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6" r:id="rId3"/>
    <p:sldId id="267" r:id="rId4"/>
    <p:sldId id="268" r:id="rId5"/>
    <p:sldId id="257" r:id="rId6"/>
    <p:sldId id="270" r:id="rId7"/>
    <p:sldId id="274" r:id="rId8"/>
    <p:sldId id="288" r:id="rId9"/>
    <p:sldId id="277" r:id="rId10"/>
    <p:sldId id="276" r:id="rId11"/>
    <p:sldId id="278" r:id="rId12"/>
    <p:sldId id="279" r:id="rId13"/>
    <p:sldId id="281" r:id="rId14"/>
    <p:sldId id="289" r:id="rId15"/>
    <p:sldId id="263" r:id="rId16"/>
    <p:sldId id="265" r:id="rId17"/>
    <p:sldId id="271" r:id="rId18"/>
    <p:sldId id="284" r:id="rId19"/>
    <p:sldId id="285" r:id="rId20"/>
    <p:sldId id="286" r:id="rId21"/>
    <p:sldId id="287" r:id="rId22"/>
    <p:sldId id="283" r:id="rId23"/>
    <p:sldId id="261" r:id="rId24"/>
    <p:sldId id="273" r:id="rId25"/>
    <p:sldId id="275"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510" y="96"/>
      </p:cViewPr>
      <p:guideLst>
        <p:guide orient="horz" pos="2160"/>
        <p:guide pos="2880"/>
      </p:guideLst>
    </p:cSldViewPr>
  </p:slideViewPr>
  <p:notesTextViewPr>
    <p:cViewPr>
      <p:scale>
        <a:sx n="20" d="100"/>
        <a:sy n="2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420454-E2CC-44A9-8833-1F5F946E2429}" type="datetimeFigureOut">
              <a:rPr kumimoji="1" lang="ja-JP" altLang="en-US" smtClean="0"/>
              <a:t>2014/4/24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45AFA9-F26A-400F-8B9D-BA7FD60F9C0D}" type="slidenum">
              <a:rPr kumimoji="1" lang="ja-JP" altLang="en-US" smtClean="0"/>
              <a:t>‹#›</a:t>
            </a:fld>
            <a:endParaRPr kumimoji="1" lang="ja-JP" altLang="en-US"/>
          </a:p>
        </p:txBody>
      </p:sp>
    </p:spTree>
    <p:extLst>
      <p:ext uri="{BB962C8B-B14F-4D97-AF65-F5344CB8AC3E}">
        <p14:creationId xmlns:p14="http://schemas.microsoft.com/office/powerpoint/2010/main" val="32272385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ｎ</a:t>
            </a:r>
            <a:endParaRPr kumimoji="1" lang="ja-JP" altLang="en-US" dirty="0"/>
          </a:p>
        </p:txBody>
      </p:sp>
      <p:sp>
        <p:nvSpPr>
          <p:cNvPr id="4" name="スライド番号プレースホルダー 3"/>
          <p:cNvSpPr>
            <a:spLocks noGrp="1"/>
          </p:cNvSpPr>
          <p:nvPr>
            <p:ph type="sldNum" sz="quarter" idx="10"/>
          </p:nvPr>
        </p:nvSpPr>
        <p:spPr/>
        <p:txBody>
          <a:bodyPr/>
          <a:lstStyle/>
          <a:p>
            <a:fld id="{F545AFA9-F26A-400F-8B9D-BA7FD60F9C0D}" type="slidenum">
              <a:rPr kumimoji="1" lang="ja-JP" altLang="en-US" smtClean="0"/>
              <a:t>6</a:t>
            </a:fld>
            <a:endParaRPr kumimoji="1" lang="ja-JP" altLang="en-US"/>
          </a:p>
        </p:txBody>
      </p:sp>
    </p:spTree>
    <p:extLst>
      <p:ext uri="{BB962C8B-B14F-4D97-AF65-F5344CB8AC3E}">
        <p14:creationId xmlns:p14="http://schemas.microsoft.com/office/powerpoint/2010/main" val="2226114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165A926-07F4-4A5D-89C4-9E87B4542F54}" type="datetimeFigureOut">
              <a:rPr kumimoji="1" lang="ja-JP" altLang="en-US" smtClean="0"/>
              <a:t>2014/4/24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97E521-A60F-4AE2-85AE-549A92BD6CE3}" type="slidenum">
              <a:rPr kumimoji="1" lang="ja-JP" altLang="en-US" smtClean="0"/>
              <a:t>‹#›</a:t>
            </a:fld>
            <a:endParaRPr kumimoji="1" lang="ja-JP" altLang="en-US"/>
          </a:p>
        </p:txBody>
      </p:sp>
    </p:spTree>
    <p:extLst>
      <p:ext uri="{BB962C8B-B14F-4D97-AF65-F5344CB8AC3E}">
        <p14:creationId xmlns:p14="http://schemas.microsoft.com/office/powerpoint/2010/main" val="1533084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65A926-07F4-4A5D-89C4-9E87B4542F54}" type="datetimeFigureOut">
              <a:rPr kumimoji="1" lang="ja-JP" altLang="en-US" smtClean="0"/>
              <a:t>2014/4/24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97E521-A60F-4AE2-85AE-549A92BD6CE3}" type="slidenum">
              <a:rPr kumimoji="1" lang="ja-JP" altLang="en-US" smtClean="0"/>
              <a:t>‹#›</a:t>
            </a:fld>
            <a:endParaRPr kumimoji="1" lang="ja-JP" altLang="en-US"/>
          </a:p>
        </p:txBody>
      </p:sp>
    </p:spTree>
    <p:extLst>
      <p:ext uri="{BB962C8B-B14F-4D97-AF65-F5344CB8AC3E}">
        <p14:creationId xmlns:p14="http://schemas.microsoft.com/office/powerpoint/2010/main" val="145570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65A926-07F4-4A5D-89C4-9E87B4542F54}" type="datetimeFigureOut">
              <a:rPr kumimoji="1" lang="ja-JP" altLang="en-US" smtClean="0"/>
              <a:t>2014/4/24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97E521-A60F-4AE2-85AE-549A92BD6CE3}" type="slidenum">
              <a:rPr kumimoji="1" lang="ja-JP" altLang="en-US" smtClean="0"/>
              <a:t>‹#›</a:t>
            </a:fld>
            <a:endParaRPr kumimoji="1" lang="ja-JP" altLang="en-US"/>
          </a:p>
        </p:txBody>
      </p:sp>
    </p:spTree>
    <p:extLst>
      <p:ext uri="{BB962C8B-B14F-4D97-AF65-F5344CB8AC3E}">
        <p14:creationId xmlns:p14="http://schemas.microsoft.com/office/powerpoint/2010/main" val="2272367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65A926-07F4-4A5D-89C4-9E87B4542F54}" type="datetimeFigureOut">
              <a:rPr kumimoji="1" lang="ja-JP" altLang="en-US" smtClean="0"/>
              <a:t>2014/4/24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97E521-A60F-4AE2-85AE-549A92BD6CE3}" type="slidenum">
              <a:rPr kumimoji="1" lang="ja-JP" altLang="en-US" smtClean="0"/>
              <a:t>‹#›</a:t>
            </a:fld>
            <a:endParaRPr kumimoji="1" lang="ja-JP" altLang="en-US"/>
          </a:p>
        </p:txBody>
      </p:sp>
    </p:spTree>
    <p:extLst>
      <p:ext uri="{BB962C8B-B14F-4D97-AF65-F5344CB8AC3E}">
        <p14:creationId xmlns:p14="http://schemas.microsoft.com/office/powerpoint/2010/main" val="1562075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165A926-07F4-4A5D-89C4-9E87B4542F54}" type="datetimeFigureOut">
              <a:rPr kumimoji="1" lang="ja-JP" altLang="en-US" smtClean="0"/>
              <a:t>2014/4/24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97E521-A60F-4AE2-85AE-549A92BD6CE3}" type="slidenum">
              <a:rPr kumimoji="1" lang="ja-JP" altLang="en-US" smtClean="0"/>
              <a:t>‹#›</a:t>
            </a:fld>
            <a:endParaRPr kumimoji="1" lang="ja-JP" altLang="en-US"/>
          </a:p>
        </p:txBody>
      </p:sp>
    </p:spTree>
    <p:extLst>
      <p:ext uri="{BB962C8B-B14F-4D97-AF65-F5344CB8AC3E}">
        <p14:creationId xmlns:p14="http://schemas.microsoft.com/office/powerpoint/2010/main" val="322453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165A926-07F4-4A5D-89C4-9E87B4542F54}" type="datetimeFigureOut">
              <a:rPr kumimoji="1" lang="ja-JP" altLang="en-US" smtClean="0"/>
              <a:t>2014/4/24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97E521-A60F-4AE2-85AE-549A92BD6CE3}" type="slidenum">
              <a:rPr kumimoji="1" lang="ja-JP" altLang="en-US" smtClean="0"/>
              <a:t>‹#›</a:t>
            </a:fld>
            <a:endParaRPr kumimoji="1" lang="ja-JP" altLang="en-US"/>
          </a:p>
        </p:txBody>
      </p:sp>
    </p:spTree>
    <p:extLst>
      <p:ext uri="{BB962C8B-B14F-4D97-AF65-F5344CB8AC3E}">
        <p14:creationId xmlns:p14="http://schemas.microsoft.com/office/powerpoint/2010/main" val="110922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165A926-07F4-4A5D-89C4-9E87B4542F54}" type="datetimeFigureOut">
              <a:rPr kumimoji="1" lang="ja-JP" altLang="en-US" smtClean="0"/>
              <a:t>2014/4/24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297E521-A60F-4AE2-85AE-549A92BD6CE3}" type="slidenum">
              <a:rPr kumimoji="1" lang="ja-JP" altLang="en-US" smtClean="0"/>
              <a:t>‹#›</a:t>
            </a:fld>
            <a:endParaRPr kumimoji="1" lang="ja-JP" altLang="en-US"/>
          </a:p>
        </p:txBody>
      </p:sp>
    </p:spTree>
    <p:extLst>
      <p:ext uri="{BB962C8B-B14F-4D97-AF65-F5344CB8AC3E}">
        <p14:creationId xmlns:p14="http://schemas.microsoft.com/office/powerpoint/2010/main" val="4153496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165A926-07F4-4A5D-89C4-9E87B4542F54}" type="datetimeFigureOut">
              <a:rPr kumimoji="1" lang="ja-JP" altLang="en-US" smtClean="0"/>
              <a:t>2014/4/24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97E521-A60F-4AE2-85AE-549A92BD6CE3}" type="slidenum">
              <a:rPr kumimoji="1" lang="ja-JP" altLang="en-US" smtClean="0"/>
              <a:t>‹#›</a:t>
            </a:fld>
            <a:endParaRPr kumimoji="1" lang="ja-JP" altLang="en-US"/>
          </a:p>
        </p:txBody>
      </p:sp>
    </p:spTree>
    <p:extLst>
      <p:ext uri="{BB962C8B-B14F-4D97-AF65-F5344CB8AC3E}">
        <p14:creationId xmlns:p14="http://schemas.microsoft.com/office/powerpoint/2010/main" val="2162004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65A926-07F4-4A5D-89C4-9E87B4542F54}" type="datetimeFigureOut">
              <a:rPr kumimoji="1" lang="ja-JP" altLang="en-US" smtClean="0"/>
              <a:t>2014/4/24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297E521-A60F-4AE2-85AE-549A92BD6CE3}" type="slidenum">
              <a:rPr kumimoji="1" lang="ja-JP" altLang="en-US" smtClean="0"/>
              <a:t>‹#›</a:t>
            </a:fld>
            <a:endParaRPr kumimoji="1" lang="ja-JP" altLang="en-US"/>
          </a:p>
        </p:txBody>
      </p:sp>
    </p:spTree>
    <p:extLst>
      <p:ext uri="{BB962C8B-B14F-4D97-AF65-F5344CB8AC3E}">
        <p14:creationId xmlns:p14="http://schemas.microsoft.com/office/powerpoint/2010/main" val="2776677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65A926-07F4-4A5D-89C4-9E87B4542F54}" type="datetimeFigureOut">
              <a:rPr kumimoji="1" lang="ja-JP" altLang="en-US" smtClean="0"/>
              <a:t>2014/4/24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97E521-A60F-4AE2-85AE-549A92BD6CE3}" type="slidenum">
              <a:rPr kumimoji="1" lang="ja-JP" altLang="en-US" smtClean="0"/>
              <a:t>‹#›</a:t>
            </a:fld>
            <a:endParaRPr kumimoji="1" lang="ja-JP" altLang="en-US"/>
          </a:p>
        </p:txBody>
      </p:sp>
    </p:spTree>
    <p:extLst>
      <p:ext uri="{BB962C8B-B14F-4D97-AF65-F5344CB8AC3E}">
        <p14:creationId xmlns:p14="http://schemas.microsoft.com/office/powerpoint/2010/main" val="94488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65A926-07F4-4A5D-89C4-9E87B4542F54}" type="datetimeFigureOut">
              <a:rPr kumimoji="1" lang="ja-JP" altLang="en-US" smtClean="0"/>
              <a:t>2014/4/24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97E521-A60F-4AE2-85AE-549A92BD6CE3}" type="slidenum">
              <a:rPr kumimoji="1" lang="ja-JP" altLang="en-US" smtClean="0"/>
              <a:t>‹#›</a:t>
            </a:fld>
            <a:endParaRPr kumimoji="1" lang="ja-JP" altLang="en-US"/>
          </a:p>
        </p:txBody>
      </p:sp>
    </p:spTree>
    <p:extLst>
      <p:ext uri="{BB962C8B-B14F-4D97-AF65-F5344CB8AC3E}">
        <p14:creationId xmlns:p14="http://schemas.microsoft.com/office/powerpoint/2010/main" val="965223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5A926-07F4-4A5D-89C4-9E87B4542F54}" type="datetimeFigureOut">
              <a:rPr kumimoji="1" lang="ja-JP" altLang="en-US" smtClean="0"/>
              <a:t>2014/4/24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7E521-A60F-4AE2-85AE-549A92BD6CE3}" type="slidenum">
              <a:rPr kumimoji="1" lang="ja-JP" altLang="en-US" smtClean="0"/>
              <a:t>‹#›</a:t>
            </a:fld>
            <a:endParaRPr kumimoji="1" lang="ja-JP" altLang="en-US"/>
          </a:p>
        </p:txBody>
      </p:sp>
    </p:spTree>
    <p:extLst>
      <p:ext uri="{BB962C8B-B14F-4D97-AF65-F5344CB8AC3E}">
        <p14:creationId xmlns:p14="http://schemas.microsoft.com/office/powerpoint/2010/main" val="841386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625293"/>
            <a:ext cx="8712968" cy="1470025"/>
          </a:xfrm>
        </p:spPr>
        <p:txBody>
          <a:bodyPr>
            <a:normAutofit/>
          </a:bodyPr>
          <a:lstStyle/>
          <a:p>
            <a:r>
              <a:rPr kumimoji="1" lang="ja-JP" altLang="en-US" dirty="0" smtClean="0"/>
              <a:t>ブラックホールを記述する新理論をコンピュータで検証</a:t>
            </a:r>
            <a:endParaRPr kumimoji="1" lang="ja-JP" altLang="en-US" dirty="0"/>
          </a:p>
        </p:txBody>
      </p:sp>
      <p:sp>
        <p:nvSpPr>
          <p:cNvPr id="4" name="テキスト ボックス 3"/>
          <p:cNvSpPr txBox="1"/>
          <p:nvPr/>
        </p:nvSpPr>
        <p:spPr>
          <a:xfrm>
            <a:off x="575683" y="6249273"/>
            <a:ext cx="8388424" cy="338554"/>
          </a:xfrm>
          <a:prstGeom prst="rect">
            <a:avLst/>
          </a:prstGeom>
          <a:noFill/>
        </p:spPr>
        <p:txBody>
          <a:bodyPr wrap="square" rtlCol="0">
            <a:spAutoFit/>
          </a:bodyPr>
          <a:lstStyle/>
          <a:p>
            <a:r>
              <a:rPr kumimoji="1" lang="ja-JP" altLang="en-US" sz="1600" dirty="0" smtClean="0"/>
              <a:t>花田政範（京大基研）、百武慶文（茨城大理）、伊敷吾郎（京大基研）、西村淳（</a:t>
            </a:r>
            <a:r>
              <a:rPr kumimoji="1" lang="en-US" altLang="ja-JP" sz="1600" dirty="0" smtClean="0"/>
              <a:t>KEK</a:t>
            </a:r>
            <a:r>
              <a:rPr kumimoji="1" lang="ja-JP" altLang="en-US" sz="1600" dirty="0" smtClean="0"/>
              <a:t>理論センター）</a:t>
            </a:r>
            <a:endParaRPr kumimoji="1" lang="ja-JP" altLang="en-US" sz="1600" dirty="0"/>
          </a:p>
        </p:txBody>
      </p:sp>
      <p:sp>
        <p:nvSpPr>
          <p:cNvPr id="3" name="正方形/長方形 2"/>
          <p:cNvSpPr/>
          <p:nvPr/>
        </p:nvSpPr>
        <p:spPr>
          <a:xfrm>
            <a:off x="2411760" y="3612907"/>
            <a:ext cx="3969356" cy="369332"/>
          </a:xfrm>
          <a:prstGeom prst="rect">
            <a:avLst/>
          </a:prstGeom>
        </p:spPr>
        <p:txBody>
          <a:bodyPr wrap="none">
            <a:spAutoFit/>
          </a:bodyPr>
          <a:lstStyle/>
          <a:p>
            <a:r>
              <a:rPr lang="ja-JP" altLang="en-US" dirty="0" smtClean="0"/>
              <a:t>平成</a:t>
            </a:r>
            <a:r>
              <a:rPr lang="en-US" altLang="ja-JP" dirty="0" smtClean="0"/>
              <a:t>26</a:t>
            </a:r>
            <a:r>
              <a:rPr lang="ja-JP" altLang="en-US" dirty="0" smtClean="0"/>
              <a:t>年</a:t>
            </a:r>
            <a:r>
              <a:rPr lang="en-US" altLang="ja-JP" dirty="0" smtClean="0"/>
              <a:t>4</a:t>
            </a:r>
            <a:r>
              <a:rPr lang="ja-JP" altLang="en-US" dirty="0" smtClean="0"/>
              <a:t>月</a:t>
            </a:r>
            <a:r>
              <a:rPr lang="en-US" altLang="ja-JP" dirty="0" smtClean="0"/>
              <a:t>23</a:t>
            </a:r>
            <a:r>
              <a:rPr lang="ja-JP" altLang="en-US" dirty="0" smtClean="0"/>
              <a:t>日（水）、記者会見、</a:t>
            </a:r>
            <a:r>
              <a:rPr lang="en-US" altLang="ja-JP" dirty="0" smtClean="0"/>
              <a:t>KEK</a:t>
            </a:r>
            <a:endParaRPr lang="ja-JP" altLang="en-US" dirty="0"/>
          </a:p>
        </p:txBody>
      </p:sp>
      <p:sp>
        <p:nvSpPr>
          <p:cNvPr id="5" name="テキスト ボックス 4"/>
          <p:cNvSpPr txBox="1"/>
          <p:nvPr/>
        </p:nvSpPr>
        <p:spPr>
          <a:xfrm>
            <a:off x="575683" y="5157192"/>
            <a:ext cx="8208657" cy="1015663"/>
          </a:xfrm>
          <a:prstGeom prst="rect">
            <a:avLst/>
          </a:prstGeom>
          <a:noFill/>
        </p:spPr>
        <p:txBody>
          <a:bodyPr wrap="none" rtlCol="0">
            <a:spAutoFit/>
          </a:bodyPr>
          <a:lstStyle/>
          <a:p>
            <a:r>
              <a:rPr kumimoji="1" lang="ja-JP" altLang="en-US" sz="2000" dirty="0" smtClean="0"/>
              <a:t>論文題名：</a:t>
            </a:r>
            <a:r>
              <a:rPr kumimoji="1" lang="en-US" altLang="ja-JP" sz="2000" dirty="0" smtClean="0"/>
              <a:t>“Holographic description of a quantum black hole on a computer”</a:t>
            </a:r>
          </a:p>
          <a:p>
            <a:r>
              <a:rPr lang="ja-JP" altLang="en-US" sz="2000" dirty="0" smtClean="0"/>
              <a:t>　　　（和訳：量子ブラックホールのホログラム的記述の数値的検証）</a:t>
            </a:r>
            <a:endParaRPr lang="en-US" altLang="ja-JP" sz="2000" dirty="0" smtClean="0"/>
          </a:p>
          <a:p>
            <a:r>
              <a:rPr kumimoji="1" lang="en-US" altLang="ja-JP" sz="2000" dirty="0" smtClean="0"/>
              <a:t>Science</a:t>
            </a:r>
            <a:r>
              <a:rPr kumimoji="1" lang="ja-JP" altLang="en-US" sz="2000" dirty="0" smtClean="0"/>
              <a:t>　オンライン版　</a:t>
            </a:r>
            <a:r>
              <a:rPr kumimoji="1" lang="en-US" altLang="ja-JP" sz="2000" dirty="0" smtClean="0"/>
              <a:t>4</a:t>
            </a:r>
            <a:r>
              <a:rPr kumimoji="1" lang="ja-JP" altLang="en-US" sz="2000" dirty="0" smtClean="0"/>
              <a:t>月</a:t>
            </a:r>
            <a:r>
              <a:rPr kumimoji="1" lang="en-US" altLang="ja-JP" sz="2000" dirty="0" smtClean="0"/>
              <a:t>17</a:t>
            </a:r>
            <a:r>
              <a:rPr kumimoji="1" lang="ja-JP" altLang="en-US" sz="2000" dirty="0" smtClean="0"/>
              <a:t>日号掲載</a:t>
            </a:r>
          </a:p>
        </p:txBody>
      </p:sp>
    </p:spTree>
    <p:extLst>
      <p:ext uri="{BB962C8B-B14F-4D97-AF65-F5344CB8AC3E}">
        <p14:creationId xmlns:p14="http://schemas.microsoft.com/office/powerpoint/2010/main" val="1369987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ChangeArrowheads="1"/>
          </p:cNvSpPr>
          <p:nvPr/>
        </p:nvSpPr>
        <p:spPr bwMode="auto">
          <a:xfrm>
            <a:off x="369703" y="2464505"/>
            <a:ext cx="8497192"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669925" indent="-325438">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022350" indent="-350838">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339850" indent="-315913">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1681163" indent="-339725">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138363" indent="-339725" fontAlgn="base">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595563" indent="-339725" fontAlgn="base">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052763" indent="-339725" fontAlgn="base">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509963" indent="-339725" fontAlgn="base">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r>
              <a:rPr lang="en-US" altLang="ja-JP" sz="2400" dirty="0"/>
              <a:t>95</a:t>
            </a:r>
            <a:r>
              <a:rPr lang="ja-JP" altLang="en-US" sz="2400" dirty="0"/>
              <a:t>年頃　</a:t>
            </a:r>
            <a:r>
              <a:rPr lang="ja-JP" altLang="en-US" sz="2400" dirty="0" smtClean="0">
                <a:solidFill>
                  <a:srgbClr val="0070C0"/>
                </a:solidFill>
              </a:rPr>
              <a:t>「</a:t>
            </a:r>
            <a:r>
              <a:rPr lang="ja-JP" altLang="en-US" sz="2400" dirty="0">
                <a:solidFill>
                  <a:srgbClr val="0070C0"/>
                </a:solidFill>
              </a:rPr>
              <a:t>弦の凝縮状態</a:t>
            </a:r>
            <a:r>
              <a:rPr lang="ja-JP" altLang="en-US" sz="2400" dirty="0" smtClean="0">
                <a:solidFill>
                  <a:srgbClr val="0070C0"/>
                </a:solidFill>
              </a:rPr>
              <a:t>」</a:t>
            </a:r>
            <a:r>
              <a:rPr lang="ja-JP" altLang="en-US" sz="2400" dirty="0" smtClean="0"/>
              <a:t>（ブレーン）の解明</a:t>
            </a:r>
            <a:endParaRPr lang="ja-JP" altLang="en-US" sz="2400" dirty="0"/>
          </a:p>
        </p:txBody>
      </p:sp>
      <p:sp>
        <p:nvSpPr>
          <p:cNvPr id="8" name="Oval 10"/>
          <p:cNvSpPr>
            <a:spLocks noChangeArrowheads="1"/>
          </p:cNvSpPr>
          <p:nvPr/>
        </p:nvSpPr>
        <p:spPr bwMode="auto">
          <a:xfrm>
            <a:off x="1225550" y="3732596"/>
            <a:ext cx="144463" cy="144462"/>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 name="Line 11"/>
          <p:cNvSpPr>
            <a:spLocks noChangeShapeType="1"/>
          </p:cNvSpPr>
          <p:nvPr/>
        </p:nvSpPr>
        <p:spPr bwMode="auto">
          <a:xfrm>
            <a:off x="2305050" y="3804033"/>
            <a:ext cx="158273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 name="AutoShape 13"/>
          <p:cNvSpPr>
            <a:spLocks noChangeArrowheads="1"/>
          </p:cNvSpPr>
          <p:nvPr/>
        </p:nvSpPr>
        <p:spPr bwMode="auto">
          <a:xfrm>
            <a:off x="4392613" y="3661158"/>
            <a:ext cx="2089150" cy="430213"/>
          </a:xfrm>
          <a:prstGeom prst="parallelogram">
            <a:avLst>
              <a:gd name="adj" fmla="val 121402"/>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Freeform 14"/>
          <p:cNvSpPr>
            <a:spLocks/>
          </p:cNvSpPr>
          <p:nvPr/>
        </p:nvSpPr>
        <p:spPr bwMode="auto">
          <a:xfrm>
            <a:off x="914400" y="3427796"/>
            <a:ext cx="341313" cy="387350"/>
          </a:xfrm>
          <a:custGeom>
            <a:avLst/>
            <a:gdLst>
              <a:gd name="T0" fmla="*/ 196 w 215"/>
              <a:gd name="T1" fmla="*/ 221 h 244"/>
              <a:gd name="T2" fmla="*/ 119 w 215"/>
              <a:gd name="T3" fmla="*/ 221 h 244"/>
              <a:gd name="T4" fmla="*/ 128 w 215"/>
              <a:gd name="T5" fmla="*/ 183 h 244"/>
              <a:gd name="T6" fmla="*/ 52 w 215"/>
              <a:gd name="T7" fmla="*/ 144 h 244"/>
              <a:gd name="T8" fmla="*/ 4 w 215"/>
              <a:gd name="T9" fmla="*/ 96 h 244"/>
              <a:gd name="T10" fmla="*/ 32 w 215"/>
              <a:gd name="T11" fmla="*/ 77 h 244"/>
              <a:gd name="T12" fmla="*/ 71 w 215"/>
              <a:gd name="T13" fmla="*/ 0 h 244"/>
              <a:gd name="T14" fmla="*/ 167 w 215"/>
              <a:gd name="T15" fmla="*/ 10 h 244"/>
              <a:gd name="T16" fmla="*/ 186 w 215"/>
              <a:gd name="T17" fmla="*/ 39 h 244"/>
              <a:gd name="T18" fmla="*/ 148 w 215"/>
              <a:gd name="T19" fmla="*/ 48 h 244"/>
              <a:gd name="T20" fmla="*/ 205 w 215"/>
              <a:gd name="T21" fmla="*/ 116 h 244"/>
              <a:gd name="T22" fmla="*/ 186 w 215"/>
              <a:gd name="T23" fmla="*/ 144 h 244"/>
              <a:gd name="T24" fmla="*/ 196 w 215"/>
              <a:gd name="T25" fmla="*/ 22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5" h="244">
                <a:moveTo>
                  <a:pt x="196" y="221"/>
                </a:moveTo>
                <a:cubicBezTo>
                  <a:pt x="182" y="225"/>
                  <a:pt x="133" y="244"/>
                  <a:pt x="119" y="221"/>
                </a:cubicBezTo>
                <a:cubicBezTo>
                  <a:pt x="112" y="210"/>
                  <a:pt x="125" y="196"/>
                  <a:pt x="128" y="183"/>
                </a:cubicBezTo>
                <a:cubicBezTo>
                  <a:pt x="115" y="141"/>
                  <a:pt x="94" y="130"/>
                  <a:pt x="52" y="144"/>
                </a:cubicBezTo>
                <a:cubicBezTo>
                  <a:pt x="42" y="138"/>
                  <a:pt x="0" y="116"/>
                  <a:pt x="4" y="96"/>
                </a:cubicBezTo>
                <a:cubicBezTo>
                  <a:pt x="6" y="85"/>
                  <a:pt x="23" y="83"/>
                  <a:pt x="32" y="77"/>
                </a:cubicBezTo>
                <a:cubicBezTo>
                  <a:pt x="55" y="11"/>
                  <a:pt x="38" y="35"/>
                  <a:pt x="71" y="0"/>
                </a:cubicBezTo>
                <a:cubicBezTo>
                  <a:pt x="103" y="3"/>
                  <a:pt x="137" y="0"/>
                  <a:pt x="167" y="10"/>
                </a:cubicBezTo>
                <a:cubicBezTo>
                  <a:pt x="178" y="14"/>
                  <a:pt x="191" y="29"/>
                  <a:pt x="186" y="39"/>
                </a:cubicBezTo>
                <a:cubicBezTo>
                  <a:pt x="180" y="51"/>
                  <a:pt x="161" y="45"/>
                  <a:pt x="148" y="48"/>
                </a:cubicBezTo>
                <a:cubicBezTo>
                  <a:pt x="161" y="89"/>
                  <a:pt x="177" y="86"/>
                  <a:pt x="205" y="116"/>
                </a:cubicBezTo>
                <a:cubicBezTo>
                  <a:pt x="199" y="125"/>
                  <a:pt x="187" y="133"/>
                  <a:pt x="186" y="144"/>
                </a:cubicBezTo>
                <a:cubicBezTo>
                  <a:pt x="184" y="159"/>
                  <a:pt x="215" y="221"/>
                  <a:pt x="196" y="221"/>
                </a:cubicBezTo>
                <a:close/>
              </a:path>
            </a:pathLst>
          </a:custGeom>
          <a:noFill/>
          <a:ln w="317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Freeform 15"/>
          <p:cNvSpPr>
            <a:spLocks/>
          </p:cNvSpPr>
          <p:nvPr/>
        </p:nvSpPr>
        <p:spPr bwMode="auto">
          <a:xfrm>
            <a:off x="1263650" y="3550033"/>
            <a:ext cx="571500" cy="701675"/>
          </a:xfrm>
          <a:custGeom>
            <a:avLst/>
            <a:gdLst>
              <a:gd name="T0" fmla="*/ 43 w 360"/>
              <a:gd name="T1" fmla="*/ 144 h 442"/>
              <a:gd name="T2" fmla="*/ 91 w 360"/>
              <a:gd name="T3" fmla="*/ 67 h 442"/>
              <a:gd name="T4" fmla="*/ 158 w 360"/>
              <a:gd name="T5" fmla="*/ 0 h 442"/>
              <a:gd name="T6" fmla="*/ 264 w 360"/>
              <a:gd name="T7" fmla="*/ 58 h 442"/>
              <a:gd name="T8" fmla="*/ 360 w 360"/>
              <a:gd name="T9" fmla="*/ 67 h 442"/>
              <a:gd name="T10" fmla="*/ 264 w 360"/>
              <a:gd name="T11" fmla="*/ 192 h 442"/>
              <a:gd name="T12" fmla="*/ 302 w 360"/>
              <a:gd name="T13" fmla="*/ 355 h 442"/>
              <a:gd name="T14" fmla="*/ 283 w 360"/>
              <a:gd name="T15" fmla="*/ 403 h 442"/>
              <a:gd name="T16" fmla="*/ 168 w 360"/>
              <a:gd name="T17" fmla="*/ 336 h 442"/>
              <a:gd name="T18" fmla="*/ 33 w 360"/>
              <a:gd name="T19" fmla="*/ 336 h 442"/>
              <a:gd name="T20" fmla="*/ 43 w 360"/>
              <a:gd name="T21" fmla="*/ 298 h 442"/>
              <a:gd name="T22" fmla="*/ 4 w 360"/>
              <a:gd name="T23" fmla="*/ 231 h 442"/>
              <a:gd name="T24" fmla="*/ 4 w 360"/>
              <a:gd name="T25" fmla="*/ 19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0" h="442">
                <a:moveTo>
                  <a:pt x="43" y="144"/>
                </a:moveTo>
                <a:cubicBezTo>
                  <a:pt x="61" y="117"/>
                  <a:pt x="69" y="91"/>
                  <a:pt x="91" y="67"/>
                </a:cubicBezTo>
                <a:cubicBezTo>
                  <a:pt x="155" y="89"/>
                  <a:pt x="148" y="57"/>
                  <a:pt x="158" y="0"/>
                </a:cubicBezTo>
                <a:cubicBezTo>
                  <a:pt x="209" y="17"/>
                  <a:pt x="226" y="22"/>
                  <a:pt x="264" y="58"/>
                </a:cubicBezTo>
                <a:cubicBezTo>
                  <a:pt x="314" y="38"/>
                  <a:pt x="323" y="31"/>
                  <a:pt x="360" y="67"/>
                </a:cubicBezTo>
                <a:cubicBezTo>
                  <a:pt x="328" y="146"/>
                  <a:pt x="338" y="174"/>
                  <a:pt x="264" y="192"/>
                </a:cubicBezTo>
                <a:cubicBezTo>
                  <a:pt x="223" y="271"/>
                  <a:pt x="268" y="287"/>
                  <a:pt x="302" y="355"/>
                </a:cubicBezTo>
                <a:cubicBezTo>
                  <a:pt x="296" y="371"/>
                  <a:pt x="294" y="390"/>
                  <a:pt x="283" y="403"/>
                </a:cubicBezTo>
                <a:cubicBezTo>
                  <a:pt x="251" y="442"/>
                  <a:pt x="194" y="354"/>
                  <a:pt x="168" y="336"/>
                </a:cubicBezTo>
                <a:cubicBezTo>
                  <a:pt x="110" y="351"/>
                  <a:pt x="89" y="363"/>
                  <a:pt x="33" y="336"/>
                </a:cubicBezTo>
                <a:cubicBezTo>
                  <a:pt x="36" y="323"/>
                  <a:pt x="45" y="311"/>
                  <a:pt x="43" y="298"/>
                </a:cubicBezTo>
                <a:cubicBezTo>
                  <a:pt x="36" y="234"/>
                  <a:pt x="19" y="282"/>
                  <a:pt x="4" y="231"/>
                </a:cubicBezTo>
                <a:cubicBezTo>
                  <a:pt x="0" y="219"/>
                  <a:pt x="4" y="205"/>
                  <a:pt x="4" y="192"/>
                </a:cubicBezTo>
              </a:path>
            </a:pathLst>
          </a:custGeom>
          <a:noFill/>
          <a:ln w="317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Freeform 16"/>
          <p:cNvSpPr>
            <a:spLocks/>
          </p:cNvSpPr>
          <p:nvPr/>
        </p:nvSpPr>
        <p:spPr bwMode="auto">
          <a:xfrm>
            <a:off x="2484438" y="3372233"/>
            <a:ext cx="684212" cy="436563"/>
          </a:xfrm>
          <a:custGeom>
            <a:avLst/>
            <a:gdLst>
              <a:gd name="T0" fmla="*/ 51 w 666"/>
              <a:gd name="T1" fmla="*/ 419 h 419"/>
              <a:gd name="T2" fmla="*/ 32 w 666"/>
              <a:gd name="T3" fmla="*/ 333 h 419"/>
              <a:gd name="T4" fmla="*/ 119 w 666"/>
              <a:gd name="T5" fmla="*/ 304 h 419"/>
              <a:gd name="T6" fmla="*/ 263 w 666"/>
              <a:gd name="T7" fmla="*/ 227 h 419"/>
              <a:gd name="T8" fmla="*/ 301 w 666"/>
              <a:gd name="T9" fmla="*/ 170 h 419"/>
              <a:gd name="T10" fmla="*/ 263 w 666"/>
              <a:gd name="T11" fmla="*/ 112 h 419"/>
              <a:gd name="T12" fmla="*/ 243 w 666"/>
              <a:gd name="T13" fmla="*/ 83 h 419"/>
              <a:gd name="T14" fmla="*/ 378 w 666"/>
              <a:gd name="T15" fmla="*/ 64 h 419"/>
              <a:gd name="T16" fmla="*/ 407 w 666"/>
              <a:gd name="T17" fmla="*/ 93 h 419"/>
              <a:gd name="T18" fmla="*/ 435 w 666"/>
              <a:gd name="T19" fmla="*/ 103 h 419"/>
              <a:gd name="T20" fmla="*/ 493 w 666"/>
              <a:gd name="T21" fmla="*/ 16 h 419"/>
              <a:gd name="T22" fmla="*/ 522 w 666"/>
              <a:gd name="T23" fmla="*/ 112 h 419"/>
              <a:gd name="T24" fmla="*/ 483 w 666"/>
              <a:gd name="T25" fmla="*/ 131 h 419"/>
              <a:gd name="T26" fmla="*/ 493 w 666"/>
              <a:gd name="T27" fmla="*/ 189 h 419"/>
              <a:gd name="T28" fmla="*/ 522 w 666"/>
              <a:gd name="T29" fmla="*/ 199 h 419"/>
              <a:gd name="T30" fmla="*/ 579 w 666"/>
              <a:gd name="T31" fmla="*/ 208 h 419"/>
              <a:gd name="T32" fmla="*/ 618 w 666"/>
              <a:gd name="T33" fmla="*/ 218 h 419"/>
              <a:gd name="T34" fmla="*/ 627 w 666"/>
              <a:gd name="T35" fmla="*/ 247 h 419"/>
              <a:gd name="T36" fmla="*/ 570 w 666"/>
              <a:gd name="T37" fmla="*/ 323 h 419"/>
              <a:gd name="T38" fmla="*/ 647 w 666"/>
              <a:gd name="T39" fmla="*/ 381 h 419"/>
              <a:gd name="T40" fmla="*/ 666 w 666"/>
              <a:gd name="T41" fmla="*/ 41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66" h="419">
                <a:moveTo>
                  <a:pt x="51" y="419"/>
                </a:moveTo>
                <a:cubicBezTo>
                  <a:pt x="7" y="352"/>
                  <a:pt x="0" y="381"/>
                  <a:pt x="32" y="333"/>
                </a:cubicBezTo>
                <a:cubicBezTo>
                  <a:pt x="77" y="349"/>
                  <a:pt x="86" y="335"/>
                  <a:pt x="119" y="304"/>
                </a:cubicBezTo>
                <a:cubicBezTo>
                  <a:pt x="66" y="176"/>
                  <a:pt x="125" y="219"/>
                  <a:pt x="263" y="227"/>
                </a:cubicBezTo>
                <a:cubicBezTo>
                  <a:pt x="271" y="219"/>
                  <a:pt x="308" y="191"/>
                  <a:pt x="301" y="170"/>
                </a:cubicBezTo>
                <a:cubicBezTo>
                  <a:pt x="294" y="148"/>
                  <a:pt x="276" y="131"/>
                  <a:pt x="263" y="112"/>
                </a:cubicBezTo>
                <a:cubicBezTo>
                  <a:pt x="256" y="102"/>
                  <a:pt x="243" y="83"/>
                  <a:pt x="243" y="83"/>
                </a:cubicBezTo>
                <a:cubicBezTo>
                  <a:pt x="295" y="33"/>
                  <a:pt x="308" y="42"/>
                  <a:pt x="378" y="64"/>
                </a:cubicBezTo>
                <a:cubicBezTo>
                  <a:pt x="388" y="74"/>
                  <a:pt x="396" y="85"/>
                  <a:pt x="407" y="93"/>
                </a:cubicBezTo>
                <a:cubicBezTo>
                  <a:pt x="415" y="99"/>
                  <a:pt x="429" y="111"/>
                  <a:pt x="435" y="103"/>
                </a:cubicBezTo>
                <a:cubicBezTo>
                  <a:pt x="509" y="0"/>
                  <a:pt x="404" y="39"/>
                  <a:pt x="493" y="16"/>
                </a:cubicBezTo>
                <a:cubicBezTo>
                  <a:pt x="539" y="32"/>
                  <a:pt x="561" y="61"/>
                  <a:pt x="522" y="112"/>
                </a:cubicBezTo>
                <a:cubicBezTo>
                  <a:pt x="513" y="123"/>
                  <a:pt x="496" y="125"/>
                  <a:pt x="483" y="131"/>
                </a:cubicBezTo>
                <a:cubicBezTo>
                  <a:pt x="486" y="150"/>
                  <a:pt x="483" y="172"/>
                  <a:pt x="493" y="189"/>
                </a:cubicBezTo>
                <a:cubicBezTo>
                  <a:pt x="498" y="198"/>
                  <a:pt x="512" y="197"/>
                  <a:pt x="522" y="199"/>
                </a:cubicBezTo>
                <a:cubicBezTo>
                  <a:pt x="541" y="203"/>
                  <a:pt x="560" y="204"/>
                  <a:pt x="579" y="208"/>
                </a:cubicBezTo>
                <a:cubicBezTo>
                  <a:pt x="592" y="211"/>
                  <a:pt x="605" y="215"/>
                  <a:pt x="618" y="218"/>
                </a:cubicBezTo>
                <a:cubicBezTo>
                  <a:pt x="621" y="228"/>
                  <a:pt x="629" y="237"/>
                  <a:pt x="627" y="247"/>
                </a:cubicBezTo>
                <a:cubicBezTo>
                  <a:pt x="623" y="268"/>
                  <a:pt x="582" y="305"/>
                  <a:pt x="570" y="323"/>
                </a:cubicBezTo>
                <a:cubicBezTo>
                  <a:pt x="592" y="346"/>
                  <a:pt x="647" y="381"/>
                  <a:pt x="647" y="381"/>
                </a:cubicBezTo>
                <a:cubicBezTo>
                  <a:pt x="657" y="414"/>
                  <a:pt x="648" y="403"/>
                  <a:pt x="666" y="419"/>
                </a:cubicBezTo>
              </a:path>
            </a:pathLst>
          </a:custGeom>
          <a:noFill/>
          <a:ln w="317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 name="Freeform 17"/>
          <p:cNvSpPr>
            <a:spLocks/>
          </p:cNvSpPr>
          <p:nvPr/>
        </p:nvSpPr>
        <p:spPr bwMode="auto">
          <a:xfrm>
            <a:off x="4438650" y="3565908"/>
            <a:ext cx="631825" cy="457200"/>
          </a:xfrm>
          <a:custGeom>
            <a:avLst/>
            <a:gdLst>
              <a:gd name="T0" fmla="*/ 110 w 398"/>
              <a:gd name="T1" fmla="*/ 288 h 288"/>
              <a:gd name="T2" fmla="*/ 43 w 398"/>
              <a:gd name="T3" fmla="*/ 221 h 288"/>
              <a:gd name="T4" fmla="*/ 24 w 398"/>
              <a:gd name="T5" fmla="*/ 96 h 288"/>
              <a:gd name="T6" fmla="*/ 33 w 398"/>
              <a:gd name="T7" fmla="*/ 9 h 288"/>
              <a:gd name="T8" fmla="*/ 62 w 398"/>
              <a:gd name="T9" fmla="*/ 19 h 288"/>
              <a:gd name="T10" fmla="*/ 91 w 398"/>
              <a:gd name="T11" fmla="*/ 38 h 288"/>
              <a:gd name="T12" fmla="*/ 168 w 398"/>
              <a:gd name="T13" fmla="*/ 0 h 288"/>
              <a:gd name="T14" fmla="*/ 235 w 398"/>
              <a:gd name="T15" fmla="*/ 19 h 288"/>
              <a:gd name="T16" fmla="*/ 264 w 398"/>
              <a:gd name="T17" fmla="*/ 144 h 288"/>
              <a:gd name="T18" fmla="*/ 341 w 398"/>
              <a:gd name="T19" fmla="*/ 163 h 288"/>
              <a:gd name="T20" fmla="*/ 398 w 398"/>
              <a:gd name="T21" fmla="*/ 18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8" h="288">
                <a:moveTo>
                  <a:pt x="110" y="288"/>
                </a:moveTo>
                <a:cubicBezTo>
                  <a:pt x="45" y="243"/>
                  <a:pt x="61" y="271"/>
                  <a:pt x="43" y="221"/>
                </a:cubicBezTo>
                <a:cubicBezTo>
                  <a:pt x="89" y="173"/>
                  <a:pt x="79" y="132"/>
                  <a:pt x="24" y="96"/>
                </a:cubicBezTo>
                <a:cubicBezTo>
                  <a:pt x="3" y="52"/>
                  <a:pt x="0" y="44"/>
                  <a:pt x="33" y="9"/>
                </a:cubicBezTo>
                <a:cubicBezTo>
                  <a:pt x="43" y="12"/>
                  <a:pt x="53" y="14"/>
                  <a:pt x="62" y="19"/>
                </a:cubicBezTo>
                <a:cubicBezTo>
                  <a:pt x="72" y="24"/>
                  <a:pt x="79" y="38"/>
                  <a:pt x="91" y="38"/>
                </a:cubicBezTo>
                <a:cubicBezTo>
                  <a:pt x="114" y="38"/>
                  <a:pt x="148" y="13"/>
                  <a:pt x="168" y="0"/>
                </a:cubicBezTo>
                <a:cubicBezTo>
                  <a:pt x="169" y="0"/>
                  <a:pt x="231" y="13"/>
                  <a:pt x="235" y="19"/>
                </a:cubicBezTo>
                <a:cubicBezTo>
                  <a:pt x="261" y="51"/>
                  <a:pt x="234" y="115"/>
                  <a:pt x="264" y="144"/>
                </a:cubicBezTo>
                <a:cubicBezTo>
                  <a:pt x="283" y="162"/>
                  <a:pt x="315" y="156"/>
                  <a:pt x="341" y="163"/>
                </a:cubicBezTo>
                <a:cubicBezTo>
                  <a:pt x="360" y="168"/>
                  <a:pt x="398" y="182"/>
                  <a:pt x="398" y="182"/>
                </a:cubicBezTo>
              </a:path>
            </a:pathLst>
          </a:custGeom>
          <a:noFill/>
          <a:ln w="317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Freeform 18"/>
          <p:cNvSpPr>
            <a:spLocks/>
          </p:cNvSpPr>
          <p:nvPr/>
        </p:nvSpPr>
        <p:spPr bwMode="auto">
          <a:xfrm>
            <a:off x="5205413" y="3321433"/>
            <a:ext cx="901700" cy="639763"/>
          </a:xfrm>
          <a:custGeom>
            <a:avLst/>
            <a:gdLst>
              <a:gd name="T0" fmla="*/ 30 w 568"/>
              <a:gd name="T1" fmla="*/ 403 h 403"/>
              <a:gd name="T2" fmla="*/ 69 w 568"/>
              <a:gd name="T3" fmla="*/ 327 h 403"/>
              <a:gd name="T4" fmla="*/ 2 w 568"/>
              <a:gd name="T5" fmla="*/ 250 h 403"/>
              <a:gd name="T6" fmla="*/ 11 w 568"/>
              <a:gd name="T7" fmla="*/ 192 h 403"/>
              <a:gd name="T8" fmla="*/ 165 w 568"/>
              <a:gd name="T9" fmla="*/ 115 h 403"/>
              <a:gd name="T10" fmla="*/ 194 w 568"/>
              <a:gd name="T11" fmla="*/ 39 h 403"/>
              <a:gd name="T12" fmla="*/ 242 w 568"/>
              <a:gd name="T13" fmla="*/ 0 h 403"/>
              <a:gd name="T14" fmla="*/ 299 w 568"/>
              <a:gd name="T15" fmla="*/ 19 h 403"/>
              <a:gd name="T16" fmla="*/ 338 w 568"/>
              <a:gd name="T17" fmla="*/ 58 h 403"/>
              <a:gd name="T18" fmla="*/ 424 w 568"/>
              <a:gd name="T19" fmla="*/ 0 h 403"/>
              <a:gd name="T20" fmla="*/ 443 w 568"/>
              <a:gd name="T21" fmla="*/ 77 h 403"/>
              <a:gd name="T22" fmla="*/ 568 w 568"/>
              <a:gd name="T23" fmla="*/ 135 h 403"/>
              <a:gd name="T24" fmla="*/ 482 w 568"/>
              <a:gd name="T25" fmla="*/ 231 h 403"/>
              <a:gd name="T26" fmla="*/ 462 w 568"/>
              <a:gd name="T27" fmla="*/ 259 h 403"/>
              <a:gd name="T28" fmla="*/ 491 w 568"/>
              <a:gd name="T29" fmla="*/ 355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8" h="403">
                <a:moveTo>
                  <a:pt x="30" y="403"/>
                </a:moveTo>
                <a:cubicBezTo>
                  <a:pt x="55" y="380"/>
                  <a:pt x="58" y="358"/>
                  <a:pt x="69" y="327"/>
                </a:cubicBezTo>
                <a:cubicBezTo>
                  <a:pt x="37" y="293"/>
                  <a:pt x="25" y="295"/>
                  <a:pt x="2" y="250"/>
                </a:cubicBezTo>
                <a:cubicBezTo>
                  <a:pt x="5" y="231"/>
                  <a:pt x="0" y="208"/>
                  <a:pt x="11" y="192"/>
                </a:cubicBezTo>
                <a:cubicBezTo>
                  <a:pt x="37" y="155"/>
                  <a:pt x="128" y="128"/>
                  <a:pt x="165" y="115"/>
                </a:cubicBezTo>
                <a:cubicBezTo>
                  <a:pt x="217" y="38"/>
                  <a:pt x="147" y="149"/>
                  <a:pt x="194" y="39"/>
                </a:cubicBezTo>
                <a:cubicBezTo>
                  <a:pt x="200" y="24"/>
                  <a:pt x="231" y="7"/>
                  <a:pt x="242" y="0"/>
                </a:cubicBezTo>
                <a:cubicBezTo>
                  <a:pt x="261" y="7"/>
                  <a:pt x="283" y="7"/>
                  <a:pt x="299" y="19"/>
                </a:cubicBezTo>
                <a:cubicBezTo>
                  <a:pt x="314" y="30"/>
                  <a:pt x="338" y="58"/>
                  <a:pt x="338" y="58"/>
                </a:cubicBezTo>
                <a:cubicBezTo>
                  <a:pt x="369" y="37"/>
                  <a:pt x="390" y="17"/>
                  <a:pt x="424" y="0"/>
                </a:cubicBezTo>
                <a:cubicBezTo>
                  <a:pt x="468" y="29"/>
                  <a:pt x="472" y="32"/>
                  <a:pt x="443" y="77"/>
                </a:cubicBezTo>
                <a:cubicBezTo>
                  <a:pt x="476" y="127"/>
                  <a:pt x="514" y="116"/>
                  <a:pt x="568" y="135"/>
                </a:cubicBezTo>
                <a:cubicBezTo>
                  <a:pt x="544" y="219"/>
                  <a:pt x="557" y="204"/>
                  <a:pt x="482" y="231"/>
                </a:cubicBezTo>
                <a:cubicBezTo>
                  <a:pt x="475" y="240"/>
                  <a:pt x="463" y="248"/>
                  <a:pt x="462" y="259"/>
                </a:cubicBezTo>
                <a:cubicBezTo>
                  <a:pt x="453" y="332"/>
                  <a:pt x="491" y="306"/>
                  <a:pt x="491" y="355"/>
                </a:cubicBezTo>
              </a:path>
            </a:pathLst>
          </a:custGeom>
          <a:noFill/>
          <a:ln w="317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Freeform 19"/>
          <p:cNvSpPr>
            <a:spLocks/>
          </p:cNvSpPr>
          <p:nvPr/>
        </p:nvSpPr>
        <p:spPr bwMode="auto">
          <a:xfrm>
            <a:off x="3305175" y="3562733"/>
            <a:ext cx="547688" cy="261938"/>
          </a:xfrm>
          <a:custGeom>
            <a:avLst/>
            <a:gdLst>
              <a:gd name="T0" fmla="*/ 24 w 345"/>
              <a:gd name="T1" fmla="*/ 165 h 165"/>
              <a:gd name="T2" fmla="*/ 24 w 345"/>
              <a:gd name="T3" fmla="*/ 107 h 165"/>
              <a:gd name="T4" fmla="*/ 72 w 345"/>
              <a:gd name="T5" fmla="*/ 117 h 165"/>
              <a:gd name="T6" fmla="*/ 120 w 345"/>
              <a:gd name="T7" fmla="*/ 98 h 165"/>
              <a:gd name="T8" fmla="*/ 158 w 345"/>
              <a:gd name="T9" fmla="*/ 59 h 165"/>
              <a:gd name="T10" fmla="*/ 245 w 345"/>
              <a:gd name="T11" fmla="*/ 59 h 165"/>
              <a:gd name="T12" fmla="*/ 274 w 345"/>
              <a:gd name="T13" fmla="*/ 2 h 165"/>
              <a:gd name="T14" fmla="*/ 302 w 345"/>
              <a:gd name="T15" fmla="*/ 21 h 165"/>
              <a:gd name="T16" fmla="*/ 312 w 345"/>
              <a:gd name="T17" fmla="*/ 50 h 165"/>
              <a:gd name="T18" fmla="*/ 341 w 345"/>
              <a:gd name="T19" fmla="*/ 69 h 165"/>
              <a:gd name="T20" fmla="*/ 302 w 345"/>
              <a:gd name="T21" fmla="*/ 13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5" h="165">
                <a:moveTo>
                  <a:pt x="24" y="165"/>
                </a:moveTo>
                <a:cubicBezTo>
                  <a:pt x="21" y="157"/>
                  <a:pt x="0" y="115"/>
                  <a:pt x="24" y="107"/>
                </a:cubicBezTo>
                <a:cubicBezTo>
                  <a:pt x="40" y="102"/>
                  <a:pt x="56" y="114"/>
                  <a:pt x="72" y="117"/>
                </a:cubicBezTo>
                <a:cubicBezTo>
                  <a:pt x="88" y="111"/>
                  <a:pt x="107" y="109"/>
                  <a:pt x="120" y="98"/>
                </a:cubicBezTo>
                <a:cubicBezTo>
                  <a:pt x="192" y="39"/>
                  <a:pt x="64" y="93"/>
                  <a:pt x="158" y="59"/>
                </a:cubicBezTo>
                <a:cubicBezTo>
                  <a:pt x="201" y="70"/>
                  <a:pt x="214" y="92"/>
                  <a:pt x="245" y="59"/>
                </a:cubicBezTo>
                <a:cubicBezTo>
                  <a:pt x="248" y="48"/>
                  <a:pt x="259" y="5"/>
                  <a:pt x="274" y="2"/>
                </a:cubicBezTo>
                <a:cubicBezTo>
                  <a:pt x="285" y="0"/>
                  <a:pt x="293" y="15"/>
                  <a:pt x="302" y="21"/>
                </a:cubicBezTo>
                <a:cubicBezTo>
                  <a:pt x="305" y="31"/>
                  <a:pt x="306" y="42"/>
                  <a:pt x="312" y="50"/>
                </a:cubicBezTo>
                <a:cubicBezTo>
                  <a:pt x="319" y="59"/>
                  <a:pt x="339" y="58"/>
                  <a:pt x="341" y="69"/>
                </a:cubicBezTo>
                <a:cubicBezTo>
                  <a:pt x="345" y="90"/>
                  <a:pt x="302" y="99"/>
                  <a:pt x="302" y="136"/>
                </a:cubicBezTo>
              </a:path>
            </a:pathLst>
          </a:custGeom>
          <a:noFill/>
          <a:ln w="317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Text Box 20"/>
          <p:cNvSpPr txBox="1">
            <a:spLocks noChangeArrowheads="1"/>
          </p:cNvSpPr>
          <p:nvPr/>
        </p:nvSpPr>
        <p:spPr bwMode="auto">
          <a:xfrm>
            <a:off x="836613" y="4067558"/>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t>点状</a:t>
            </a:r>
          </a:p>
        </p:txBody>
      </p:sp>
      <p:sp>
        <p:nvSpPr>
          <p:cNvPr id="18" name="Rectangle 21"/>
          <p:cNvSpPr>
            <a:spLocks noChangeArrowheads="1"/>
          </p:cNvSpPr>
          <p:nvPr/>
        </p:nvSpPr>
        <p:spPr bwMode="auto">
          <a:xfrm>
            <a:off x="2657475" y="4067558"/>
            <a:ext cx="8947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err="1"/>
              <a:t>ひも</a:t>
            </a:r>
            <a:r>
              <a:rPr lang="ja-JP" altLang="en-US" sz="2000" dirty="0"/>
              <a:t>状</a:t>
            </a:r>
          </a:p>
        </p:txBody>
      </p:sp>
      <p:sp>
        <p:nvSpPr>
          <p:cNvPr id="19" name="Text Box 22"/>
          <p:cNvSpPr txBox="1">
            <a:spLocks noChangeArrowheads="1"/>
          </p:cNvSpPr>
          <p:nvPr/>
        </p:nvSpPr>
        <p:spPr bwMode="auto">
          <a:xfrm>
            <a:off x="4960938" y="4067558"/>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t>膜状</a:t>
            </a:r>
          </a:p>
        </p:txBody>
      </p:sp>
      <p:sp>
        <p:nvSpPr>
          <p:cNvPr id="20" name="Text Box 23"/>
          <p:cNvSpPr txBox="1">
            <a:spLocks noChangeArrowheads="1"/>
          </p:cNvSpPr>
          <p:nvPr/>
        </p:nvSpPr>
        <p:spPr bwMode="auto">
          <a:xfrm>
            <a:off x="4652963" y="4445383"/>
            <a:ext cx="164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a:t>mem</a:t>
            </a:r>
            <a:r>
              <a:rPr lang="en-US" altLang="ja-JP" sz="2400" u="sng"/>
              <a:t>brane</a:t>
            </a:r>
          </a:p>
        </p:txBody>
      </p:sp>
      <p:sp>
        <p:nvSpPr>
          <p:cNvPr id="21" name="Text Box 24"/>
          <p:cNvSpPr txBox="1">
            <a:spLocks noChangeArrowheads="1"/>
          </p:cNvSpPr>
          <p:nvPr/>
        </p:nvSpPr>
        <p:spPr bwMode="auto">
          <a:xfrm>
            <a:off x="827089" y="4885121"/>
            <a:ext cx="58331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2400" dirty="0"/>
              <a:t>・・・一般次元</a:t>
            </a:r>
            <a:r>
              <a:rPr lang="ja-JP" altLang="en-US" sz="2400" dirty="0" smtClean="0"/>
              <a:t>の「膜」　　　</a:t>
            </a:r>
            <a:r>
              <a:rPr lang="ja-JP" altLang="en-US" sz="2400" dirty="0"/>
              <a:t>　総称して</a:t>
            </a:r>
            <a:r>
              <a:rPr lang="ja-JP" altLang="en-US" sz="2400" dirty="0" smtClean="0"/>
              <a:t>ブレーン　　</a:t>
            </a:r>
            <a:endParaRPr lang="ja-JP" altLang="en-US" sz="2400" dirty="0"/>
          </a:p>
        </p:txBody>
      </p:sp>
      <p:sp>
        <p:nvSpPr>
          <p:cNvPr id="24" name="正方形/長方形 23"/>
          <p:cNvSpPr/>
          <p:nvPr/>
        </p:nvSpPr>
        <p:spPr>
          <a:xfrm>
            <a:off x="505283" y="275133"/>
            <a:ext cx="4304383" cy="584775"/>
          </a:xfrm>
          <a:prstGeom prst="rect">
            <a:avLst/>
          </a:prstGeom>
        </p:spPr>
        <p:txBody>
          <a:bodyPr wrap="none">
            <a:spAutoFit/>
          </a:bodyPr>
          <a:lstStyle/>
          <a:p>
            <a:pPr lvl="0"/>
            <a:r>
              <a:rPr lang="ja-JP" altLang="en-US" sz="3200" b="1" i="1" u="sng" dirty="0" smtClean="0">
                <a:solidFill>
                  <a:srgbClr val="0070C0"/>
                </a:solidFill>
              </a:rPr>
              <a:t>超弦理論の研究の進展</a:t>
            </a:r>
            <a:endParaRPr lang="ja-JP" altLang="en-US" sz="3200" b="1" i="1" u="sng" dirty="0">
              <a:solidFill>
                <a:srgbClr val="0070C0"/>
              </a:solidFill>
            </a:endParaRPr>
          </a:p>
        </p:txBody>
      </p:sp>
      <p:sp>
        <p:nvSpPr>
          <p:cNvPr id="30" name="Rectangle 9"/>
          <p:cNvSpPr>
            <a:spLocks noChangeArrowheads="1"/>
          </p:cNvSpPr>
          <p:nvPr/>
        </p:nvSpPr>
        <p:spPr bwMode="auto">
          <a:xfrm>
            <a:off x="369703" y="1068883"/>
            <a:ext cx="8497192"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669925" indent="-325438">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022350" indent="-350838">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339850" indent="-315913">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1681163" indent="-339725">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138363" indent="-339725" fontAlgn="base">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595563" indent="-339725" fontAlgn="base">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052763" indent="-339725" fontAlgn="base">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509963" indent="-339725" fontAlgn="base">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r>
              <a:rPr lang="en-US" altLang="ja-JP" sz="2400" dirty="0" smtClean="0"/>
              <a:t>80</a:t>
            </a:r>
            <a:r>
              <a:rPr lang="ja-JP" altLang="en-US" sz="2400" dirty="0" smtClean="0"/>
              <a:t>年代</a:t>
            </a:r>
            <a:r>
              <a:rPr lang="ja-JP" altLang="en-US" sz="2400" dirty="0"/>
              <a:t>　</a:t>
            </a:r>
            <a:r>
              <a:rPr lang="ja-JP" altLang="en-US" sz="2400" dirty="0" smtClean="0"/>
              <a:t>量子力学的効果が弱い場合の研究</a:t>
            </a:r>
            <a:endParaRPr lang="ja-JP" altLang="en-US" sz="2400" dirty="0"/>
          </a:p>
        </p:txBody>
      </p:sp>
      <p:sp>
        <p:nvSpPr>
          <p:cNvPr id="31" name="テキスト ボックス 30"/>
          <p:cNvSpPr txBox="1"/>
          <p:nvPr/>
        </p:nvSpPr>
        <p:spPr>
          <a:xfrm>
            <a:off x="369703" y="5756659"/>
            <a:ext cx="8592417" cy="461665"/>
          </a:xfrm>
          <a:prstGeom prst="rect">
            <a:avLst/>
          </a:prstGeom>
          <a:noFill/>
        </p:spPr>
        <p:txBody>
          <a:bodyPr wrap="none" rtlCol="0">
            <a:spAutoFit/>
          </a:bodyPr>
          <a:lstStyle/>
          <a:p>
            <a:r>
              <a:rPr kumimoji="1" lang="ja-JP" altLang="en-US" sz="2400" dirty="0" smtClean="0"/>
              <a:t>ブレーンは質量を持つため、時空を曲げて</a:t>
            </a:r>
            <a:r>
              <a:rPr kumimoji="1" lang="ja-JP" altLang="en-US" sz="2400" dirty="0" smtClean="0">
                <a:solidFill>
                  <a:srgbClr val="FF0000"/>
                </a:solidFill>
              </a:rPr>
              <a:t>ブラックホール</a:t>
            </a:r>
            <a:r>
              <a:rPr kumimoji="1" lang="ja-JP" altLang="en-US" sz="2400" dirty="0" smtClean="0"/>
              <a:t>を形成。</a:t>
            </a:r>
          </a:p>
        </p:txBody>
      </p:sp>
      <p:sp>
        <p:nvSpPr>
          <p:cNvPr id="32" name="テキスト ボックス 31"/>
          <p:cNvSpPr txBox="1"/>
          <p:nvPr/>
        </p:nvSpPr>
        <p:spPr>
          <a:xfrm>
            <a:off x="4324962" y="6134484"/>
            <a:ext cx="3578224" cy="400110"/>
          </a:xfrm>
          <a:prstGeom prst="rect">
            <a:avLst/>
          </a:prstGeom>
          <a:noFill/>
        </p:spPr>
        <p:txBody>
          <a:bodyPr wrap="none" rtlCol="0">
            <a:spAutoFit/>
          </a:bodyPr>
          <a:lstStyle/>
          <a:p>
            <a:r>
              <a:rPr kumimoji="1" lang="ja-JP" altLang="en-US" sz="2000" dirty="0" smtClean="0"/>
              <a:t>（一般には「ブラック・ブレーン」）</a:t>
            </a:r>
          </a:p>
        </p:txBody>
      </p:sp>
      <p:sp>
        <p:nvSpPr>
          <p:cNvPr id="3" name="正方形/長方形 2"/>
          <p:cNvSpPr/>
          <p:nvPr/>
        </p:nvSpPr>
        <p:spPr>
          <a:xfrm>
            <a:off x="1878545" y="1590726"/>
            <a:ext cx="5573775" cy="646331"/>
          </a:xfrm>
          <a:prstGeom prst="rect">
            <a:avLst/>
          </a:prstGeom>
        </p:spPr>
        <p:txBody>
          <a:bodyPr wrap="square">
            <a:spAutoFit/>
          </a:bodyPr>
          <a:lstStyle/>
          <a:p>
            <a:r>
              <a:rPr lang="ja-JP" altLang="en-US" dirty="0"/>
              <a:t>様々な成果が得られたが</a:t>
            </a:r>
            <a:r>
              <a:rPr lang="ja-JP" altLang="en-US" dirty="0" smtClean="0"/>
              <a:t>、このような研究手法だけでは</a:t>
            </a:r>
            <a:endParaRPr lang="en-US" altLang="ja-JP" dirty="0"/>
          </a:p>
          <a:p>
            <a:r>
              <a:rPr lang="ja-JP" altLang="en-US" dirty="0">
                <a:solidFill>
                  <a:srgbClr val="FF0000"/>
                </a:solidFill>
              </a:rPr>
              <a:t>ブラックホールの中心</a:t>
            </a:r>
            <a:r>
              <a:rPr lang="ja-JP" altLang="en-US" dirty="0" smtClean="0">
                <a:solidFill>
                  <a:srgbClr val="FF0000"/>
                </a:solidFill>
              </a:rPr>
              <a:t>付近が調べられない</a:t>
            </a:r>
            <a:r>
              <a:rPr lang="ja-JP" altLang="en-US" dirty="0">
                <a:solidFill>
                  <a:srgbClr val="FF0000"/>
                </a:solidFill>
              </a:rPr>
              <a:t>。</a:t>
            </a:r>
          </a:p>
        </p:txBody>
      </p:sp>
      <p:sp>
        <p:nvSpPr>
          <p:cNvPr id="25" name="テキスト ボックス 24"/>
          <p:cNvSpPr txBox="1"/>
          <p:nvPr/>
        </p:nvSpPr>
        <p:spPr>
          <a:xfrm>
            <a:off x="6724706" y="2858414"/>
            <a:ext cx="2339861" cy="369332"/>
          </a:xfrm>
          <a:prstGeom prst="rect">
            <a:avLst/>
          </a:prstGeom>
          <a:noFill/>
        </p:spPr>
        <p:txBody>
          <a:bodyPr wrap="square" rtlCol="0">
            <a:spAutoFit/>
          </a:bodyPr>
          <a:lstStyle/>
          <a:p>
            <a:r>
              <a:rPr lang="ja-JP" altLang="en-US" dirty="0" smtClean="0">
                <a:solidFill>
                  <a:srgbClr val="7030A0"/>
                </a:solidFill>
              </a:rPr>
              <a:t>ポルチンスキー</a:t>
            </a:r>
            <a:r>
              <a:rPr lang="en-US" altLang="ja-JP" dirty="0" smtClean="0">
                <a:solidFill>
                  <a:srgbClr val="7030A0"/>
                </a:solidFill>
              </a:rPr>
              <a:t>(1995)</a:t>
            </a:r>
            <a:endParaRPr kumimoji="1" lang="ja-JP" altLang="en-US" dirty="0" smtClean="0">
              <a:solidFill>
                <a:srgbClr val="7030A0"/>
              </a:solidFill>
            </a:endParaRPr>
          </a:p>
        </p:txBody>
      </p:sp>
    </p:spTree>
    <p:extLst>
      <p:ext uri="{BB962C8B-B14F-4D97-AF65-F5344CB8AC3E}">
        <p14:creationId xmlns:p14="http://schemas.microsoft.com/office/powerpoint/2010/main" val="429093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0" grpId="0"/>
      <p:bldP spid="21" grpId="0"/>
      <p:bldP spid="31" grpId="0"/>
      <p:bldP spid="32" grpId="0"/>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701407"/>
            <a:ext cx="4618978" cy="3881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円弧 3"/>
          <p:cNvSpPr/>
          <p:nvPr/>
        </p:nvSpPr>
        <p:spPr>
          <a:xfrm>
            <a:off x="2713619" y="2633586"/>
            <a:ext cx="720080" cy="435459"/>
          </a:xfrm>
          <a:prstGeom prst="arc">
            <a:avLst>
              <a:gd name="adj1" fmla="val 10878610"/>
              <a:gd name="adj2" fmla="val 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円/楕円 7"/>
          <p:cNvSpPr/>
          <p:nvPr/>
        </p:nvSpPr>
        <p:spPr>
          <a:xfrm>
            <a:off x="2713620" y="3869759"/>
            <a:ext cx="720080" cy="713259"/>
          </a:xfrm>
          <a:prstGeom prst="ellipse">
            <a:avLst/>
          </a:prstGeom>
          <a:solidFill>
            <a:srgbClr val="FF0000"/>
          </a:solid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9" name="直線コネクタ 8"/>
          <p:cNvCxnSpPr>
            <a:stCxn id="4" idx="0"/>
            <a:endCxn id="8" idx="2"/>
          </p:cNvCxnSpPr>
          <p:nvPr/>
        </p:nvCxnSpPr>
        <p:spPr>
          <a:xfrm flipH="1">
            <a:off x="2713620" y="2843087"/>
            <a:ext cx="256" cy="1383302"/>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H="1">
            <a:off x="3433572" y="2825610"/>
            <a:ext cx="256" cy="1383302"/>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2" name="フリーフォーム 11"/>
          <p:cNvSpPr/>
          <p:nvPr/>
        </p:nvSpPr>
        <p:spPr>
          <a:xfrm rot="20521251">
            <a:off x="2173021" y="4328363"/>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フリーフォーム 12"/>
          <p:cNvSpPr/>
          <p:nvPr/>
        </p:nvSpPr>
        <p:spPr>
          <a:xfrm rot="1278297">
            <a:off x="2274908" y="3720335"/>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フリーフォーム 13"/>
          <p:cNvSpPr/>
          <p:nvPr/>
        </p:nvSpPr>
        <p:spPr>
          <a:xfrm rot="16363041">
            <a:off x="2881057" y="3522930"/>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フリーフォーム 14"/>
          <p:cNvSpPr/>
          <p:nvPr/>
        </p:nvSpPr>
        <p:spPr>
          <a:xfrm rot="16423098">
            <a:off x="2688992" y="4826980"/>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フリーフォーム 15"/>
          <p:cNvSpPr/>
          <p:nvPr/>
        </p:nvSpPr>
        <p:spPr>
          <a:xfrm rot="1203186">
            <a:off x="3467437" y="4396868"/>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フリーフォーム 16"/>
          <p:cNvSpPr/>
          <p:nvPr/>
        </p:nvSpPr>
        <p:spPr>
          <a:xfrm rot="20132312">
            <a:off x="3502858" y="3861394"/>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p:cNvSpPr txBox="1"/>
          <p:nvPr/>
        </p:nvSpPr>
        <p:spPr>
          <a:xfrm>
            <a:off x="2717284" y="3880203"/>
            <a:ext cx="697627" cy="707886"/>
          </a:xfrm>
          <a:prstGeom prst="rect">
            <a:avLst/>
          </a:prstGeom>
          <a:noFill/>
        </p:spPr>
        <p:txBody>
          <a:bodyPr wrap="none" rtlCol="0">
            <a:spAutoFit/>
          </a:bodyPr>
          <a:lstStyle/>
          <a:p>
            <a:r>
              <a:rPr kumimoji="1" lang="ja-JP" altLang="en-US" sz="4000" b="1" dirty="0" smtClean="0">
                <a:solidFill>
                  <a:schemeClr val="bg1"/>
                </a:solidFill>
              </a:rPr>
              <a:t>？</a:t>
            </a:r>
          </a:p>
        </p:txBody>
      </p:sp>
      <p:sp>
        <p:nvSpPr>
          <p:cNvPr id="19" name="テキスト ボックス 18"/>
          <p:cNvSpPr txBox="1"/>
          <p:nvPr/>
        </p:nvSpPr>
        <p:spPr>
          <a:xfrm>
            <a:off x="539552" y="116632"/>
            <a:ext cx="5616624" cy="584775"/>
          </a:xfrm>
          <a:prstGeom prst="rect">
            <a:avLst/>
          </a:prstGeom>
          <a:noFill/>
        </p:spPr>
        <p:txBody>
          <a:bodyPr wrap="square" rtlCol="0">
            <a:spAutoFit/>
          </a:bodyPr>
          <a:lstStyle/>
          <a:p>
            <a:r>
              <a:rPr kumimoji="1" lang="ja-JP" altLang="en-US" sz="3200" b="1" i="1" u="sng" dirty="0" smtClean="0">
                <a:solidFill>
                  <a:srgbClr val="0070C0"/>
                </a:solidFill>
              </a:rPr>
              <a:t>マルダセナの理論</a:t>
            </a:r>
            <a:endParaRPr kumimoji="1" lang="ja-JP" altLang="en-US" sz="3200" b="1" i="1" u="sng" dirty="0">
              <a:solidFill>
                <a:srgbClr val="0070C0"/>
              </a:solidFill>
            </a:endParaRPr>
          </a:p>
        </p:txBody>
      </p:sp>
      <p:sp>
        <p:nvSpPr>
          <p:cNvPr id="22" name="正方形/長方形 21"/>
          <p:cNvSpPr/>
          <p:nvPr/>
        </p:nvSpPr>
        <p:spPr>
          <a:xfrm>
            <a:off x="6389263" y="3013315"/>
            <a:ext cx="2029723" cy="369332"/>
          </a:xfrm>
          <a:prstGeom prst="rect">
            <a:avLst/>
          </a:prstGeom>
        </p:spPr>
        <p:txBody>
          <a:bodyPr wrap="none">
            <a:spAutoFit/>
          </a:bodyPr>
          <a:lstStyle/>
          <a:p>
            <a:r>
              <a:rPr lang="ja-JP" altLang="en-US" dirty="0" smtClean="0">
                <a:solidFill>
                  <a:srgbClr val="0070C0"/>
                </a:solidFill>
              </a:rPr>
              <a:t>マルダセナ　</a:t>
            </a:r>
            <a:r>
              <a:rPr lang="en-US" altLang="ja-JP" dirty="0" smtClean="0">
                <a:solidFill>
                  <a:srgbClr val="0070C0"/>
                </a:solidFill>
              </a:rPr>
              <a:t>(1997)</a:t>
            </a:r>
            <a:endParaRPr lang="ja-JP" altLang="en-US" dirty="0">
              <a:solidFill>
                <a:srgbClr val="0070C0"/>
              </a:solidFill>
            </a:endParaRPr>
          </a:p>
        </p:txBody>
      </p:sp>
    </p:spTree>
    <p:extLst>
      <p:ext uri="{BB962C8B-B14F-4D97-AF65-F5344CB8AC3E}">
        <p14:creationId xmlns:p14="http://schemas.microsoft.com/office/powerpoint/2010/main" val="849537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702793"/>
            <a:ext cx="4618978" cy="3881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円弧 3"/>
          <p:cNvSpPr/>
          <p:nvPr/>
        </p:nvSpPr>
        <p:spPr>
          <a:xfrm>
            <a:off x="2713619" y="2634972"/>
            <a:ext cx="720080" cy="435459"/>
          </a:xfrm>
          <a:prstGeom prst="arc">
            <a:avLst>
              <a:gd name="adj1" fmla="val 10878610"/>
              <a:gd name="adj2" fmla="val 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9" name="直線コネクタ 8"/>
          <p:cNvCxnSpPr>
            <a:stCxn id="4" idx="0"/>
          </p:cNvCxnSpPr>
          <p:nvPr/>
        </p:nvCxnSpPr>
        <p:spPr>
          <a:xfrm flipH="1">
            <a:off x="2713620" y="2844473"/>
            <a:ext cx="256" cy="1383302"/>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H="1">
            <a:off x="3433572" y="2826996"/>
            <a:ext cx="256" cy="1383302"/>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2" name="フリーフォーム 11"/>
          <p:cNvSpPr/>
          <p:nvPr/>
        </p:nvSpPr>
        <p:spPr>
          <a:xfrm rot="20521251">
            <a:off x="2173021" y="4329749"/>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フリーフォーム 12"/>
          <p:cNvSpPr/>
          <p:nvPr/>
        </p:nvSpPr>
        <p:spPr>
          <a:xfrm rot="1278297">
            <a:off x="2274908" y="3721721"/>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フリーフォーム 13"/>
          <p:cNvSpPr/>
          <p:nvPr/>
        </p:nvSpPr>
        <p:spPr>
          <a:xfrm rot="16363041">
            <a:off x="2881057" y="3524316"/>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フリーフォーム 14"/>
          <p:cNvSpPr/>
          <p:nvPr/>
        </p:nvSpPr>
        <p:spPr>
          <a:xfrm rot="16423098">
            <a:off x="2688992" y="4828366"/>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フリーフォーム 15"/>
          <p:cNvSpPr/>
          <p:nvPr/>
        </p:nvSpPr>
        <p:spPr>
          <a:xfrm rot="1203186">
            <a:off x="3467437" y="4398254"/>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フリーフォーム 16"/>
          <p:cNvSpPr/>
          <p:nvPr/>
        </p:nvSpPr>
        <p:spPr>
          <a:xfrm rot="20132312">
            <a:off x="3502858" y="3862780"/>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37" name="グループ化 36"/>
          <p:cNvGrpSpPr/>
          <p:nvPr/>
        </p:nvGrpSpPr>
        <p:grpSpPr>
          <a:xfrm>
            <a:off x="2692812" y="3850807"/>
            <a:ext cx="2749613" cy="779065"/>
            <a:chOff x="5741366" y="4687245"/>
            <a:chExt cx="2749613" cy="779065"/>
          </a:xfrm>
        </p:grpSpPr>
        <p:sp>
          <p:nvSpPr>
            <p:cNvPr id="19" name="円/楕円 18"/>
            <p:cNvSpPr/>
            <p:nvPr/>
          </p:nvSpPr>
          <p:spPr>
            <a:xfrm>
              <a:off x="5741366" y="4720988"/>
              <a:ext cx="746741" cy="745322"/>
            </a:xfrm>
            <a:prstGeom prst="ellipse">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7243728" y="4687245"/>
              <a:ext cx="504056" cy="400110"/>
            </a:xfrm>
            <a:prstGeom prst="rect">
              <a:avLst/>
            </a:prstGeom>
            <a:noFill/>
          </p:spPr>
          <p:txBody>
            <a:bodyPr wrap="square" rtlCol="0">
              <a:spAutoFit/>
            </a:bodyPr>
            <a:lstStyle/>
            <a:p>
              <a:r>
                <a:rPr kumimoji="1" lang="ja-JP" altLang="en-US" sz="2000" dirty="0" smtClean="0">
                  <a:solidFill>
                    <a:srgbClr val="0070C0"/>
                  </a:solidFill>
                </a:rPr>
                <a:t>弦</a:t>
              </a:r>
            </a:p>
          </p:txBody>
        </p:sp>
        <p:sp>
          <p:nvSpPr>
            <p:cNvPr id="31" name="テキスト ボックス 30"/>
            <p:cNvSpPr txBox="1"/>
            <p:nvPr/>
          </p:nvSpPr>
          <p:spPr>
            <a:xfrm>
              <a:off x="7266843" y="5066200"/>
              <a:ext cx="1224136" cy="400110"/>
            </a:xfrm>
            <a:prstGeom prst="rect">
              <a:avLst/>
            </a:prstGeom>
            <a:noFill/>
          </p:spPr>
          <p:txBody>
            <a:bodyPr wrap="square" rtlCol="0">
              <a:spAutoFit/>
            </a:bodyPr>
            <a:lstStyle/>
            <a:p>
              <a:r>
                <a:rPr kumimoji="1" lang="ja-JP" altLang="en-US" sz="2000" dirty="0" smtClean="0"/>
                <a:t>ブレーン</a:t>
              </a:r>
            </a:p>
          </p:txBody>
        </p:sp>
        <p:cxnSp>
          <p:nvCxnSpPr>
            <p:cNvPr id="32" name="直線矢印コネクタ 31"/>
            <p:cNvCxnSpPr>
              <a:stCxn id="30" idx="1"/>
            </p:cNvCxnSpPr>
            <p:nvPr/>
          </p:nvCxnSpPr>
          <p:spPr>
            <a:xfrm flipH="1">
              <a:off x="6316076" y="4887300"/>
              <a:ext cx="927652" cy="1026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31" idx="1"/>
              <a:endCxn id="24" idx="6"/>
            </p:cNvCxnSpPr>
            <p:nvPr/>
          </p:nvCxnSpPr>
          <p:spPr>
            <a:xfrm flipH="1" flipV="1">
              <a:off x="6391323" y="5204552"/>
              <a:ext cx="875520" cy="617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7" name="グループ化 6"/>
            <p:cNvGrpSpPr/>
            <p:nvPr/>
          </p:nvGrpSpPr>
          <p:grpSpPr>
            <a:xfrm>
              <a:off x="5881187" y="4805012"/>
              <a:ext cx="510136" cy="626327"/>
              <a:chOff x="5679620" y="5247109"/>
              <a:chExt cx="510136" cy="626327"/>
            </a:xfrm>
          </p:grpSpPr>
          <p:sp>
            <p:nvSpPr>
              <p:cNvPr id="20" name="円/楕円 19"/>
              <p:cNvSpPr/>
              <p:nvPr/>
            </p:nvSpPr>
            <p:spPr>
              <a:xfrm>
                <a:off x="5684119" y="5370049"/>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5931316" y="5247109"/>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5945390" y="5737804"/>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5691137" y="5585011"/>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6054124" y="5578833"/>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24"/>
              <p:cNvSpPr/>
              <p:nvPr/>
            </p:nvSpPr>
            <p:spPr>
              <a:xfrm rot="2519487">
                <a:off x="5794501" y="5703841"/>
                <a:ext cx="192172" cy="77176"/>
              </a:xfrm>
              <a:custGeom>
                <a:avLst/>
                <a:gdLst>
                  <a:gd name="connsiteX0" fmla="*/ 0 w 327804"/>
                  <a:gd name="connsiteY0" fmla="*/ 113858 h 198560"/>
                  <a:gd name="connsiteX1" fmla="*/ 129397 w 327804"/>
                  <a:gd name="connsiteY1" fmla="*/ 1714 h 198560"/>
                  <a:gd name="connsiteX2" fmla="*/ 198408 w 327804"/>
                  <a:gd name="connsiteY2" fmla="*/ 191496 h 198560"/>
                  <a:gd name="connsiteX3" fmla="*/ 327804 w 327804"/>
                  <a:gd name="connsiteY3" fmla="*/ 139737 h 198560"/>
                </a:gdLst>
                <a:ahLst/>
                <a:cxnLst>
                  <a:cxn ang="0">
                    <a:pos x="connsiteX0" y="connsiteY0"/>
                  </a:cxn>
                  <a:cxn ang="0">
                    <a:pos x="connsiteX1" y="connsiteY1"/>
                  </a:cxn>
                  <a:cxn ang="0">
                    <a:pos x="connsiteX2" y="connsiteY2"/>
                  </a:cxn>
                  <a:cxn ang="0">
                    <a:pos x="connsiteX3" y="connsiteY3"/>
                  </a:cxn>
                </a:cxnLst>
                <a:rect l="l" t="t" r="r" b="b"/>
                <a:pathLst>
                  <a:path w="327804" h="198560">
                    <a:moveTo>
                      <a:pt x="0" y="113858"/>
                    </a:moveTo>
                    <a:cubicBezTo>
                      <a:pt x="48164" y="51316"/>
                      <a:pt x="96329" y="-11226"/>
                      <a:pt x="129397" y="1714"/>
                    </a:cubicBezTo>
                    <a:cubicBezTo>
                      <a:pt x="162465" y="14654"/>
                      <a:pt x="165340" y="168492"/>
                      <a:pt x="198408" y="191496"/>
                    </a:cubicBezTo>
                    <a:cubicBezTo>
                      <a:pt x="231476" y="214500"/>
                      <a:pt x="279640" y="177118"/>
                      <a:pt x="327804" y="139737"/>
                    </a:cubicBezTo>
                  </a:path>
                </a:pathLst>
              </a:custGeom>
              <a:noFill/>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フリーフォーム 26"/>
              <p:cNvSpPr/>
              <p:nvPr/>
            </p:nvSpPr>
            <p:spPr>
              <a:xfrm>
                <a:off x="5679620" y="5255298"/>
                <a:ext cx="147149" cy="127403"/>
              </a:xfrm>
              <a:custGeom>
                <a:avLst/>
                <a:gdLst>
                  <a:gd name="connsiteX0" fmla="*/ 181537 w 245072"/>
                  <a:gd name="connsiteY0" fmla="*/ 189902 h 198528"/>
                  <a:gd name="connsiteX1" fmla="*/ 241922 w 245072"/>
                  <a:gd name="connsiteY1" fmla="*/ 77759 h 198528"/>
                  <a:gd name="connsiteX2" fmla="*/ 95273 w 245072"/>
                  <a:gd name="connsiteY2" fmla="*/ 121 h 198528"/>
                  <a:gd name="connsiteX3" fmla="*/ 382 w 245072"/>
                  <a:gd name="connsiteY3" fmla="*/ 95012 h 198528"/>
                  <a:gd name="connsiteX4" fmla="*/ 129778 w 245072"/>
                  <a:gd name="connsiteY4" fmla="*/ 198528 h 1985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072" h="198528">
                    <a:moveTo>
                      <a:pt x="181537" y="189902"/>
                    </a:moveTo>
                    <a:cubicBezTo>
                      <a:pt x="218918" y="149645"/>
                      <a:pt x="256299" y="109389"/>
                      <a:pt x="241922" y="77759"/>
                    </a:cubicBezTo>
                    <a:cubicBezTo>
                      <a:pt x="227545" y="46129"/>
                      <a:pt x="135530" y="-2755"/>
                      <a:pt x="95273" y="121"/>
                    </a:cubicBezTo>
                    <a:cubicBezTo>
                      <a:pt x="55016" y="2996"/>
                      <a:pt x="-5369" y="61944"/>
                      <a:pt x="382" y="95012"/>
                    </a:cubicBezTo>
                    <a:cubicBezTo>
                      <a:pt x="6133" y="128080"/>
                      <a:pt x="67955" y="163304"/>
                      <a:pt x="129778" y="198528"/>
                    </a:cubicBezTo>
                  </a:path>
                </a:pathLst>
              </a:cu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フリーフォーム 27"/>
              <p:cNvSpPr/>
              <p:nvPr/>
            </p:nvSpPr>
            <p:spPr>
              <a:xfrm rot="20567994">
                <a:off x="5796921" y="5381808"/>
                <a:ext cx="258521" cy="233442"/>
              </a:xfrm>
              <a:custGeom>
                <a:avLst/>
                <a:gdLst>
                  <a:gd name="connsiteX0" fmla="*/ 258793 w 258793"/>
                  <a:gd name="connsiteY0" fmla="*/ 10845 h 271329"/>
                  <a:gd name="connsiteX1" fmla="*/ 94891 w 258793"/>
                  <a:gd name="connsiteY1" fmla="*/ 28097 h 271329"/>
                  <a:gd name="connsiteX2" fmla="*/ 112144 w 258793"/>
                  <a:gd name="connsiteY2" fmla="*/ 252384 h 271329"/>
                  <a:gd name="connsiteX3" fmla="*/ 0 w 258793"/>
                  <a:gd name="connsiteY3" fmla="*/ 243758 h 271329"/>
                </a:gdLst>
                <a:ahLst/>
                <a:cxnLst>
                  <a:cxn ang="0">
                    <a:pos x="connsiteX0" y="connsiteY0"/>
                  </a:cxn>
                  <a:cxn ang="0">
                    <a:pos x="connsiteX1" y="connsiteY1"/>
                  </a:cxn>
                  <a:cxn ang="0">
                    <a:pos x="connsiteX2" y="connsiteY2"/>
                  </a:cxn>
                  <a:cxn ang="0">
                    <a:pos x="connsiteX3" y="connsiteY3"/>
                  </a:cxn>
                </a:cxnLst>
                <a:rect l="l" t="t" r="r" b="b"/>
                <a:pathLst>
                  <a:path w="258793" h="271329">
                    <a:moveTo>
                      <a:pt x="258793" y="10845"/>
                    </a:moveTo>
                    <a:cubicBezTo>
                      <a:pt x="189062" y="-658"/>
                      <a:pt x="119332" y="-12160"/>
                      <a:pt x="94891" y="28097"/>
                    </a:cubicBezTo>
                    <a:cubicBezTo>
                      <a:pt x="70449" y="68354"/>
                      <a:pt x="127959" y="216441"/>
                      <a:pt x="112144" y="252384"/>
                    </a:cubicBezTo>
                    <a:cubicBezTo>
                      <a:pt x="96329" y="288327"/>
                      <a:pt x="48164" y="266042"/>
                      <a:pt x="0" y="243758"/>
                    </a:cubicBezTo>
                  </a:path>
                </a:pathLst>
              </a:cu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フリーフォーム 28"/>
              <p:cNvSpPr/>
              <p:nvPr/>
            </p:nvSpPr>
            <p:spPr>
              <a:xfrm>
                <a:off x="6053188" y="5348804"/>
                <a:ext cx="60406" cy="235011"/>
              </a:xfrm>
              <a:custGeom>
                <a:avLst/>
                <a:gdLst>
                  <a:gd name="connsiteX0" fmla="*/ 8639 w 129409"/>
                  <a:gd name="connsiteY0" fmla="*/ 0 h 258793"/>
                  <a:gd name="connsiteX1" fmla="*/ 120782 w 129409"/>
                  <a:gd name="connsiteY1" fmla="*/ 69012 h 258793"/>
                  <a:gd name="connsiteX2" fmla="*/ 12 w 129409"/>
                  <a:gd name="connsiteY2" fmla="*/ 163902 h 258793"/>
                  <a:gd name="connsiteX3" fmla="*/ 129409 w 129409"/>
                  <a:gd name="connsiteY3" fmla="*/ 258793 h 258793"/>
                </a:gdLst>
                <a:ahLst/>
                <a:cxnLst>
                  <a:cxn ang="0">
                    <a:pos x="connsiteX0" y="connsiteY0"/>
                  </a:cxn>
                  <a:cxn ang="0">
                    <a:pos x="connsiteX1" y="connsiteY1"/>
                  </a:cxn>
                  <a:cxn ang="0">
                    <a:pos x="connsiteX2" y="connsiteY2"/>
                  </a:cxn>
                  <a:cxn ang="0">
                    <a:pos x="connsiteX3" y="connsiteY3"/>
                  </a:cxn>
                </a:cxnLst>
                <a:rect l="l" t="t" r="r" b="b"/>
                <a:pathLst>
                  <a:path w="129409" h="258793">
                    <a:moveTo>
                      <a:pt x="8639" y="0"/>
                    </a:moveTo>
                    <a:cubicBezTo>
                      <a:pt x="65429" y="20847"/>
                      <a:pt x="122220" y="41695"/>
                      <a:pt x="120782" y="69012"/>
                    </a:cubicBezTo>
                    <a:cubicBezTo>
                      <a:pt x="119344" y="96329"/>
                      <a:pt x="-1426" y="132272"/>
                      <a:pt x="12" y="163902"/>
                    </a:cubicBezTo>
                    <a:cubicBezTo>
                      <a:pt x="1450" y="195532"/>
                      <a:pt x="65429" y="227162"/>
                      <a:pt x="129409" y="258793"/>
                    </a:cubicBezTo>
                  </a:path>
                </a:pathLst>
              </a:cu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38" name="テキスト ボックス 37"/>
          <p:cNvSpPr txBox="1"/>
          <p:nvPr/>
        </p:nvSpPr>
        <p:spPr>
          <a:xfrm>
            <a:off x="530303" y="118018"/>
            <a:ext cx="5616624" cy="584775"/>
          </a:xfrm>
          <a:prstGeom prst="rect">
            <a:avLst/>
          </a:prstGeom>
          <a:noFill/>
        </p:spPr>
        <p:txBody>
          <a:bodyPr wrap="square" rtlCol="0">
            <a:spAutoFit/>
          </a:bodyPr>
          <a:lstStyle/>
          <a:p>
            <a:r>
              <a:rPr kumimoji="1" lang="ja-JP" altLang="en-US" sz="3200" b="1" i="1" u="sng" dirty="0" smtClean="0">
                <a:solidFill>
                  <a:srgbClr val="0070C0"/>
                </a:solidFill>
              </a:rPr>
              <a:t>マルダセナの理論</a:t>
            </a:r>
            <a:endParaRPr kumimoji="1" lang="ja-JP" altLang="en-US" sz="3200" b="1" i="1" u="sng" dirty="0">
              <a:solidFill>
                <a:srgbClr val="0070C0"/>
              </a:solidFill>
            </a:endParaRPr>
          </a:p>
        </p:txBody>
      </p:sp>
      <p:sp>
        <p:nvSpPr>
          <p:cNvPr id="40" name="右中かっこ 39"/>
          <p:cNvSpPr/>
          <p:nvPr/>
        </p:nvSpPr>
        <p:spPr>
          <a:xfrm>
            <a:off x="5302546" y="3772024"/>
            <a:ext cx="271594" cy="88867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テキスト ボックス 40"/>
          <p:cNvSpPr txBox="1"/>
          <p:nvPr/>
        </p:nvSpPr>
        <p:spPr>
          <a:xfrm>
            <a:off x="5824608" y="3499233"/>
            <a:ext cx="2874505" cy="1323439"/>
          </a:xfrm>
          <a:prstGeom prst="rect">
            <a:avLst/>
          </a:prstGeom>
          <a:noFill/>
        </p:spPr>
        <p:txBody>
          <a:bodyPr wrap="none" rtlCol="0">
            <a:spAutoFit/>
          </a:bodyPr>
          <a:lstStyle/>
          <a:p>
            <a:r>
              <a:rPr lang="ja-JP" altLang="en-US" sz="2000" dirty="0" smtClean="0"/>
              <a:t>これらの力学的自由度を</a:t>
            </a:r>
            <a:endParaRPr lang="en-US" altLang="ja-JP" sz="2000" dirty="0" smtClean="0"/>
          </a:p>
          <a:p>
            <a:r>
              <a:rPr lang="ja-JP" altLang="en-US" sz="2000" dirty="0" smtClean="0"/>
              <a:t>もちいることにより</a:t>
            </a:r>
            <a:r>
              <a:rPr lang="ja-JP" altLang="en-US" sz="2000" dirty="0"/>
              <a:t>、</a:t>
            </a:r>
            <a:endParaRPr lang="en-US" altLang="ja-JP" sz="2000" dirty="0" smtClean="0"/>
          </a:p>
          <a:p>
            <a:r>
              <a:rPr lang="ja-JP" altLang="en-US" sz="2000" dirty="0" smtClean="0"/>
              <a:t>ブラックホールが厳密に</a:t>
            </a:r>
            <a:endParaRPr lang="en-US" altLang="ja-JP" sz="2000" dirty="0" smtClean="0"/>
          </a:p>
          <a:p>
            <a:r>
              <a:rPr lang="ja-JP" altLang="en-US" sz="2000" dirty="0" smtClean="0"/>
              <a:t>数式で表現できるはず！</a:t>
            </a:r>
            <a:endParaRPr lang="en-US" altLang="ja-JP" sz="2000" dirty="0" smtClean="0"/>
          </a:p>
        </p:txBody>
      </p:sp>
      <p:sp>
        <p:nvSpPr>
          <p:cNvPr id="43" name="テキスト ボックス 42"/>
          <p:cNvSpPr txBox="1"/>
          <p:nvPr/>
        </p:nvSpPr>
        <p:spPr>
          <a:xfrm>
            <a:off x="875080" y="5390224"/>
            <a:ext cx="6619120" cy="400110"/>
          </a:xfrm>
          <a:prstGeom prst="rect">
            <a:avLst/>
          </a:prstGeom>
          <a:noFill/>
        </p:spPr>
        <p:txBody>
          <a:bodyPr wrap="none" rtlCol="0">
            <a:spAutoFit/>
          </a:bodyPr>
          <a:lstStyle/>
          <a:p>
            <a:r>
              <a:rPr kumimoji="1" lang="ja-JP" altLang="en-US" sz="2000" dirty="0" smtClean="0"/>
              <a:t>弦とブレーンから成る系は、</a:t>
            </a:r>
            <a:r>
              <a:rPr kumimoji="1" lang="ja-JP" altLang="en-US" sz="2000" dirty="0" smtClean="0">
                <a:solidFill>
                  <a:srgbClr val="0070C0"/>
                </a:solidFill>
              </a:rPr>
              <a:t>平坦な時空上の理論</a:t>
            </a:r>
            <a:r>
              <a:rPr kumimoji="1" lang="ja-JP" altLang="en-US" sz="2000" dirty="0" smtClean="0"/>
              <a:t>で表される</a:t>
            </a:r>
          </a:p>
        </p:txBody>
      </p:sp>
      <p:sp>
        <p:nvSpPr>
          <p:cNvPr id="44" name="正方形/長方形 43"/>
          <p:cNvSpPr/>
          <p:nvPr/>
        </p:nvSpPr>
        <p:spPr>
          <a:xfrm>
            <a:off x="2497319" y="5877492"/>
            <a:ext cx="4996881" cy="461665"/>
          </a:xfrm>
          <a:prstGeom prst="rect">
            <a:avLst/>
          </a:prstGeom>
          <a:solidFill>
            <a:srgbClr val="FFFF00"/>
          </a:solidFill>
          <a:ln>
            <a:solidFill>
              <a:srgbClr val="FF0000"/>
            </a:solidFill>
          </a:ln>
        </p:spPr>
        <p:txBody>
          <a:bodyPr wrap="square">
            <a:spAutoFit/>
          </a:bodyPr>
          <a:lstStyle/>
          <a:p>
            <a:r>
              <a:rPr lang="ja-JP" altLang="en-US" sz="2400" dirty="0" smtClean="0"/>
              <a:t>ブラックホールの「</a:t>
            </a:r>
            <a:r>
              <a:rPr lang="ja-JP" altLang="en-US" sz="2400" dirty="0"/>
              <a:t>ホログラム的記述</a:t>
            </a:r>
            <a:r>
              <a:rPr lang="ja-JP" altLang="en-US" sz="2400" dirty="0" smtClean="0"/>
              <a:t>」</a:t>
            </a:r>
            <a:endParaRPr lang="ja-JP" altLang="en-US" sz="2400" dirty="0"/>
          </a:p>
        </p:txBody>
      </p:sp>
      <p:sp>
        <p:nvSpPr>
          <p:cNvPr id="45" name="右矢印 44"/>
          <p:cNvSpPr/>
          <p:nvPr/>
        </p:nvSpPr>
        <p:spPr>
          <a:xfrm>
            <a:off x="1755780" y="5877492"/>
            <a:ext cx="606439" cy="397564"/>
          </a:xfrm>
          <a:prstGeom prst="rightArrow">
            <a:avLst/>
          </a:prstGeom>
          <a:solidFill>
            <a:srgbClr val="FF0000"/>
          </a:solid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正方形/長方形 35"/>
          <p:cNvSpPr/>
          <p:nvPr/>
        </p:nvSpPr>
        <p:spPr>
          <a:xfrm>
            <a:off x="6389263" y="3013315"/>
            <a:ext cx="2029723" cy="369332"/>
          </a:xfrm>
          <a:prstGeom prst="rect">
            <a:avLst/>
          </a:prstGeom>
        </p:spPr>
        <p:txBody>
          <a:bodyPr wrap="none">
            <a:spAutoFit/>
          </a:bodyPr>
          <a:lstStyle/>
          <a:p>
            <a:r>
              <a:rPr lang="ja-JP" altLang="en-US" dirty="0" smtClean="0">
                <a:solidFill>
                  <a:srgbClr val="0070C0"/>
                </a:solidFill>
              </a:rPr>
              <a:t>マルダセナ　</a:t>
            </a:r>
            <a:r>
              <a:rPr lang="en-US" altLang="ja-JP" dirty="0" smtClean="0">
                <a:solidFill>
                  <a:srgbClr val="0070C0"/>
                </a:solidFill>
              </a:rPr>
              <a:t>(1997)</a:t>
            </a:r>
            <a:endParaRPr lang="ja-JP" altLang="en-US" dirty="0">
              <a:solidFill>
                <a:srgbClr val="0070C0"/>
              </a:solidFill>
            </a:endParaRPr>
          </a:p>
        </p:txBody>
      </p:sp>
    </p:spTree>
    <p:extLst>
      <p:ext uri="{BB962C8B-B14F-4D97-AF65-F5344CB8AC3E}">
        <p14:creationId xmlns:p14="http://schemas.microsoft.com/office/powerpoint/2010/main" val="308260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animBg="1"/>
      <p:bldP spid="4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グループ化 46"/>
          <p:cNvGrpSpPr/>
          <p:nvPr/>
        </p:nvGrpSpPr>
        <p:grpSpPr>
          <a:xfrm>
            <a:off x="395536" y="1454989"/>
            <a:ext cx="9015357" cy="3881611"/>
            <a:chOff x="395536" y="1454989"/>
            <a:chExt cx="9015357" cy="3881611"/>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54989"/>
              <a:ext cx="4618978" cy="3881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円弧 3"/>
            <p:cNvSpPr/>
            <p:nvPr/>
          </p:nvSpPr>
          <p:spPr>
            <a:xfrm>
              <a:off x="2425587" y="3387168"/>
              <a:ext cx="720080" cy="435459"/>
            </a:xfrm>
            <a:prstGeom prst="arc">
              <a:avLst>
                <a:gd name="adj1" fmla="val 10878610"/>
                <a:gd name="adj2" fmla="val 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テキスト ボックス 33"/>
            <p:cNvSpPr txBox="1"/>
            <p:nvPr/>
          </p:nvSpPr>
          <p:spPr>
            <a:xfrm>
              <a:off x="5084067" y="1711224"/>
              <a:ext cx="4326826" cy="923330"/>
            </a:xfrm>
            <a:prstGeom prst="rect">
              <a:avLst/>
            </a:prstGeom>
            <a:noFill/>
          </p:spPr>
          <p:txBody>
            <a:bodyPr wrap="none" rtlCol="0">
              <a:spAutoFit/>
            </a:bodyPr>
            <a:lstStyle/>
            <a:p>
              <a:r>
                <a:rPr lang="ja-JP" altLang="en-US" dirty="0" smtClean="0">
                  <a:solidFill>
                    <a:srgbClr val="0070C0"/>
                  </a:solidFill>
                </a:rPr>
                <a:t>大きなブラックホールに対応し、</a:t>
              </a:r>
              <a:endParaRPr lang="en-US" altLang="ja-JP" dirty="0" smtClean="0">
                <a:solidFill>
                  <a:srgbClr val="0070C0"/>
                </a:solidFill>
              </a:endParaRPr>
            </a:p>
            <a:p>
              <a:r>
                <a:rPr lang="ja-JP" altLang="en-US" dirty="0" smtClean="0">
                  <a:solidFill>
                    <a:srgbClr val="0070C0"/>
                  </a:solidFill>
                </a:rPr>
                <a:t>事象の地平面付近の曲率が小さいため、</a:t>
              </a:r>
              <a:endParaRPr lang="en-US" altLang="ja-JP" dirty="0" smtClean="0">
                <a:solidFill>
                  <a:srgbClr val="0070C0"/>
                </a:solidFill>
              </a:endParaRPr>
            </a:p>
            <a:p>
              <a:r>
                <a:rPr lang="ja-JP" altLang="en-US" u="sng" dirty="0" smtClean="0">
                  <a:solidFill>
                    <a:srgbClr val="0070C0"/>
                  </a:solidFill>
                </a:rPr>
                <a:t>そこでの量子重力効果が無視できる。</a:t>
              </a:r>
              <a:endParaRPr kumimoji="1" lang="ja-JP" altLang="en-US" u="sng" dirty="0" smtClean="0">
                <a:solidFill>
                  <a:srgbClr val="0070C0"/>
                </a:solidFill>
              </a:endParaRPr>
            </a:p>
          </p:txBody>
        </p:sp>
        <p:cxnSp>
          <p:nvCxnSpPr>
            <p:cNvPr id="37" name="直線矢印コネクタ 36"/>
            <p:cNvCxnSpPr/>
            <p:nvPr/>
          </p:nvCxnSpPr>
          <p:spPr>
            <a:xfrm flipH="1">
              <a:off x="3305301" y="1956174"/>
              <a:ext cx="1743990" cy="143962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580123" y="116633"/>
            <a:ext cx="3127781" cy="584775"/>
          </a:xfrm>
          <a:prstGeom prst="rect">
            <a:avLst/>
          </a:prstGeom>
          <a:noFill/>
        </p:spPr>
        <p:txBody>
          <a:bodyPr wrap="square" rtlCol="0">
            <a:spAutoFit/>
          </a:bodyPr>
          <a:lstStyle/>
          <a:p>
            <a:r>
              <a:rPr kumimoji="1" lang="ja-JP" altLang="en-US" sz="3200" b="1" i="1" u="sng" dirty="0" smtClean="0">
                <a:solidFill>
                  <a:srgbClr val="0070C0"/>
                </a:solidFill>
              </a:rPr>
              <a:t>これまでの研究</a:t>
            </a:r>
            <a:endParaRPr kumimoji="1" lang="ja-JP" altLang="en-US" sz="3200" b="1" i="1" u="sng" dirty="0">
              <a:solidFill>
                <a:srgbClr val="0070C0"/>
              </a:solidFill>
            </a:endParaRPr>
          </a:p>
        </p:txBody>
      </p:sp>
      <p:sp>
        <p:nvSpPr>
          <p:cNvPr id="33" name="テキスト ボックス 32"/>
          <p:cNvSpPr txBox="1"/>
          <p:nvPr/>
        </p:nvSpPr>
        <p:spPr>
          <a:xfrm>
            <a:off x="580123" y="908720"/>
            <a:ext cx="8225952" cy="461665"/>
          </a:xfrm>
          <a:prstGeom prst="rect">
            <a:avLst/>
          </a:prstGeom>
          <a:noFill/>
        </p:spPr>
        <p:txBody>
          <a:bodyPr wrap="square" rtlCol="0">
            <a:spAutoFit/>
          </a:bodyPr>
          <a:lstStyle/>
          <a:p>
            <a:r>
              <a:rPr kumimoji="1" lang="ja-JP" altLang="en-US" sz="2400" dirty="0" smtClean="0">
                <a:solidFill>
                  <a:srgbClr val="FF0000"/>
                </a:solidFill>
              </a:rPr>
              <a:t>ブレーン（ブラックホールの構成要素）の数が非常に多い場合</a:t>
            </a:r>
            <a:endParaRPr kumimoji="1" lang="en-US" altLang="ja-JP" sz="2400" dirty="0" smtClean="0">
              <a:solidFill>
                <a:srgbClr val="FF0000"/>
              </a:solidFill>
            </a:endParaRPr>
          </a:p>
        </p:txBody>
      </p:sp>
      <p:grpSp>
        <p:nvGrpSpPr>
          <p:cNvPr id="45" name="グループ化 44"/>
          <p:cNvGrpSpPr/>
          <p:nvPr/>
        </p:nvGrpSpPr>
        <p:grpSpPr>
          <a:xfrm>
            <a:off x="1884989" y="3443158"/>
            <a:ext cx="7215068" cy="2442980"/>
            <a:chOff x="1884989" y="3443158"/>
            <a:chExt cx="7215068" cy="2442980"/>
          </a:xfrm>
        </p:grpSpPr>
        <p:cxnSp>
          <p:nvCxnSpPr>
            <p:cNvPr id="5" name="直線コネクタ 4"/>
            <p:cNvCxnSpPr>
              <a:stCxn id="4" idx="0"/>
            </p:cNvCxnSpPr>
            <p:nvPr/>
          </p:nvCxnSpPr>
          <p:spPr>
            <a:xfrm flipH="1">
              <a:off x="2425588" y="3443158"/>
              <a:ext cx="256" cy="1383302"/>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3145540" y="3579192"/>
              <a:ext cx="256" cy="1383302"/>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 name="フリーフォーム 6"/>
            <p:cNvSpPr/>
            <p:nvPr/>
          </p:nvSpPr>
          <p:spPr>
            <a:xfrm rot="20521251">
              <a:off x="1884989" y="5081945"/>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フリーフォーム 7"/>
            <p:cNvSpPr/>
            <p:nvPr/>
          </p:nvSpPr>
          <p:spPr>
            <a:xfrm rot="1278297">
              <a:off x="1986876" y="4473917"/>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フリーフォーム 8"/>
            <p:cNvSpPr/>
            <p:nvPr/>
          </p:nvSpPr>
          <p:spPr>
            <a:xfrm rot="16363041">
              <a:off x="2593025" y="4276512"/>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フリーフォーム 9"/>
            <p:cNvSpPr/>
            <p:nvPr/>
          </p:nvSpPr>
          <p:spPr>
            <a:xfrm rot="16423098">
              <a:off x="2400960" y="5580562"/>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フリーフォーム 10"/>
            <p:cNvSpPr/>
            <p:nvPr/>
          </p:nvSpPr>
          <p:spPr>
            <a:xfrm rot="1203186">
              <a:off x="3179405" y="5150450"/>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フリーフォーム 11"/>
            <p:cNvSpPr/>
            <p:nvPr/>
          </p:nvSpPr>
          <p:spPr>
            <a:xfrm rot="20132312">
              <a:off x="3214826" y="4614976"/>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3" name="グループ化 12"/>
            <p:cNvGrpSpPr/>
            <p:nvPr/>
          </p:nvGrpSpPr>
          <p:grpSpPr>
            <a:xfrm>
              <a:off x="2404780" y="4603003"/>
              <a:ext cx="2749613" cy="779065"/>
              <a:chOff x="5741366" y="4687245"/>
              <a:chExt cx="2749613" cy="779065"/>
            </a:xfrm>
          </p:grpSpPr>
          <p:sp>
            <p:nvSpPr>
              <p:cNvPr id="14" name="円/楕円 13"/>
              <p:cNvSpPr/>
              <p:nvPr/>
            </p:nvSpPr>
            <p:spPr>
              <a:xfrm>
                <a:off x="5741366" y="4720988"/>
                <a:ext cx="746741" cy="745322"/>
              </a:xfrm>
              <a:prstGeom prst="ellipse">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243728" y="4687245"/>
                <a:ext cx="504056" cy="400110"/>
              </a:xfrm>
              <a:prstGeom prst="rect">
                <a:avLst/>
              </a:prstGeom>
              <a:noFill/>
            </p:spPr>
            <p:txBody>
              <a:bodyPr wrap="square" rtlCol="0">
                <a:spAutoFit/>
              </a:bodyPr>
              <a:lstStyle/>
              <a:p>
                <a:r>
                  <a:rPr kumimoji="1" lang="ja-JP" altLang="en-US" sz="2000" dirty="0" smtClean="0">
                    <a:solidFill>
                      <a:srgbClr val="0070C0"/>
                    </a:solidFill>
                  </a:rPr>
                  <a:t>弦</a:t>
                </a:r>
              </a:p>
            </p:txBody>
          </p:sp>
          <p:sp>
            <p:nvSpPr>
              <p:cNvPr id="16" name="テキスト ボックス 15"/>
              <p:cNvSpPr txBox="1"/>
              <p:nvPr/>
            </p:nvSpPr>
            <p:spPr>
              <a:xfrm>
                <a:off x="7266843" y="5066200"/>
                <a:ext cx="1224136" cy="400110"/>
              </a:xfrm>
              <a:prstGeom prst="rect">
                <a:avLst/>
              </a:prstGeom>
              <a:noFill/>
            </p:spPr>
            <p:txBody>
              <a:bodyPr wrap="square" rtlCol="0">
                <a:spAutoFit/>
              </a:bodyPr>
              <a:lstStyle/>
              <a:p>
                <a:r>
                  <a:rPr kumimoji="1" lang="ja-JP" altLang="en-US" sz="2000" dirty="0" smtClean="0"/>
                  <a:t>ブレーン</a:t>
                </a:r>
              </a:p>
            </p:txBody>
          </p:sp>
          <p:cxnSp>
            <p:nvCxnSpPr>
              <p:cNvPr id="17" name="直線矢印コネクタ 16"/>
              <p:cNvCxnSpPr>
                <a:stCxn id="15" idx="1"/>
              </p:cNvCxnSpPr>
              <p:nvPr/>
            </p:nvCxnSpPr>
            <p:spPr>
              <a:xfrm flipH="1">
                <a:off x="6316076" y="4887300"/>
                <a:ext cx="927652" cy="1026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6" idx="1"/>
                <a:endCxn id="24" idx="6"/>
              </p:cNvCxnSpPr>
              <p:nvPr/>
            </p:nvCxnSpPr>
            <p:spPr>
              <a:xfrm flipH="1" flipV="1">
                <a:off x="6391323" y="5204552"/>
                <a:ext cx="875520" cy="617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9" name="グループ化 18"/>
              <p:cNvGrpSpPr/>
              <p:nvPr/>
            </p:nvGrpSpPr>
            <p:grpSpPr>
              <a:xfrm>
                <a:off x="5881187" y="4805012"/>
                <a:ext cx="510136" cy="626327"/>
                <a:chOff x="5679620" y="5247109"/>
                <a:chExt cx="510136" cy="626327"/>
              </a:xfrm>
            </p:grpSpPr>
            <p:sp>
              <p:nvSpPr>
                <p:cNvPr id="20" name="円/楕円 19"/>
                <p:cNvSpPr/>
                <p:nvPr/>
              </p:nvSpPr>
              <p:spPr>
                <a:xfrm>
                  <a:off x="5684119" y="5370049"/>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5931316" y="5247109"/>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5945390" y="5737804"/>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5691137" y="5585011"/>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6054124" y="5578833"/>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24"/>
                <p:cNvSpPr/>
                <p:nvPr/>
              </p:nvSpPr>
              <p:spPr>
                <a:xfrm rot="2519487">
                  <a:off x="5794501" y="5703841"/>
                  <a:ext cx="192172" cy="77176"/>
                </a:xfrm>
                <a:custGeom>
                  <a:avLst/>
                  <a:gdLst>
                    <a:gd name="connsiteX0" fmla="*/ 0 w 327804"/>
                    <a:gd name="connsiteY0" fmla="*/ 113858 h 198560"/>
                    <a:gd name="connsiteX1" fmla="*/ 129397 w 327804"/>
                    <a:gd name="connsiteY1" fmla="*/ 1714 h 198560"/>
                    <a:gd name="connsiteX2" fmla="*/ 198408 w 327804"/>
                    <a:gd name="connsiteY2" fmla="*/ 191496 h 198560"/>
                    <a:gd name="connsiteX3" fmla="*/ 327804 w 327804"/>
                    <a:gd name="connsiteY3" fmla="*/ 139737 h 198560"/>
                  </a:gdLst>
                  <a:ahLst/>
                  <a:cxnLst>
                    <a:cxn ang="0">
                      <a:pos x="connsiteX0" y="connsiteY0"/>
                    </a:cxn>
                    <a:cxn ang="0">
                      <a:pos x="connsiteX1" y="connsiteY1"/>
                    </a:cxn>
                    <a:cxn ang="0">
                      <a:pos x="connsiteX2" y="connsiteY2"/>
                    </a:cxn>
                    <a:cxn ang="0">
                      <a:pos x="connsiteX3" y="connsiteY3"/>
                    </a:cxn>
                  </a:cxnLst>
                  <a:rect l="l" t="t" r="r" b="b"/>
                  <a:pathLst>
                    <a:path w="327804" h="198560">
                      <a:moveTo>
                        <a:pt x="0" y="113858"/>
                      </a:moveTo>
                      <a:cubicBezTo>
                        <a:pt x="48164" y="51316"/>
                        <a:pt x="96329" y="-11226"/>
                        <a:pt x="129397" y="1714"/>
                      </a:cubicBezTo>
                      <a:cubicBezTo>
                        <a:pt x="162465" y="14654"/>
                        <a:pt x="165340" y="168492"/>
                        <a:pt x="198408" y="191496"/>
                      </a:cubicBezTo>
                      <a:cubicBezTo>
                        <a:pt x="231476" y="214500"/>
                        <a:pt x="279640" y="177118"/>
                        <a:pt x="327804" y="139737"/>
                      </a:cubicBezTo>
                    </a:path>
                  </a:pathLst>
                </a:custGeom>
                <a:noFill/>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フリーフォーム 25"/>
                <p:cNvSpPr/>
                <p:nvPr/>
              </p:nvSpPr>
              <p:spPr>
                <a:xfrm>
                  <a:off x="5679620" y="5255298"/>
                  <a:ext cx="147149" cy="127403"/>
                </a:xfrm>
                <a:custGeom>
                  <a:avLst/>
                  <a:gdLst>
                    <a:gd name="connsiteX0" fmla="*/ 181537 w 245072"/>
                    <a:gd name="connsiteY0" fmla="*/ 189902 h 198528"/>
                    <a:gd name="connsiteX1" fmla="*/ 241922 w 245072"/>
                    <a:gd name="connsiteY1" fmla="*/ 77759 h 198528"/>
                    <a:gd name="connsiteX2" fmla="*/ 95273 w 245072"/>
                    <a:gd name="connsiteY2" fmla="*/ 121 h 198528"/>
                    <a:gd name="connsiteX3" fmla="*/ 382 w 245072"/>
                    <a:gd name="connsiteY3" fmla="*/ 95012 h 198528"/>
                    <a:gd name="connsiteX4" fmla="*/ 129778 w 245072"/>
                    <a:gd name="connsiteY4" fmla="*/ 198528 h 1985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072" h="198528">
                      <a:moveTo>
                        <a:pt x="181537" y="189902"/>
                      </a:moveTo>
                      <a:cubicBezTo>
                        <a:pt x="218918" y="149645"/>
                        <a:pt x="256299" y="109389"/>
                        <a:pt x="241922" y="77759"/>
                      </a:cubicBezTo>
                      <a:cubicBezTo>
                        <a:pt x="227545" y="46129"/>
                        <a:pt x="135530" y="-2755"/>
                        <a:pt x="95273" y="121"/>
                      </a:cubicBezTo>
                      <a:cubicBezTo>
                        <a:pt x="55016" y="2996"/>
                        <a:pt x="-5369" y="61944"/>
                        <a:pt x="382" y="95012"/>
                      </a:cubicBezTo>
                      <a:cubicBezTo>
                        <a:pt x="6133" y="128080"/>
                        <a:pt x="67955" y="163304"/>
                        <a:pt x="129778" y="198528"/>
                      </a:cubicBezTo>
                    </a:path>
                  </a:pathLst>
                </a:cu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フリーフォーム 26"/>
                <p:cNvSpPr/>
                <p:nvPr/>
              </p:nvSpPr>
              <p:spPr>
                <a:xfrm rot="20567994">
                  <a:off x="5796921" y="5381808"/>
                  <a:ext cx="258521" cy="233442"/>
                </a:xfrm>
                <a:custGeom>
                  <a:avLst/>
                  <a:gdLst>
                    <a:gd name="connsiteX0" fmla="*/ 258793 w 258793"/>
                    <a:gd name="connsiteY0" fmla="*/ 10845 h 271329"/>
                    <a:gd name="connsiteX1" fmla="*/ 94891 w 258793"/>
                    <a:gd name="connsiteY1" fmla="*/ 28097 h 271329"/>
                    <a:gd name="connsiteX2" fmla="*/ 112144 w 258793"/>
                    <a:gd name="connsiteY2" fmla="*/ 252384 h 271329"/>
                    <a:gd name="connsiteX3" fmla="*/ 0 w 258793"/>
                    <a:gd name="connsiteY3" fmla="*/ 243758 h 271329"/>
                  </a:gdLst>
                  <a:ahLst/>
                  <a:cxnLst>
                    <a:cxn ang="0">
                      <a:pos x="connsiteX0" y="connsiteY0"/>
                    </a:cxn>
                    <a:cxn ang="0">
                      <a:pos x="connsiteX1" y="connsiteY1"/>
                    </a:cxn>
                    <a:cxn ang="0">
                      <a:pos x="connsiteX2" y="connsiteY2"/>
                    </a:cxn>
                    <a:cxn ang="0">
                      <a:pos x="connsiteX3" y="connsiteY3"/>
                    </a:cxn>
                  </a:cxnLst>
                  <a:rect l="l" t="t" r="r" b="b"/>
                  <a:pathLst>
                    <a:path w="258793" h="271329">
                      <a:moveTo>
                        <a:pt x="258793" y="10845"/>
                      </a:moveTo>
                      <a:cubicBezTo>
                        <a:pt x="189062" y="-658"/>
                        <a:pt x="119332" y="-12160"/>
                        <a:pt x="94891" y="28097"/>
                      </a:cubicBezTo>
                      <a:cubicBezTo>
                        <a:pt x="70449" y="68354"/>
                        <a:pt x="127959" y="216441"/>
                        <a:pt x="112144" y="252384"/>
                      </a:cubicBezTo>
                      <a:cubicBezTo>
                        <a:pt x="96329" y="288327"/>
                        <a:pt x="48164" y="266042"/>
                        <a:pt x="0" y="243758"/>
                      </a:cubicBezTo>
                    </a:path>
                  </a:pathLst>
                </a:cu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フリーフォーム 27"/>
                <p:cNvSpPr/>
                <p:nvPr/>
              </p:nvSpPr>
              <p:spPr>
                <a:xfrm>
                  <a:off x="6053188" y="5348804"/>
                  <a:ext cx="60406" cy="235011"/>
                </a:xfrm>
                <a:custGeom>
                  <a:avLst/>
                  <a:gdLst>
                    <a:gd name="connsiteX0" fmla="*/ 8639 w 129409"/>
                    <a:gd name="connsiteY0" fmla="*/ 0 h 258793"/>
                    <a:gd name="connsiteX1" fmla="*/ 120782 w 129409"/>
                    <a:gd name="connsiteY1" fmla="*/ 69012 h 258793"/>
                    <a:gd name="connsiteX2" fmla="*/ 12 w 129409"/>
                    <a:gd name="connsiteY2" fmla="*/ 163902 h 258793"/>
                    <a:gd name="connsiteX3" fmla="*/ 129409 w 129409"/>
                    <a:gd name="connsiteY3" fmla="*/ 258793 h 258793"/>
                  </a:gdLst>
                  <a:ahLst/>
                  <a:cxnLst>
                    <a:cxn ang="0">
                      <a:pos x="connsiteX0" y="connsiteY0"/>
                    </a:cxn>
                    <a:cxn ang="0">
                      <a:pos x="connsiteX1" y="connsiteY1"/>
                    </a:cxn>
                    <a:cxn ang="0">
                      <a:pos x="connsiteX2" y="connsiteY2"/>
                    </a:cxn>
                    <a:cxn ang="0">
                      <a:pos x="connsiteX3" y="connsiteY3"/>
                    </a:cxn>
                  </a:cxnLst>
                  <a:rect l="l" t="t" r="r" b="b"/>
                  <a:pathLst>
                    <a:path w="129409" h="258793">
                      <a:moveTo>
                        <a:pt x="8639" y="0"/>
                      </a:moveTo>
                      <a:cubicBezTo>
                        <a:pt x="65429" y="20847"/>
                        <a:pt x="122220" y="41695"/>
                        <a:pt x="120782" y="69012"/>
                      </a:cubicBezTo>
                      <a:cubicBezTo>
                        <a:pt x="119344" y="96329"/>
                        <a:pt x="-1426" y="132272"/>
                        <a:pt x="12" y="163902"/>
                      </a:cubicBezTo>
                      <a:cubicBezTo>
                        <a:pt x="1450" y="195532"/>
                        <a:pt x="65429" y="227162"/>
                        <a:pt x="129409" y="258793"/>
                      </a:cubicBezTo>
                    </a:path>
                  </a:pathLst>
                </a:cu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35" name="テキスト ボックス 34"/>
            <p:cNvSpPr txBox="1"/>
            <p:nvPr/>
          </p:nvSpPr>
          <p:spPr>
            <a:xfrm>
              <a:off x="5420845" y="4646929"/>
              <a:ext cx="3679212" cy="707886"/>
            </a:xfrm>
            <a:prstGeom prst="rect">
              <a:avLst/>
            </a:prstGeom>
            <a:noFill/>
          </p:spPr>
          <p:txBody>
            <a:bodyPr wrap="none" rtlCol="0">
              <a:spAutoFit/>
            </a:bodyPr>
            <a:lstStyle/>
            <a:p>
              <a:r>
                <a:rPr lang="ja-JP" altLang="en-US" sz="2000" dirty="0"/>
                <a:t>平坦な時空の</a:t>
              </a:r>
              <a:r>
                <a:rPr lang="ja-JP" altLang="en-US" sz="2000" dirty="0" smtClean="0"/>
                <a:t>理論を用いた計算</a:t>
              </a:r>
              <a:endParaRPr lang="en-US" altLang="ja-JP" sz="2000" dirty="0" smtClean="0"/>
            </a:p>
            <a:p>
              <a:r>
                <a:rPr kumimoji="1" lang="ja-JP" altLang="en-US" sz="2000" dirty="0" smtClean="0"/>
                <a:t>　　　</a:t>
              </a:r>
              <a:r>
                <a:rPr kumimoji="1" lang="ja-JP" altLang="en-US" sz="2000" dirty="0" smtClean="0">
                  <a:solidFill>
                    <a:srgbClr val="FF0000"/>
                  </a:solidFill>
                </a:rPr>
                <a:t>（解析的に可能）</a:t>
              </a:r>
            </a:p>
          </p:txBody>
        </p:sp>
        <p:sp>
          <p:nvSpPr>
            <p:cNvPr id="36" name="右中かっこ 35"/>
            <p:cNvSpPr/>
            <p:nvPr/>
          </p:nvSpPr>
          <p:spPr>
            <a:xfrm>
              <a:off x="4861677" y="4558773"/>
              <a:ext cx="271594" cy="88867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39" name="テキスト ボックス 38"/>
          <p:cNvSpPr txBox="1"/>
          <p:nvPr/>
        </p:nvSpPr>
        <p:spPr>
          <a:xfrm>
            <a:off x="5420845" y="3323115"/>
            <a:ext cx="2834430" cy="707886"/>
          </a:xfrm>
          <a:prstGeom prst="rect">
            <a:avLst/>
          </a:prstGeom>
          <a:noFill/>
        </p:spPr>
        <p:txBody>
          <a:bodyPr wrap="none" rtlCol="0">
            <a:spAutoFit/>
          </a:bodyPr>
          <a:lstStyle/>
          <a:p>
            <a:r>
              <a:rPr lang="ja-JP" altLang="en-US" sz="2000" dirty="0" smtClean="0"/>
              <a:t>ブラックホールの性質を</a:t>
            </a:r>
            <a:endParaRPr lang="en-US" altLang="ja-JP" sz="2000" dirty="0" smtClean="0"/>
          </a:p>
          <a:p>
            <a:r>
              <a:rPr lang="ja-JP" altLang="en-US" sz="2000" dirty="0" smtClean="0"/>
              <a:t>周辺から調べられる</a:t>
            </a:r>
            <a:endParaRPr kumimoji="1" lang="ja-JP" altLang="en-US" sz="2000" dirty="0" smtClean="0"/>
          </a:p>
        </p:txBody>
      </p:sp>
      <p:grpSp>
        <p:nvGrpSpPr>
          <p:cNvPr id="46" name="グループ化 45"/>
          <p:cNvGrpSpPr/>
          <p:nvPr/>
        </p:nvGrpSpPr>
        <p:grpSpPr>
          <a:xfrm>
            <a:off x="6183887" y="3949907"/>
            <a:ext cx="2384977" cy="755425"/>
            <a:chOff x="6183887" y="3949907"/>
            <a:chExt cx="2384977" cy="755425"/>
          </a:xfrm>
        </p:grpSpPr>
        <p:sp>
          <p:nvSpPr>
            <p:cNvPr id="41" name="テキスト ボックス 40"/>
            <p:cNvSpPr txBox="1"/>
            <p:nvPr/>
          </p:nvSpPr>
          <p:spPr>
            <a:xfrm>
              <a:off x="6845315" y="4109858"/>
              <a:ext cx="1723549" cy="400110"/>
            </a:xfrm>
            <a:prstGeom prst="rect">
              <a:avLst/>
            </a:prstGeom>
            <a:noFill/>
          </p:spPr>
          <p:txBody>
            <a:bodyPr wrap="none" rtlCol="0">
              <a:spAutoFit/>
            </a:bodyPr>
            <a:lstStyle/>
            <a:p>
              <a:r>
                <a:rPr kumimoji="1" lang="ja-JP" altLang="en-US" sz="2000" dirty="0" smtClean="0">
                  <a:solidFill>
                    <a:srgbClr val="FF0000"/>
                  </a:solidFill>
                </a:rPr>
                <a:t>両者が一致！</a:t>
              </a:r>
            </a:p>
          </p:txBody>
        </p:sp>
        <p:sp>
          <p:nvSpPr>
            <p:cNvPr id="42" name="等号 41"/>
            <p:cNvSpPr/>
            <p:nvPr/>
          </p:nvSpPr>
          <p:spPr>
            <a:xfrm rot="5400000">
              <a:off x="6062442" y="4071352"/>
              <a:ext cx="755425" cy="512535"/>
            </a:xfrm>
            <a:prstGeom prst="mathEqual">
              <a:avLst/>
            </a:prstGeom>
            <a:solidFill>
              <a:srgbClr val="FF0000"/>
            </a:solid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grpSp>
      <p:sp>
        <p:nvSpPr>
          <p:cNvPr id="43" name="テキスト ボックス 42"/>
          <p:cNvSpPr txBox="1"/>
          <p:nvPr/>
        </p:nvSpPr>
        <p:spPr>
          <a:xfrm>
            <a:off x="2064276" y="5970743"/>
            <a:ext cx="5524269" cy="707886"/>
          </a:xfrm>
          <a:prstGeom prst="rect">
            <a:avLst/>
          </a:prstGeom>
          <a:solidFill>
            <a:srgbClr val="FFFF00"/>
          </a:solidFill>
          <a:ln>
            <a:solidFill>
              <a:srgbClr val="FF0000"/>
            </a:solidFill>
          </a:ln>
        </p:spPr>
        <p:txBody>
          <a:bodyPr wrap="none" rtlCol="0">
            <a:spAutoFit/>
          </a:bodyPr>
          <a:lstStyle/>
          <a:p>
            <a:r>
              <a:rPr kumimoji="1" lang="ja-JP" altLang="en-US" sz="2000" dirty="0" smtClean="0"/>
              <a:t>マルダセナの予想どおり、</a:t>
            </a:r>
            <a:r>
              <a:rPr lang="ja-JP" altLang="en-US" sz="2000" dirty="0"/>
              <a:t>ホログラム的な記述</a:t>
            </a:r>
            <a:r>
              <a:rPr kumimoji="1" lang="ja-JP" altLang="en-US" sz="2000" dirty="0" smtClean="0"/>
              <a:t>が</a:t>
            </a:r>
            <a:endParaRPr kumimoji="1" lang="en-US" altLang="ja-JP" sz="2000" dirty="0" smtClean="0"/>
          </a:p>
          <a:p>
            <a:r>
              <a:rPr kumimoji="1" lang="ja-JP" altLang="en-US" sz="2000" dirty="0" smtClean="0"/>
              <a:t>ブラックホールの内部を正しく表している！</a:t>
            </a:r>
          </a:p>
        </p:txBody>
      </p:sp>
    </p:spTree>
    <p:extLst>
      <p:ext uri="{BB962C8B-B14F-4D97-AF65-F5344CB8AC3E}">
        <p14:creationId xmlns:p14="http://schemas.microsoft.com/office/powerpoint/2010/main" val="42184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グループ化 28"/>
          <p:cNvGrpSpPr/>
          <p:nvPr/>
        </p:nvGrpSpPr>
        <p:grpSpPr>
          <a:xfrm>
            <a:off x="395536" y="1454989"/>
            <a:ext cx="8917632" cy="3881611"/>
            <a:chOff x="395536" y="1454989"/>
            <a:chExt cx="8917632" cy="3881611"/>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54989"/>
              <a:ext cx="4618978" cy="3881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円弧 3"/>
            <p:cNvSpPr/>
            <p:nvPr/>
          </p:nvSpPr>
          <p:spPr>
            <a:xfrm>
              <a:off x="2425587" y="3387168"/>
              <a:ext cx="720080" cy="435459"/>
            </a:xfrm>
            <a:prstGeom prst="arc">
              <a:avLst>
                <a:gd name="adj1" fmla="val 10878610"/>
                <a:gd name="adj2" fmla="val 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テキスト ボックス 33"/>
            <p:cNvSpPr txBox="1"/>
            <p:nvPr/>
          </p:nvSpPr>
          <p:spPr>
            <a:xfrm>
              <a:off x="5120995" y="1531390"/>
              <a:ext cx="4192173" cy="923330"/>
            </a:xfrm>
            <a:prstGeom prst="rect">
              <a:avLst/>
            </a:prstGeom>
            <a:noFill/>
          </p:spPr>
          <p:txBody>
            <a:bodyPr wrap="none" rtlCol="0">
              <a:spAutoFit/>
            </a:bodyPr>
            <a:lstStyle/>
            <a:p>
              <a:r>
                <a:rPr lang="ja-JP" altLang="en-US" dirty="0">
                  <a:solidFill>
                    <a:srgbClr val="0070C0"/>
                  </a:solidFill>
                </a:rPr>
                <a:t>小</a:t>
              </a:r>
              <a:r>
                <a:rPr lang="ja-JP" altLang="en-US" dirty="0" smtClean="0">
                  <a:solidFill>
                    <a:srgbClr val="0070C0"/>
                  </a:solidFill>
                </a:rPr>
                <a:t>さなブラックホールに対応し、</a:t>
              </a:r>
              <a:endParaRPr lang="en-US" altLang="ja-JP" dirty="0" smtClean="0">
                <a:solidFill>
                  <a:srgbClr val="0070C0"/>
                </a:solidFill>
              </a:endParaRPr>
            </a:p>
            <a:p>
              <a:r>
                <a:rPr lang="ja-JP" altLang="en-US" dirty="0" smtClean="0">
                  <a:solidFill>
                    <a:srgbClr val="0070C0"/>
                  </a:solidFill>
                </a:rPr>
                <a:t>事象の地平面付近の曲率が大きいため、</a:t>
              </a:r>
              <a:endParaRPr lang="en-US" altLang="ja-JP" dirty="0" smtClean="0">
                <a:solidFill>
                  <a:srgbClr val="0070C0"/>
                </a:solidFill>
              </a:endParaRPr>
            </a:p>
            <a:p>
              <a:r>
                <a:rPr lang="ja-JP" altLang="en-US" u="sng" dirty="0" smtClean="0">
                  <a:solidFill>
                    <a:srgbClr val="0070C0"/>
                  </a:solidFill>
                </a:rPr>
                <a:t>そこでの量子重力効果が無視できない。</a:t>
              </a:r>
              <a:endParaRPr kumimoji="1" lang="ja-JP" altLang="en-US" u="sng" dirty="0" smtClean="0">
                <a:solidFill>
                  <a:srgbClr val="0070C0"/>
                </a:solidFill>
              </a:endParaRPr>
            </a:p>
          </p:txBody>
        </p:sp>
        <p:cxnSp>
          <p:nvCxnSpPr>
            <p:cNvPr id="37" name="直線矢印コネクタ 36"/>
            <p:cNvCxnSpPr/>
            <p:nvPr/>
          </p:nvCxnSpPr>
          <p:spPr>
            <a:xfrm flipH="1">
              <a:off x="3305301" y="1956174"/>
              <a:ext cx="1743990" cy="143962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580124" y="116633"/>
            <a:ext cx="2474614" cy="584775"/>
          </a:xfrm>
          <a:prstGeom prst="rect">
            <a:avLst/>
          </a:prstGeom>
          <a:noFill/>
        </p:spPr>
        <p:txBody>
          <a:bodyPr wrap="square" rtlCol="0">
            <a:spAutoFit/>
          </a:bodyPr>
          <a:lstStyle/>
          <a:p>
            <a:r>
              <a:rPr lang="ja-JP" altLang="en-US" sz="3200" b="1" i="1" u="sng" dirty="0" smtClean="0">
                <a:solidFill>
                  <a:srgbClr val="0070C0"/>
                </a:solidFill>
              </a:rPr>
              <a:t>未解決問題</a:t>
            </a:r>
            <a:endParaRPr kumimoji="1" lang="ja-JP" altLang="en-US" sz="3200" b="1" i="1" u="sng" dirty="0">
              <a:solidFill>
                <a:srgbClr val="0070C0"/>
              </a:solidFill>
            </a:endParaRPr>
          </a:p>
        </p:txBody>
      </p:sp>
      <p:sp>
        <p:nvSpPr>
          <p:cNvPr id="33" name="テキスト ボックス 32"/>
          <p:cNvSpPr txBox="1"/>
          <p:nvPr/>
        </p:nvSpPr>
        <p:spPr>
          <a:xfrm>
            <a:off x="580123" y="908720"/>
            <a:ext cx="8225952" cy="461665"/>
          </a:xfrm>
          <a:prstGeom prst="rect">
            <a:avLst/>
          </a:prstGeom>
          <a:noFill/>
        </p:spPr>
        <p:txBody>
          <a:bodyPr wrap="square" rtlCol="0">
            <a:spAutoFit/>
          </a:bodyPr>
          <a:lstStyle/>
          <a:p>
            <a:r>
              <a:rPr kumimoji="1" lang="ja-JP" altLang="en-US" sz="2400" dirty="0" smtClean="0">
                <a:solidFill>
                  <a:srgbClr val="FF0000"/>
                </a:solidFill>
              </a:rPr>
              <a:t>ブレーン（ブラックホールの構成要素）の数が少ない場合</a:t>
            </a:r>
            <a:endParaRPr kumimoji="1" lang="en-US" altLang="ja-JP" sz="2400" dirty="0" smtClean="0">
              <a:solidFill>
                <a:srgbClr val="FF0000"/>
              </a:solidFill>
            </a:endParaRPr>
          </a:p>
        </p:txBody>
      </p:sp>
      <p:grpSp>
        <p:nvGrpSpPr>
          <p:cNvPr id="40" name="グループ化 39"/>
          <p:cNvGrpSpPr/>
          <p:nvPr/>
        </p:nvGrpSpPr>
        <p:grpSpPr>
          <a:xfrm>
            <a:off x="1884989" y="3443158"/>
            <a:ext cx="7215068" cy="2442980"/>
            <a:chOff x="1884989" y="3596669"/>
            <a:chExt cx="7215068" cy="2442980"/>
          </a:xfrm>
        </p:grpSpPr>
        <p:cxnSp>
          <p:nvCxnSpPr>
            <p:cNvPr id="5" name="直線コネクタ 4"/>
            <p:cNvCxnSpPr>
              <a:stCxn id="4" idx="0"/>
            </p:cNvCxnSpPr>
            <p:nvPr/>
          </p:nvCxnSpPr>
          <p:spPr>
            <a:xfrm flipH="1">
              <a:off x="2425588" y="3596669"/>
              <a:ext cx="256" cy="1383302"/>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3145540" y="3732703"/>
              <a:ext cx="256" cy="1383302"/>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 name="フリーフォーム 6"/>
            <p:cNvSpPr/>
            <p:nvPr/>
          </p:nvSpPr>
          <p:spPr>
            <a:xfrm rot="20521251">
              <a:off x="1884989" y="5235456"/>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フリーフォーム 7"/>
            <p:cNvSpPr/>
            <p:nvPr/>
          </p:nvSpPr>
          <p:spPr>
            <a:xfrm rot="1278297">
              <a:off x="1986876" y="4627428"/>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フリーフォーム 8"/>
            <p:cNvSpPr/>
            <p:nvPr/>
          </p:nvSpPr>
          <p:spPr>
            <a:xfrm rot="16363041">
              <a:off x="2593025" y="4430023"/>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フリーフォーム 9"/>
            <p:cNvSpPr/>
            <p:nvPr/>
          </p:nvSpPr>
          <p:spPr>
            <a:xfrm rot="16423098">
              <a:off x="2400960" y="5734073"/>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フリーフォーム 10"/>
            <p:cNvSpPr/>
            <p:nvPr/>
          </p:nvSpPr>
          <p:spPr>
            <a:xfrm rot="1203186">
              <a:off x="3179405" y="5303961"/>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フリーフォーム 11"/>
            <p:cNvSpPr/>
            <p:nvPr/>
          </p:nvSpPr>
          <p:spPr>
            <a:xfrm rot="20132312">
              <a:off x="3214826" y="4768487"/>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3" name="グループ化 12"/>
            <p:cNvGrpSpPr/>
            <p:nvPr/>
          </p:nvGrpSpPr>
          <p:grpSpPr>
            <a:xfrm>
              <a:off x="2404780" y="4756514"/>
              <a:ext cx="2749613" cy="779065"/>
              <a:chOff x="5741366" y="4687245"/>
              <a:chExt cx="2749613" cy="779065"/>
            </a:xfrm>
          </p:grpSpPr>
          <p:sp>
            <p:nvSpPr>
              <p:cNvPr id="14" name="円/楕円 13"/>
              <p:cNvSpPr/>
              <p:nvPr/>
            </p:nvSpPr>
            <p:spPr>
              <a:xfrm>
                <a:off x="5741366" y="4720988"/>
                <a:ext cx="746741" cy="745322"/>
              </a:xfrm>
              <a:prstGeom prst="ellipse">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243728" y="4687245"/>
                <a:ext cx="504056" cy="400110"/>
              </a:xfrm>
              <a:prstGeom prst="rect">
                <a:avLst/>
              </a:prstGeom>
              <a:noFill/>
            </p:spPr>
            <p:txBody>
              <a:bodyPr wrap="square" rtlCol="0">
                <a:spAutoFit/>
              </a:bodyPr>
              <a:lstStyle/>
              <a:p>
                <a:r>
                  <a:rPr kumimoji="1" lang="ja-JP" altLang="en-US" sz="2000" dirty="0" smtClean="0">
                    <a:solidFill>
                      <a:srgbClr val="0070C0"/>
                    </a:solidFill>
                  </a:rPr>
                  <a:t>弦</a:t>
                </a:r>
              </a:p>
            </p:txBody>
          </p:sp>
          <p:sp>
            <p:nvSpPr>
              <p:cNvPr id="16" name="テキスト ボックス 15"/>
              <p:cNvSpPr txBox="1"/>
              <p:nvPr/>
            </p:nvSpPr>
            <p:spPr>
              <a:xfrm>
                <a:off x="7266843" y="5066200"/>
                <a:ext cx="1224136" cy="400110"/>
              </a:xfrm>
              <a:prstGeom prst="rect">
                <a:avLst/>
              </a:prstGeom>
              <a:noFill/>
            </p:spPr>
            <p:txBody>
              <a:bodyPr wrap="square" rtlCol="0">
                <a:spAutoFit/>
              </a:bodyPr>
              <a:lstStyle/>
              <a:p>
                <a:r>
                  <a:rPr kumimoji="1" lang="ja-JP" altLang="en-US" sz="2000" dirty="0" smtClean="0"/>
                  <a:t>ブレーン</a:t>
                </a:r>
              </a:p>
            </p:txBody>
          </p:sp>
          <p:cxnSp>
            <p:nvCxnSpPr>
              <p:cNvPr id="17" name="直線矢印コネクタ 16"/>
              <p:cNvCxnSpPr>
                <a:stCxn id="15" idx="1"/>
              </p:cNvCxnSpPr>
              <p:nvPr/>
            </p:nvCxnSpPr>
            <p:spPr>
              <a:xfrm flipH="1">
                <a:off x="6316076" y="4887300"/>
                <a:ext cx="927652" cy="1026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6" idx="1"/>
                <a:endCxn id="24" idx="6"/>
              </p:cNvCxnSpPr>
              <p:nvPr/>
            </p:nvCxnSpPr>
            <p:spPr>
              <a:xfrm flipH="1" flipV="1">
                <a:off x="6391323" y="5204552"/>
                <a:ext cx="875520" cy="617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9" name="グループ化 18"/>
              <p:cNvGrpSpPr/>
              <p:nvPr/>
            </p:nvGrpSpPr>
            <p:grpSpPr>
              <a:xfrm>
                <a:off x="5881187" y="4805012"/>
                <a:ext cx="510136" cy="626327"/>
                <a:chOff x="5679620" y="5247109"/>
                <a:chExt cx="510136" cy="626327"/>
              </a:xfrm>
            </p:grpSpPr>
            <p:sp>
              <p:nvSpPr>
                <p:cNvPr id="20" name="円/楕円 19"/>
                <p:cNvSpPr/>
                <p:nvPr/>
              </p:nvSpPr>
              <p:spPr>
                <a:xfrm>
                  <a:off x="5684119" y="5370049"/>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5931316" y="5247109"/>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5945390" y="5737804"/>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5691137" y="5585011"/>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6054124" y="5578833"/>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24"/>
                <p:cNvSpPr/>
                <p:nvPr/>
              </p:nvSpPr>
              <p:spPr>
                <a:xfrm rot="2519487">
                  <a:off x="5794501" y="5703841"/>
                  <a:ext cx="192172" cy="77176"/>
                </a:xfrm>
                <a:custGeom>
                  <a:avLst/>
                  <a:gdLst>
                    <a:gd name="connsiteX0" fmla="*/ 0 w 327804"/>
                    <a:gd name="connsiteY0" fmla="*/ 113858 h 198560"/>
                    <a:gd name="connsiteX1" fmla="*/ 129397 w 327804"/>
                    <a:gd name="connsiteY1" fmla="*/ 1714 h 198560"/>
                    <a:gd name="connsiteX2" fmla="*/ 198408 w 327804"/>
                    <a:gd name="connsiteY2" fmla="*/ 191496 h 198560"/>
                    <a:gd name="connsiteX3" fmla="*/ 327804 w 327804"/>
                    <a:gd name="connsiteY3" fmla="*/ 139737 h 198560"/>
                  </a:gdLst>
                  <a:ahLst/>
                  <a:cxnLst>
                    <a:cxn ang="0">
                      <a:pos x="connsiteX0" y="connsiteY0"/>
                    </a:cxn>
                    <a:cxn ang="0">
                      <a:pos x="connsiteX1" y="connsiteY1"/>
                    </a:cxn>
                    <a:cxn ang="0">
                      <a:pos x="connsiteX2" y="connsiteY2"/>
                    </a:cxn>
                    <a:cxn ang="0">
                      <a:pos x="connsiteX3" y="connsiteY3"/>
                    </a:cxn>
                  </a:cxnLst>
                  <a:rect l="l" t="t" r="r" b="b"/>
                  <a:pathLst>
                    <a:path w="327804" h="198560">
                      <a:moveTo>
                        <a:pt x="0" y="113858"/>
                      </a:moveTo>
                      <a:cubicBezTo>
                        <a:pt x="48164" y="51316"/>
                        <a:pt x="96329" y="-11226"/>
                        <a:pt x="129397" y="1714"/>
                      </a:cubicBezTo>
                      <a:cubicBezTo>
                        <a:pt x="162465" y="14654"/>
                        <a:pt x="165340" y="168492"/>
                        <a:pt x="198408" y="191496"/>
                      </a:cubicBezTo>
                      <a:cubicBezTo>
                        <a:pt x="231476" y="214500"/>
                        <a:pt x="279640" y="177118"/>
                        <a:pt x="327804" y="139737"/>
                      </a:cubicBezTo>
                    </a:path>
                  </a:pathLst>
                </a:custGeom>
                <a:noFill/>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フリーフォーム 25"/>
                <p:cNvSpPr/>
                <p:nvPr/>
              </p:nvSpPr>
              <p:spPr>
                <a:xfrm>
                  <a:off x="5679620" y="5255298"/>
                  <a:ext cx="147149" cy="127403"/>
                </a:xfrm>
                <a:custGeom>
                  <a:avLst/>
                  <a:gdLst>
                    <a:gd name="connsiteX0" fmla="*/ 181537 w 245072"/>
                    <a:gd name="connsiteY0" fmla="*/ 189902 h 198528"/>
                    <a:gd name="connsiteX1" fmla="*/ 241922 w 245072"/>
                    <a:gd name="connsiteY1" fmla="*/ 77759 h 198528"/>
                    <a:gd name="connsiteX2" fmla="*/ 95273 w 245072"/>
                    <a:gd name="connsiteY2" fmla="*/ 121 h 198528"/>
                    <a:gd name="connsiteX3" fmla="*/ 382 w 245072"/>
                    <a:gd name="connsiteY3" fmla="*/ 95012 h 198528"/>
                    <a:gd name="connsiteX4" fmla="*/ 129778 w 245072"/>
                    <a:gd name="connsiteY4" fmla="*/ 198528 h 1985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072" h="198528">
                      <a:moveTo>
                        <a:pt x="181537" y="189902"/>
                      </a:moveTo>
                      <a:cubicBezTo>
                        <a:pt x="218918" y="149645"/>
                        <a:pt x="256299" y="109389"/>
                        <a:pt x="241922" y="77759"/>
                      </a:cubicBezTo>
                      <a:cubicBezTo>
                        <a:pt x="227545" y="46129"/>
                        <a:pt x="135530" y="-2755"/>
                        <a:pt x="95273" y="121"/>
                      </a:cubicBezTo>
                      <a:cubicBezTo>
                        <a:pt x="55016" y="2996"/>
                        <a:pt x="-5369" y="61944"/>
                        <a:pt x="382" y="95012"/>
                      </a:cubicBezTo>
                      <a:cubicBezTo>
                        <a:pt x="6133" y="128080"/>
                        <a:pt x="67955" y="163304"/>
                        <a:pt x="129778" y="198528"/>
                      </a:cubicBezTo>
                    </a:path>
                  </a:pathLst>
                </a:cu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フリーフォーム 26"/>
                <p:cNvSpPr/>
                <p:nvPr/>
              </p:nvSpPr>
              <p:spPr>
                <a:xfrm rot="20567994">
                  <a:off x="5796921" y="5381808"/>
                  <a:ext cx="258521" cy="233442"/>
                </a:xfrm>
                <a:custGeom>
                  <a:avLst/>
                  <a:gdLst>
                    <a:gd name="connsiteX0" fmla="*/ 258793 w 258793"/>
                    <a:gd name="connsiteY0" fmla="*/ 10845 h 271329"/>
                    <a:gd name="connsiteX1" fmla="*/ 94891 w 258793"/>
                    <a:gd name="connsiteY1" fmla="*/ 28097 h 271329"/>
                    <a:gd name="connsiteX2" fmla="*/ 112144 w 258793"/>
                    <a:gd name="connsiteY2" fmla="*/ 252384 h 271329"/>
                    <a:gd name="connsiteX3" fmla="*/ 0 w 258793"/>
                    <a:gd name="connsiteY3" fmla="*/ 243758 h 271329"/>
                  </a:gdLst>
                  <a:ahLst/>
                  <a:cxnLst>
                    <a:cxn ang="0">
                      <a:pos x="connsiteX0" y="connsiteY0"/>
                    </a:cxn>
                    <a:cxn ang="0">
                      <a:pos x="connsiteX1" y="connsiteY1"/>
                    </a:cxn>
                    <a:cxn ang="0">
                      <a:pos x="connsiteX2" y="connsiteY2"/>
                    </a:cxn>
                    <a:cxn ang="0">
                      <a:pos x="connsiteX3" y="connsiteY3"/>
                    </a:cxn>
                  </a:cxnLst>
                  <a:rect l="l" t="t" r="r" b="b"/>
                  <a:pathLst>
                    <a:path w="258793" h="271329">
                      <a:moveTo>
                        <a:pt x="258793" y="10845"/>
                      </a:moveTo>
                      <a:cubicBezTo>
                        <a:pt x="189062" y="-658"/>
                        <a:pt x="119332" y="-12160"/>
                        <a:pt x="94891" y="28097"/>
                      </a:cubicBezTo>
                      <a:cubicBezTo>
                        <a:pt x="70449" y="68354"/>
                        <a:pt x="127959" y="216441"/>
                        <a:pt x="112144" y="252384"/>
                      </a:cubicBezTo>
                      <a:cubicBezTo>
                        <a:pt x="96329" y="288327"/>
                        <a:pt x="48164" y="266042"/>
                        <a:pt x="0" y="243758"/>
                      </a:cubicBezTo>
                    </a:path>
                  </a:pathLst>
                </a:cu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フリーフォーム 27"/>
                <p:cNvSpPr/>
                <p:nvPr/>
              </p:nvSpPr>
              <p:spPr>
                <a:xfrm>
                  <a:off x="6053188" y="5348804"/>
                  <a:ext cx="60406" cy="235011"/>
                </a:xfrm>
                <a:custGeom>
                  <a:avLst/>
                  <a:gdLst>
                    <a:gd name="connsiteX0" fmla="*/ 8639 w 129409"/>
                    <a:gd name="connsiteY0" fmla="*/ 0 h 258793"/>
                    <a:gd name="connsiteX1" fmla="*/ 120782 w 129409"/>
                    <a:gd name="connsiteY1" fmla="*/ 69012 h 258793"/>
                    <a:gd name="connsiteX2" fmla="*/ 12 w 129409"/>
                    <a:gd name="connsiteY2" fmla="*/ 163902 h 258793"/>
                    <a:gd name="connsiteX3" fmla="*/ 129409 w 129409"/>
                    <a:gd name="connsiteY3" fmla="*/ 258793 h 258793"/>
                  </a:gdLst>
                  <a:ahLst/>
                  <a:cxnLst>
                    <a:cxn ang="0">
                      <a:pos x="connsiteX0" y="connsiteY0"/>
                    </a:cxn>
                    <a:cxn ang="0">
                      <a:pos x="connsiteX1" y="connsiteY1"/>
                    </a:cxn>
                    <a:cxn ang="0">
                      <a:pos x="connsiteX2" y="connsiteY2"/>
                    </a:cxn>
                    <a:cxn ang="0">
                      <a:pos x="connsiteX3" y="connsiteY3"/>
                    </a:cxn>
                  </a:cxnLst>
                  <a:rect l="l" t="t" r="r" b="b"/>
                  <a:pathLst>
                    <a:path w="129409" h="258793">
                      <a:moveTo>
                        <a:pt x="8639" y="0"/>
                      </a:moveTo>
                      <a:cubicBezTo>
                        <a:pt x="65429" y="20847"/>
                        <a:pt x="122220" y="41695"/>
                        <a:pt x="120782" y="69012"/>
                      </a:cubicBezTo>
                      <a:cubicBezTo>
                        <a:pt x="119344" y="96329"/>
                        <a:pt x="-1426" y="132272"/>
                        <a:pt x="12" y="163902"/>
                      </a:cubicBezTo>
                      <a:cubicBezTo>
                        <a:pt x="1450" y="195532"/>
                        <a:pt x="65429" y="227162"/>
                        <a:pt x="129409" y="258793"/>
                      </a:cubicBezTo>
                    </a:path>
                  </a:pathLst>
                </a:cu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sp>
          <p:nvSpPr>
            <p:cNvPr id="35" name="テキスト ボックス 34"/>
            <p:cNvSpPr txBox="1"/>
            <p:nvPr/>
          </p:nvSpPr>
          <p:spPr>
            <a:xfrm>
              <a:off x="5420845" y="4800440"/>
              <a:ext cx="3679212" cy="707886"/>
            </a:xfrm>
            <a:prstGeom prst="rect">
              <a:avLst/>
            </a:prstGeom>
            <a:noFill/>
          </p:spPr>
          <p:txBody>
            <a:bodyPr wrap="none" rtlCol="0">
              <a:spAutoFit/>
            </a:bodyPr>
            <a:lstStyle/>
            <a:p>
              <a:r>
                <a:rPr lang="ja-JP" altLang="en-US" sz="2000" dirty="0"/>
                <a:t>平坦な時空の</a:t>
              </a:r>
              <a:r>
                <a:rPr lang="ja-JP" altLang="en-US" sz="2000" dirty="0" smtClean="0"/>
                <a:t>理論を用いた</a:t>
              </a:r>
              <a:r>
                <a:rPr kumimoji="1" lang="ja-JP" altLang="en-US" sz="2000" dirty="0" smtClean="0"/>
                <a:t>計算</a:t>
              </a:r>
              <a:endParaRPr kumimoji="1" lang="en-US" altLang="ja-JP" sz="2000" dirty="0" smtClean="0"/>
            </a:p>
            <a:p>
              <a:r>
                <a:rPr lang="ja-JP" altLang="en-US" sz="2000" dirty="0" smtClean="0">
                  <a:solidFill>
                    <a:srgbClr val="FF0000"/>
                  </a:solidFill>
                </a:rPr>
                <a:t>　　　（</a:t>
              </a:r>
              <a:r>
                <a:rPr kumimoji="1" lang="ja-JP" altLang="en-US" sz="2000" dirty="0" smtClean="0">
                  <a:solidFill>
                    <a:srgbClr val="FF0000"/>
                  </a:solidFill>
                </a:rPr>
                <a:t>解析的には困難）</a:t>
              </a:r>
            </a:p>
          </p:txBody>
        </p:sp>
        <p:sp>
          <p:nvSpPr>
            <p:cNvPr id="36" name="右中かっこ 35"/>
            <p:cNvSpPr/>
            <p:nvPr/>
          </p:nvSpPr>
          <p:spPr>
            <a:xfrm>
              <a:off x="4861677" y="4712284"/>
              <a:ext cx="271594" cy="88867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39" name="テキスト ボックス 38"/>
          <p:cNvSpPr txBox="1"/>
          <p:nvPr/>
        </p:nvSpPr>
        <p:spPr>
          <a:xfrm>
            <a:off x="5420845" y="3039000"/>
            <a:ext cx="3448380" cy="1015663"/>
          </a:xfrm>
          <a:prstGeom prst="rect">
            <a:avLst/>
          </a:prstGeom>
          <a:noFill/>
        </p:spPr>
        <p:txBody>
          <a:bodyPr wrap="none" rtlCol="0">
            <a:spAutoFit/>
          </a:bodyPr>
          <a:lstStyle/>
          <a:p>
            <a:r>
              <a:rPr lang="ja-JP" altLang="en-US" sz="2000" dirty="0" smtClean="0"/>
              <a:t>ブラックホールの性質を</a:t>
            </a:r>
            <a:endParaRPr lang="en-US" altLang="ja-JP" sz="2000" dirty="0" smtClean="0"/>
          </a:p>
          <a:p>
            <a:r>
              <a:rPr lang="ja-JP" altLang="en-US" sz="2000" dirty="0" smtClean="0"/>
              <a:t>周辺から調べるにも、</a:t>
            </a:r>
            <a:endParaRPr lang="en-US" altLang="ja-JP" sz="2000" dirty="0" smtClean="0"/>
          </a:p>
          <a:p>
            <a:r>
              <a:rPr lang="ja-JP" altLang="en-US" sz="2000" dirty="0" smtClean="0">
                <a:solidFill>
                  <a:srgbClr val="FF0000"/>
                </a:solidFill>
              </a:rPr>
              <a:t>超弦理論を用いた計算</a:t>
            </a:r>
            <a:r>
              <a:rPr lang="ja-JP" altLang="en-US" sz="2000" dirty="0" smtClean="0"/>
              <a:t>が必要</a:t>
            </a:r>
            <a:endParaRPr kumimoji="1" lang="ja-JP" altLang="en-US" sz="2000" dirty="0" smtClean="0"/>
          </a:p>
        </p:txBody>
      </p:sp>
      <p:sp>
        <p:nvSpPr>
          <p:cNvPr id="41" name="テキスト ボックス 40"/>
          <p:cNvSpPr txBox="1"/>
          <p:nvPr/>
        </p:nvSpPr>
        <p:spPr>
          <a:xfrm>
            <a:off x="6508261" y="4015800"/>
            <a:ext cx="646331" cy="646331"/>
          </a:xfrm>
          <a:prstGeom prst="rect">
            <a:avLst/>
          </a:prstGeom>
          <a:noFill/>
        </p:spPr>
        <p:txBody>
          <a:bodyPr wrap="none" rtlCol="0">
            <a:spAutoFit/>
          </a:bodyPr>
          <a:lstStyle/>
          <a:p>
            <a:r>
              <a:rPr kumimoji="1" lang="ja-JP" altLang="en-US" sz="3600" dirty="0" smtClean="0">
                <a:solidFill>
                  <a:srgbClr val="FF0000"/>
                </a:solidFill>
              </a:rPr>
              <a:t>？</a:t>
            </a:r>
          </a:p>
        </p:txBody>
      </p:sp>
      <p:sp>
        <p:nvSpPr>
          <p:cNvPr id="42" name="等号 41"/>
          <p:cNvSpPr/>
          <p:nvPr/>
        </p:nvSpPr>
        <p:spPr>
          <a:xfrm rot="5400000">
            <a:off x="6062442" y="4071352"/>
            <a:ext cx="755425" cy="512535"/>
          </a:xfrm>
          <a:prstGeom prst="mathEqual">
            <a:avLst/>
          </a:prstGeom>
          <a:solidFill>
            <a:srgbClr val="FF0000"/>
          </a:solid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43" name="テキスト ボックス 42"/>
          <p:cNvSpPr txBox="1"/>
          <p:nvPr/>
        </p:nvSpPr>
        <p:spPr>
          <a:xfrm>
            <a:off x="717813" y="5942286"/>
            <a:ext cx="7598603" cy="646331"/>
          </a:xfrm>
          <a:prstGeom prst="rect">
            <a:avLst/>
          </a:prstGeom>
          <a:solidFill>
            <a:srgbClr val="FFFF00"/>
          </a:solidFill>
          <a:ln>
            <a:solidFill>
              <a:srgbClr val="FF0000"/>
            </a:solidFill>
          </a:ln>
        </p:spPr>
        <p:txBody>
          <a:bodyPr wrap="square" rtlCol="0">
            <a:spAutoFit/>
          </a:bodyPr>
          <a:lstStyle/>
          <a:p>
            <a:r>
              <a:rPr kumimoji="1" lang="ja-JP" altLang="en-US" dirty="0" smtClean="0"/>
              <a:t>このような一般的な状況で、マルダセナの予想どおり、</a:t>
            </a:r>
            <a:r>
              <a:rPr lang="ja-JP" altLang="en-US" dirty="0"/>
              <a:t>ホログラム的な記述</a:t>
            </a:r>
            <a:r>
              <a:rPr kumimoji="1" lang="ja-JP" altLang="en-US" dirty="0" smtClean="0"/>
              <a:t>が</a:t>
            </a:r>
            <a:endParaRPr kumimoji="1" lang="en-US" altLang="ja-JP" dirty="0" smtClean="0"/>
          </a:p>
          <a:p>
            <a:r>
              <a:rPr kumimoji="1" lang="ja-JP" altLang="en-US" dirty="0" smtClean="0"/>
              <a:t>ブラックホールの内部を厳密</a:t>
            </a:r>
            <a:r>
              <a:rPr lang="ja-JP" altLang="en-US" dirty="0" smtClean="0"/>
              <a:t>に</a:t>
            </a:r>
            <a:r>
              <a:rPr kumimoji="1" lang="ja-JP" altLang="en-US" dirty="0" smtClean="0"/>
              <a:t>表しているかは不明。</a:t>
            </a:r>
          </a:p>
        </p:txBody>
      </p:sp>
    </p:spTree>
    <p:extLst>
      <p:ext uri="{BB962C8B-B14F-4D97-AF65-F5344CB8AC3E}">
        <p14:creationId xmlns:p14="http://schemas.microsoft.com/office/powerpoint/2010/main" val="286281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1" grpId="0"/>
      <p:bldP spid="42" grpId="0" animBg="1"/>
      <p:bldP spid="4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3"/>
          <p:cNvSpPr txBox="1">
            <a:spLocks/>
          </p:cNvSpPr>
          <p:nvPr/>
        </p:nvSpPr>
        <p:spPr>
          <a:xfrm>
            <a:off x="1763688" y="2924944"/>
            <a:ext cx="5712695" cy="720080"/>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a:t>２</a:t>
            </a:r>
            <a:r>
              <a:rPr lang="ja-JP" altLang="en-US" dirty="0" smtClean="0"/>
              <a:t>．研究内容と成果</a:t>
            </a:r>
            <a:endParaRPr lang="ja-JP" altLang="en-US" dirty="0"/>
          </a:p>
        </p:txBody>
      </p:sp>
    </p:spTree>
    <p:extLst>
      <p:ext uri="{BB962C8B-B14F-4D97-AF65-F5344CB8AC3E}">
        <p14:creationId xmlns:p14="http://schemas.microsoft.com/office/powerpoint/2010/main" val="224801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7544" y="404664"/>
            <a:ext cx="6768752" cy="584775"/>
          </a:xfrm>
          <a:prstGeom prst="rect">
            <a:avLst/>
          </a:prstGeom>
          <a:noFill/>
        </p:spPr>
        <p:txBody>
          <a:bodyPr wrap="square" rtlCol="0">
            <a:spAutoFit/>
          </a:bodyPr>
          <a:lstStyle/>
          <a:p>
            <a:r>
              <a:rPr kumimoji="1" lang="ja-JP" altLang="en-US" sz="3200" b="1" i="1" u="sng" dirty="0" smtClean="0">
                <a:solidFill>
                  <a:srgbClr val="0070C0"/>
                </a:solidFill>
              </a:rPr>
              <a:t>マルダセナの理論の数値的検証</a:t>
            </a:r>
            <a:endParaRPr lang="en-US" altLang="ja-JP" sz="3200" b="1" i="1" u="sng" dirty="0" smtClean="0">
              <a:solidFill>
                <a:srgbClr val="0070C0"/>
              </a:solidFill>
            </a:endParaRPr>
          </a:p>
        </p:txBody>
      </p:sp>
      <p:sp>
        <p:nvSpPr>
          <p:cNvPr id="3" name="テキスト ボックス 2"/>
          <p:cNvSpPr txBox="1"/>
          <p:nvPr/>
        </p:nvSpPr>
        <p:spPr>
          <a:xfrm>
            <a:off x="977769" y="3768713"/>
            <a:ext cx="5750292" cy="830997"/>
          </a:xfrm>
          <a:prstGeom prst="rect">
            <a:avLst/>
          </a:prstGeom>
          <a:noFill/>
        </p:spPr>
        <p:txBody>
          <a:bodyPr wrap="none" rtlCol="0">
            <a:spAutoFit/>
          </a:bodyPr>
          <a:lstStyle/>
          <a:p>
            <a:r>
              <a:rPr kumimoji="1" lang="ja-JP" altLang="en-US" sz="2400" dirty="0" smtClean="0"/>
              <a:t>平坦な時空上の理論</a:t>
            </a:r>
            <a:r>
              <a:rPr kumimoji="1" lang="ja-JP" altLang="en-US" sz="2400" dirty="0" smtClean="0">
                <a:solidFill>
                  <a:srgbClr val="FF0000"/>
                </a:solidFill>
              </a:rPr>
              <a:t>　（ホログラム的記述）</a:t>
            </a:r>
            <a:endParaRPr kumimoji="1" lang="en-US" altLang="ja-JP" sz="2400" dirty="0" smtClean="0">
              <a:solidFill>
                <a:srgbClr val="FF0000"/>
              </a:solidFill>
            </a:endParaRPr>
          </a:p>
          <a:p>
            <a:r>
              <a:rPr lang="ja-JP" altLang="en-US" sz="2400" dirty="0" smtClean="0"/>
              <a:t>に基づいてコンピュータで計算</a:t>
            </a:r>
            <a:endParaRPr kumimoji="1" lang="ja-JP" altLang="en-US" sz="2400" dirty="0" smtClean="0"/>
          </a:p>
        </p:txBody>
      </p:sp>
      <p:sp>
        <p:nvSpPr>
          <p:cNvPr id="4" name="テキスト ボックス 3"/>
          <p:cNvSpPr txBox="1"/>
          <p:nvPr/>
        </p:nvSpPr>
        <p:spPr>
          <a:xfrm>
            <a:off x="977769" y="1461764"/>
            <a:ext cx="5529078" cy="523220"/>
          </a:xfrm>
          <a:prstGeom prst="rect">
            <a:avLst/>
          </a:prstGeom>
          <a:solidFill>
            <a:srgbClr val="FFFF00"/>
          </a:solidFill>
          <a:ln>
            <a:solidFill>
              <a:srgbClr val="FF0000"/>
            </a:solidFill>
          </a:ln>
        </p:spPr>
        <p:txBody>
          <a:bodyPr wrap="none" rtlCol="0">
            <a:spAutoFit/>
          </a:bodyPr>
          <a:lstStyle/>
          <a:p>
            <a:r>
              <a:rPr kumimoji="1" lang="ja-JP" altLang="en-US" sz="2800" dirty="0" smtClean="0"/>
              <a:t>ブラックホールの質量と温度の関係</a:t>
            </a:r>
          </a:p>
        </p:txBody>
      </p:sp>
      <p:sp>
        <p:nvSpPr>
          <p:cNvPr id="7" name="テキスト ボックス 6"/>
          <p:cNvSpPr txBox="1"/>
          <p:nvPr/>
        </p:nvSpPr>
        <p:spPr>
          <a:xfrm>
            <a:off x="977769" y="5270812"/>
            <a:ext cx="6418138" cy="830997"/>
          </a:xfrm>
          <a:prstGeom prst="rect">
            <a:avLst/>
          </a:prstGeom>
          <a:noFill/>
        </p:spPr>
        <p:txBody>
          <a:bodyPr wrap="square" rtlCol="0">
            <a:spAutoFit/>
          </a:bodyPr>
          <a:lstStyle/>
          <a:p>
            <a:r>
              <a:rPr lang="ja-JP" altLang="en-US" sz="2400" dirty="0" smtClean="0">
                <a:solidFill>
                  <a:srgbClr val="FF0000"/>
                </a:solidFill>
              </a:rPr>
              <a:t>従来の超弦理論</a:t>
            </a:r>
            <a:r>
              <a:rPr lang="ja-JP" altLang="en-US" sz="2400" dirty="0" smtClean="0"/>
              <a:t>を用いて、ブラックホール周辺の</a:t>
            </a:r>
            <a:r>
              <a:rPr lang="ja-JP" altLang="en-US" sz="2400" dirty="0" smtClean="0">
                <a:solidFill>
                  <a:srgbClr val="0070C0"/>
                </a:solidFill>
              </a:rPr>
              <a:t>量子重力効果</a:t>
            </a:r>
            <a:r>
              <a:rPr lang="ja-JP" altLang="en-US" sz="2400" dirty="0" smtClean="0"/>
              <a:t>を近似的に計算</a:t>
            </a:r>
            <a:endParaRPr kumimoji="1" lang="ja-JP" altLang="en-US" sz="2400" dirty="0" smtClean="0"/>
          </a:p>
        </p:txBody>
      </p:sp>
      <p:sp>
        <p:nvSpPr>
          <p:cNvPr id="8" name="テキスト ボックス 7"/>
          <p:cNvSpPr txBox="1"/>
          <p:nvPr/>
        </p:nvSpPr>
        <p:spPr>
          <a:xfrm>
            <a:off x="1150893" y="2025133"/>
            <a:ext cx="7021507" cy="707886"/>
          </a:xfrm>
          <a:prstGeom prst="rect">
            <a:avLst/>
          </a:prstGeom>
          <a:noFill/>
        </p:spPr>
        <p:txBody>
          <a:bodyPr wrap="square" rtlCol="0">
            <a:spAutoFit/>
          </a:bodyPr>
          <a:lstStyle/>
          <a:p>
            <a:r>
              <a:rPr kumimoji="1" lang="ja-JP" altLang="en-US" sz="2000" dirty="0" smtClean="0"/>
              <a:t>特に、ブラックホール周辺の</a:t>
            </a:r>
            <a:r>
              <a:rPr kumimoji="1" lang="ja-JP" altLang="en-US" sz="2000" u="sng" dirty="0" smtClean="0">
                <a:solidFill>
                  <a:srgbClr val="FF0000"/>
                </a:solidFill>
              </a:rPr>
              <a:t>量子重力効果が無視できない領域</a:t>
            </a:r>
            <a:r>
              <a:rPr kumimoji="1" lang="en-US" altLang="ja-JP" sz="2000" u="sng" dirty="0" smtClean="0">
                <a:solidFill>
                  <a:srgbClr val="FF0000"/>
                </a:solidFill>
              </a:rPr>
              <a:t/>
            </a:r>
            <a:br>
              <a:rPr kumimoji="1" lang="en-US" altLang="ja-JP" sz="2000" u="sng" dirty="0" smtClean="0">
                <a:solidFill>
                  <a:srgbClr val="FF0000"/>
                </a:solidFill>
              </a:rPr>
            </a:br>
            <a:r>
              <a:rPr kumimoji="1" lang="ja-JP" altLang="en-US" sz="2000" dirty="0" err="1" smtClean="0"/>
              <a:t>でど</a:t>
            </a:r>
            <a:r>
              <a:rPr kumimoji="1" lang="ja-JP" altLang="en-US" sz="2000" dirty="0" smtClean="0"/>
              <a:t>うなるか？</a:t>
            </a:r>
          </a:p>
        </p:txBody>
      </p:sp>
      <p:sp>
        <p:nvSpPr>
          <p:cNvPr id="9" name="右中かっこ 8"/>
          <p:cNvSpPr/>
          <p:nvPr/>
        </p:nvSpPr>
        <p:spPr>
          <a:xfrm>
            <a:off x="7056805" y="3768713"/>
            <a:ext cx="483119" cy="261261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p:cNvSpPr txBox="1"/>
          <p:nvPr/>
        </p:nvSpPr>
        <p:spPr>
          <a:xfrm>
            <a:off x="7522755" y="4626274"/>
            <a:ext cx="1558440" cy="830997"/>
          </a:xfrm>
          <a:prstGeom prst="rect">
            <a:avLst/>
          </a:prstGeom>
          <a:noFill/>
        </p:spPr>
        <p:txBody>
          <a:bodyPr wrap="none" rtlCol="0">
            <a:spAutoFit/>
          </a:bodyPr>
          <a:lstStyle/>
          <a:p>
            <a:r>
              <a:rPr kumimoji="1" lang="ja-JP" altLang="en-US" sz="2400" dirty="0" smtClean="0"/>
              <a:t>比較する</a:t>
            </a:r>
            <a:endParaRPr kumimoji="1" lang="en-US" altLang="ja-JP" sz="2400" dirty="0" smtClean="0"/>
          </a:p>
          <a:p>
            <a:r>
              <a:rPr lang="ja-JP" altLang="en-US" sz="2400" dirty="0" smtClean="0"/>
              <a:t>ことで検証</a:t>
            </a:r>
            <a:endParaRPr kumimoji="1" lang="ja-JP" altLang="en-US" sz="2400" dirty="0" smtClean="0"/>
          </a:p>
        </p:txBody>
      </p:sp>
      <p:sp>
        <p:nvSpPr>
          <p:cNvPr id="11" name="テキスト ボックス 10"/>
          <p:cNvSpPr txBox="1"/>
          <p:nvPr/>
        </p:nvSpPr>
        <p:spPr>
          <a:xfrm>
            <a:off x="2565484" y="2806985"/>
            <a:ext cx="6182980" cy="400110"/>
          </a:xfrm>
          <a:prstGeom prst="rect">
            <a:avLst/>
          </a:prstGeom>
          <a:noFill/>
        </p:spPr>
        <p:txBody>
          <a:bodyPr wrap="square" rtlCol="0">
            <a:spAutoFit/>
          </a:bodyPr>
          <a:lstStyle/>
          <a:p>
            <a:r>
              <a:rPr kumimoji="1" lang="ja-JP" altLang="en-US" sz="2000" dirty="0" smtClean="0">
                <a:solidFill>
                  <a:srgbClr val="0070C0"/>
                </a:solidFill>
              </a:rPr>
              <a:t>ブラックホールの構成要素（ブレーン）の数が少ない場合</a:t>
            </a:r>
          </a:p>
        </p:txBody>
      </p:sp>
      <p:sp>
        <p:nvSpPr>
          <p:cNvPr id="13" name="円/楕円 12"/>
          <p:cNvSpPr/>
          <p:nvPr/>
        </p:nvSpPr>
        <p:spPr>
          <a:xfrm>
            <a:off x="7522755" y="4365104"/>
            <a:ext cx="1541272" cy="1368152"/>
          </a:xfrm>
          <a:prstGeom prst="ellipse">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1306513" y="6101809"/>
            <a:ext cx="5400581" cy="400110"/>
          </a:xfrm>
          <a:prstGeom prst="rect">
            <a:avLst/>
          </a:prstGeom>
          <a:noFill/>
        </p:spPr>
        <p:txBody>
          <a:bodyPr wrap="none" rtlCol="0">
            <a:spAutoFit/>
          </a:bodyPr>
          <a:lstStyle/>
          <a:p>
            <a:r>
              <a:rPr kumimoji="1" lang="en-US" altLang="ja-JP" sz="2000" dirty="0" smtClean="0"/>
              <a:t>(Y. </a:t>
            </a:r>
            <a:r>
              <a:rPr kumimoji="1" lang="en-US" altLang="ja-JP" sz="2000" dirty="0" err="1" smtClean="0"/>
              <a:t>Hyakutake</a:t>
            </a:r>
            <a:r>
              <a:rPr kumimoji="1" lang="en-US" altLang="ja-JP" sz="2000" dirty="0" smtClean="0"/>
              <a:t>, </a:t>
            </a:r>
            <a:r>
              <a:rPr kumimoji="1" lang="en-US" altLang="ja-JP" sz="2000" dirty="0" err="1" smtClean="0"/>
              <a:t>Prog.Theor.Ex</a:t>
            </a:r>
            <a:r>
              <a:rPr lang="en-US" altLang="ja-JP" sz="2000" dirty="0" err="1" smtClean="0"/>
              <a:t>p.Phys</a:t>
            </a:r>
            <a:r>
              <a:rPr lang="en-US" altLang="ja-JP" sz="2000" dirty="0" smtClean="0"/>
              <a:t>. 033B04, 2014</a:t>
            </a:r>
            <a:r>
              <a:rPr kumimoji="1" lang="en-US" altLang="ja-JP" sz="2000" dirty="0" smtClean="0"/>
              <a:t>)</a:t>
            </a:r>
          </a:p>
        </p:txBody>
      </p:sp>
      <p:sp>
        <p:nvSpPr>
          <p:cNvPr id="6" name="下矢印 5"/>
          <p:cNvSpPr/>
          <p:nvPr/>
        </p:nvSpPr>
        <p:spPr>
          <a:xfrm>
            <a:off x="5708839" y="2382864"/>
            <a:ext cx="216024" cy="458105"/>
          </a:xfrm>
          <a:prstGeom prst="downArrow">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3905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animBg="1"/>
      <p:bldP spid="10" grpId="0"/>
      <p:bldP spid="13" grpId="0" animBg="1"/>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797411" y="1072753"/>
            <a:ext cx="5328592" cy="3837225"/>
          </a:xfrm>
          <a:prstGeom prst="rect">
            <a:avLst/>
          </a:prstGeom>
        </p:spPr>
      </p:pic>
      <p:sp>
        <p:nvSpPr>
          <p:cNvPr id="3" name="テキスト ボックス 2"/>
          <p:cNvSpPr txBox="1"/>
          <p:nvPr/>
        </p:nvSpPr>
        <p:spPr>
          <a:xfrm rot="16200000">
            <a:off x="-1014072" y="2673547"/>
            <a:ext cx="3093207" cy="461665"/>
          </a:xfrm>
          <a:prstGeom prst="rect">
            <a:avLst/>
          </a:prstGeom>
          <a:noFill/>
        </p:spPr>
        <p:txBody>
          <a:bodyPr wrap="square" rtlCol="0">
            <a:spAutoFit/>
          </a:bodyPr>
          <a:lstStyle/>
          <a:p>
            <a:r>
              <a:rPr kumimoji="1" lang="ja-JP" altLang="en-US" sz="2400" dirty="0" smtClean="0"/>
              <a:t>ブラックホールの質量</a:t>
            </a:r>
          </a:p>
        </p:txBody>
      </p:sp>
      <p:sp>
        <p:nvSpPr>
          <p:cNvPr id="4" name="テキスト ボックス 3"/>
          <p:cNvSpPr txBox="1"/>
          <p:nvPr/>
        </p:nvSpPr>
        <p:spPr>
          <a:xfrm>
            <a:off x="3061597" y="4877747"/>
            <a:ext cx="800219" cy="461665"/>
          </a:xfrm>
          <a:prstGeom prst="rect">
            <a:avLst/>
          </a:prstGeom>
          <a:noFill/>
        </p:spPr>
        <p:txBody>
          <a:bodyPr wrap="none" rtlCol="0">
            <a:spAutoFit/>
          </a:bodyPr>
          <a:lstStyle/>
          <a:p>
            <a:r>
              <a:rPr kumimoji="1" lang="ja-JP" altLang="en-US" sz="2400" dirty="0" smtClean="0"/>
              <a:t>温度</a:t>
            </a:r>
          </a:p>
        </p:txBody>
      </p:sp>
      <p:sp>
        <p:nvSpPr>
          <p:cNvPr id="5" name="テキスト ボックス 4"/>
          <p:cNvSpPr txBox="1"/>
          <p:nvPr/>
        </p:nvSpPr>
        <p:spPr>
          <a:xfrm>
            <a:off x="287016" y="264230"/>
            <a:ext cx="8856984" cy="584775"/>
          </a:xfrm>
          <a:prstGeom prst="rect">
            <a:avLst/>
          </a:prstGeom>
          <a:noFill/>
        </p:spPr>
        <p:txBody>
          <a:bodyPr wrap="square" rtlCol="0">
            <a:spAutoFit/>
          </a:bodyPr>
          <a:lstStyle/>
          <a:p>
            <a:r>
              <a:rPr kumimoji="1" lang="ja-JP" altLang="en-US" sz="3200" b="1" i="1" u="sng" dirty="0" smtClean="0">
                <a:solidFill>
                  <a:srgbClr val="0070C0"/>
                </a:solidFill>
              </a:rPr>
              <a:t>計算の結果：ブラックホール</a:t>
            </a:r>
            <a:r>
              <a:rPr lang="ja-JP" altLang="en-US" sz="3200" b="1" i="1" u="sng" dirty="0" smtClean="0">
                <a:solidFill>
                  <a:srgbClr val="0070C0"/>
                </a:solidFill>
              </a:rPr>
              <a:t>の質量と温度の関係</a:t>
            </a:r>
            <a:endParaRPr lang="en-US" altLang="ja-JP" sz="3200" b="1" i="1" u="sng" dirty="0" smtClean="0">
              <a:solidFill>
                <a:srgbClr val="0070C0"/>
              </a:solidFill>
            </a:endParaRPr>
          </a:p>
        </p:txBody>
      </p:sp>
      <p:sp>
        <p:nvSpPr>
          <p:cNvPr id="6" name="テキスト ボックス 5"/>
          <p:cNvSpPr txBox="1"/>
          <p:nvPr/>
        </p:nvSpPr>
        <p:spPr>
          <a:xfrm>
            <a:off x="5913104" y="1188055"/>
            <a:ext cx="3217547" cy="400110"/>
          </a:xfrm>
          <a:prstGeom prst="rect">
            <a:avLst/>
          </a:prstGeom>
          <a:solidFill>
            <a:srgbClr val="FFFF00"/>
          </a:solidFill>
          <a:ln>
            <a:solidFill>
              <a:srgbClr val="FF0000"/>
            </a:solidFill>
          </a:ln>
        </p:spPr>
        <p:txBody>
          <a:bodyPr wrap="none" rtlCol="0">
            <a:spAutoFit/>
          </a:bodyPr>
          <a:lstStyle/>
          <a:p>
            <a:r>
              <a:rPr kumimoji="1" lang="ja-JP" altLang="en-US" sz="2000" dirty="0" smtClean="0"/>
              <a:t>Ｎ：構成要素（ブレーン）の数</a:t>
            </a:r>
          </a:p>
        </p:txBody>
      </p:sp>
      <p:sp>
        <p:nvSpPr>
          <p:cNvPr id="7" name="テキスト ボックス 6"/>
          <p:cNvSpPr txBox="1"/>
          <p:nvPr/>
        </p:nvSpPr>
        <p:spPr>
          <a:xfrm>
            <a:off x="713487" y="5317121"/>
            <a:ext cx="8784777" cy="1015663"/>
          </a:xfrm>
          <a:prstGeom prst="rect">
            <a:avLst/>
          </a:prstGeom>
          <a:noFill/>
        </p:spPr>
        <p:txBody>
          <a:bodyPr wrap="none" rtlCol="0">
            <a:spAutoFit/>
          </a:bodyPr>
          <a:lstStyle/>
          <a:p>
            <a:r>
              <a:rPr lang="ja-JP" altLang="ja-JP" sz="2000" dirty="0" smtClean="0"/>
              <a:t>□</a:t>
            </a:r>
            <a:r>
              <a:rPr lang="ja-JP" altLang="ja-JP" sz="2000" dirty="0"/>
              <a:t>、○、♢の</a:t>
            </a:r>
            <a:r>
              <a:rPr lang="ja-JP" altLang="ja-JP" sz="2000" dirty="0" smtClean="0"/>
              <a:t>シンボル</a:t>
            </a:r>
            <a:r>
              <a:rPr lang="ja-JP" altLang="en-US" sz="2000" dirty="0"/>
              <a:t> </a:t>
            </a:r>
            <a:r>
              <a:rPr lang="ja-JP" altLang="en-US" sz="2000" dirty="0" smtClean="0"/>
              <a:t> </a:t>
            </a:r>
            <a:r>
              <a:rPr kumimoji="1" lang="ja-JP" altLang="en-US" sz="2000" dirty="0" smtClean="0"/>
              <a:t>    ：</a:t>
            </a:r>
            <a:r>
              <a:rPr kumimoji="1" lang="ja-JP" altLang="en-US" sz="2000" dirty="0" smtClean="0">
                <a:solidFill>
                  <a:srgbClr val="FF0000"/>
                </a:solidFill>
              </a:rPr>
              <a:t>「ホログラム的記述」を用いて</a:t>
            </a:r>
            <a:r>
              <a:rPr lang="ja-JP" altLang="en-US" sz="2000" dirty="0" smtClean="0">
                <a:solidFill>
                  <a:srgbClr val="FF0000"/>
                </a:solidFill>
              </a:rPr>
              <a:t>計算した結果</a:t>
            </a:r>
            <a:r>
              <a:rPr lang="ja-JP" altLang="en-US" sz="2000" dirty="0" smtClean="0"/>
              <a:t>（</a:t>
            </a:r>
            <a:r>
              <a:rPr lang="ja-JP" altLang="en-US" sz="2000" dirty="0"/>
              <a:t>本研究</a:t>
            </a:r>
            <a:r>
              <a:rPr lang="ja-JP" altLang="en-US" sz="2000" dirty="0" smtClean="0"/>
              <a:t>）</a:t>
            </a:r>
            <a:endParaRPr lang="en-US" altLang="ja-JP" sz="2000" dirty="0"/>
          </a:p>
          <a:p>
            <a:r>
              <a:rPr lang="ja-JP" altLang="en-US" sz="2000" dirty="0" smtClean="0"/>
              <a:t>一点鎖線、破線、実線   ：</a:t>
            </a:r>
            <a:r>
              <a:rPr lang="ja-JP" altLang="en-US" sz="2000" dirty="0" smtClean="0">
                <a:solidFill>
                  <a:srgbClr val="FF0000"/>
                </a:solidFill>
              </a:rPr>
              <a:t>従来の超弦理論</a:t>
            </a:r>
            <a:r>
              <a:rPr lang="ja-JP" altLang="en-US" sz="2000" dirty="0" smtClean="0"/>
              <a:t>に基づき、ブラックホール周辺の</a:t>
            </a:r>
            <a:r>
              <a:rPr lang="en-US" altLang="ja-JP" sz="2000" dirty="0" smtClean="0"/>
              <a:t/>
            </a:r>
            <a:br>
              <a:rPr lang="en-US" altLang="ja-JP" sz="2000" dirty="0" smtClean="0"/>
            </a:br>
            <a:r>
              <a:rPr lang="ja-JP" altLang="en-US" sz="2000" dirty="0" smtClean="0"/>
              <a:t>　　　　　　　　　　　　　　　　</a:t>
            </a:r>
            <a:r>
              <a:rPr kumimoji="1" lang="ja-JP" altLang="en-US" sz="2000" dirty="0" smtClean="0">
                <a:solidFill>
                  <a:srgbClr val="0070C0"/>
                </a:solidFill>
              </a:rPr>
              <a:t>量子重力効果</a:t>
            </a:r>
            <a:r>
              <a:rPr kumimoji="1" lang="ja-JP" altLang="en-US" sz="2000" dirty="0" smtClean="0"/>
              <a:t>を計算した結果（別の研究）</a:t>
            </a:r>
          </a:p>
        </p:txBody>
      </p:sp>
      <p:sp>
        <p:nvSpPr>
          <p:cNvPr id="8" name="テキスト ボックス 7"/>
          <p:cNvSpPr txBox="1"/>
          <p:nvPr/>
        </p:nvSpPr>
        <p:spPr>
          <a:xfrm>
            <a:off x="5969208" y="2304922"/>
            <a:ext cx="3161443" cy="1323439"/>
          </a:xfrm>
          <a:prstGeom prst="rect">
            <a:avLst/>
          </a:prstGeom>
          <a:noFill/>
        </p:spPr>
        <p:txBody>
          <a:bodyPr wrap="none" rtlCol="0">
            <a:spAutoFit/>
          </a:bodyPr>
          <a:lstStyle/>
          <a:p>
            <a:r>
              <a:rPr kumimoji="1" lang="ja-JP" altLang="en-US" sz="2000" dirty="0" smtClean="0"/>
              <a:t>先行研究では、</a:t>
            </a:r>
            <a:r>
              <a:rPr lang="ja-JP" altLang="en-US" sz="2000" dirty="0" smtClean="0"/>
              <a:t>Ｎが大きく</a:t>
            </a:r>
            <a:endParaRPr lang="en-US" altLang="ja-JP" sz="2000" dirty="0" smtClean="0"/>
          </a:p>
          <a:p>
            <a:r>
              <a:rPr lang="ja-JP" altLang="en-US" sz="2000" dirty="0" smtClean="0"/>
              <a:t>ブラックホール周辺の</a:t>
            </a:r>
            <a:endParaRPr lang="en-US" altLang="ja-JP" sz="2000" dirty="0" smtClean="0"/>
          </a:p>
          <a:p>
            <a:r>
              <a:rPr lang="ja-JP" altLang="en-US" sz="2000" dirty="0" smtClean="0"/>
              <a:t>量子重力効果が無視できる</a:t>
            </a:r>
            <a:endParaRPr lang="en-US" altLang="ja-JP" sz="2000" dirty="0" smtClean="0"/>
          </a:p>
          <a:p>
            <a:r>
              <a:rPr lang="ja-JP" altLang="en-US" sz="2000" dirty="0" smtClean="0"/>
              <a:t>状況で検証</a:t>
            </a:r>
            <a:endParaRPr kumimoji="1" lang="ja-JP" altLang="en-US" sz="2000" dirty="0" smtClean="0"/>
          </a:p>
        </p:txBody>
      </p:sp>
      <p:sp>
        <p:nvSpPr>
          <p:cNvPr id="9" name="左中かっこ 8"/>
          <p:cNvSpPr/>
          <p:nvPr/>
        </p:nvSpPr>
        <p:spPr>
          <a:xfrm>
            <a:off x="482654" y="5347233"/>
            <a:ext cx="230833" cy="60986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p:cNvSpPr txBox="1"/>
          <p:nvPr/>
        </p:nvSpPr>
        <p:spPr>
          <a:xfrm>
            <a:off x="1331640" y="6345300"/>
            <a:ext cx="2765501" cy="400110"/>
          </a:xfrm>
          <a:prstGeom prst="rect">
            <a:avLst/>
          </a:prstGeom>
          <a:solidFill>
            <a:srgbClr val="FFFF00"/>
          </a:solidFill>
          <a:ln>
            <a:solidFill>
              <a:srgbClr val="FF0000"/>
            </a:solidFill>
          </a:ln>
        </p:spPr>
        <p:txBody>
          <a:bodyPr wrap="none" rtlCol="0">
            <a:spAutoFit/>
          </a:bodyPr>
          <a:lstStyle/>
          <a:p>
            <a:r>
              <a:rPr lang="ja-JP" altLang="en-US" sz="2000" dirty="0" smtClean="0"/>
              <a:t>両者が良く一致している</a:t>
            </a:r>
            <a:endParaRPr kumimoji="1" lang="ja-JP" altLang="en-US" sz="2000" dirty="0" smtClean="0"/>
          </a:p>
        </p:txBody>
      </p:sp>
      <p:cxnSp>
        <p:nvCxnSpPr>
          <p:cNvPr id="12" name="曲線コネクタ 11"/>
          <p:cNvCxnSpPr>
            <a:stCxn id="9" idx="1"/>
            <a:endCxn id="10" idx="1"/>
          </p:cNvCxnSpPr>
          <p:nvPr/>
        </p:nvCxnSpPr>
        <p:spPr>
          <a:xfrm rot="10800000" flipH="1" flipV="1">
            <a:off x="482654" y="5652167"/>
            <a:ext cx="848986" cy="893188"/>
          </a:xfrm>
          <a:prstGeom prst="curvedConnector3">
            <a:avLst>
              <a:gd name="adj1" fmla="val -26926"/>
            </a:avLst>
          </a:prstGeom>
          <a:ln>
            <a:tailEnd type="stealth" w="lg" len="lg"/>
          </a:ln>
        </p:spPr>
        <p:style>
          <a:lnRef idx="1">
            <a:schemeClr val="accent1"/>
          </a:lnRef>
          <a:fillRef idx="0">
            <a:schemeClr val="accent1"/>
          </a:fillRef>
          <a:effectRef idx="0">
            <a:schemeClr val="accent1"/>
          </a:effectRef>
          <a:fontRef idx="minor">
            <a:schemeClr val="tx1"/>
          </a:fontRef>
        </p:style>
      </p:cxnSp>
      <p:sp>
        <p:nvSpPr>
          <p:cNvPr id="13" name="右矢印 12"/>
          <p:cNvSpPr/>
          <p:nvPr/>
        </p:nvSpPr>
        <p:spPr>
          <a:xfrm>
            <a:off x="4210944" y="6389032"/>
            <a:ext cx="504564" cy="312645"/>
          </a:xfrm>
          <a:prstGeom prst="rightArrow">
            <a:avLst/>
          </a:prstGeom>
          <a:solidFill>
            <a:srgbClr val="FF0000"/>
          </a:solid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4928743" y="6342733"/>
            <a:ext cx="4222631" cy="400110"/>
          </a:xfrm>
          <a:prstGeom prst="rect">
            <a:avLst/>
          </a:prstGeom>
          <a:noFill/>
        </p:spPr>
        <p:txBody>
          <a:bodyPr wrap="none" rtlCol="0">
            <a:spAutoFit/>
          </a:bodyPr>
          <a:lstStyle/>
          <a:p>
            <a:r>
              <a:rPr lang="ja-JP" altLang="en-US" sz="2000" dirty="0" smtClean="0">
                <a:solidFill>
                  <a:srgbClr val="FF0000"/>
                </a:solidFill>
              </a:rPr>
              <a:t>重力の量子力学的効果を含んだ検証</a:t>
            </a:r>
            <a:endParaRPr kumimoji="1" lang="ja-JP" altLang="en-US" sz="2000" dirty="0" smtClean="0">
              <a:solidFill>
                <a:srgbClr val="FF0000"/>
              </a:solidFill>
            </a:endParaRPr>
          </a:p>
        </p:txBody>
      </p:sp>
      <p:sp>
        <p:nvSpPr>
          <p:cNvPr id="11" name="テキスト ボックス 10"/>
          <p:cNvSpPr txBox="1"/>
          <p:nvPr/>
        </p:nvSpPr>
        <p:spPr>
          <a:xfrm>
            <a:off x="6140228" y="3668669"/>
            <a:ext cx="2554097" cy="646331"/>
          </a:xfrm>
          <a:prstGeom prst="rect">
            <a:avLst/>
          </a:prstGeom>
          <a:noFill/>
        </p:spPr>
        <p:txBody>
          <a:bodyPr wrap="none" rtlCol="0">
            <a:spAutoFit/>
          </a:bodyPr>
          <a:lstStyle/>
          <a:p>
            <a:r>
              <a:rPr lang="en-US" altLang="ja-JP" dirty="0" err="1" smtClean="0"/>
              <a:t>cf</a:t>
            </a:r>
            <a:r>
              <a:rPr lang="en-US" altLang="ja-JP" dirty="0" smtClean="0"/>
              <a:t>) </a:t>
            </a:r>
            <a:r>
              <a:rPr lang="ja-JP" altLang="en-US" dirty="0" smtClean="0"/>
              <a:t>前回のプレスリリース</a:t>
            </a:r>
            <a:r>
              <a:rPr lang="en-US" altLang="ja-JP" dirty="0" smtClean="0"/>
              <a:t/>
            </a:r>
            <a:br>
              <a:rPr lang="en-US" altLang="ja-JP" dirty="0" smtClean="0"/>
            </a:br>
            <a:r>
              <a:rPr lang="ja-JP" altLang="en-US" dirty="0" smtClean="0"/>
              <a:t>　　</a:t>
            </a:r>
            <a:r>
              <a:rPr kumimoji="1" lang="ja-JP" altLang="en-US" dirty="0" smtClean="0"/>
              <a:t>で</a:t>
            </a:r>
            <a:r>
              <a:rPr lang="ja-JP" altLang="en-US" dirty="0" smtClean="0"/>
              <a:t>は</a:t>
            </a:r>
            <a:r>
              <a:rPr lang="en-US" altLang="ja-JP" dirty="0" smtClean="0"/>
              <a:t>N=17</a:t>
            </a:r>
            <a:r>
              <a:rPr lang="ja-JP" altLang="en-US" dirty="0" smtClean="0"/>
              <a:t>の場合</a:t>
            </a:r>
            <a:endParaRPr lang="en-US" altLang="ja-JP" dirty="0" smtClean="0"/>
          </a:p>
        </p:txBody>
      </p:sp>
      <p:sp>
        <p:nvSpPr>
          <p:cNvPr id="15" name="テキスト ボックス 14"/>
          <p:cNvSpPr txBox="1"/>
          <p:nvPr/>
        </p:nvSpPr>
        <p:spPr>
          <a:xfrm>
            <a:off x="6516216" y="1658156"/>
            <a:ext cx="2160240" cy="400110"/>
          </a:xfrm>
          <a:prstGeom prst="rect">
            <a:avLst/>
          </a:prstGeom>
          <a:noFill/>
        </p:spPr>
        <p:txBody>
          <a:bodyPr wrap="square" rtlCol="0">
            <a:spAutoFit/>
          </a:bodyPr>
          <a:lstStyle/>
          <a:p>
            <a:r>
              <a:rPr kumimoji="1" lang="ja-JP" altLang="en-US" sz="2000" dirty="0" smtClean="0">
                <a:solidFill>
                  <a:srgbClr val="FF0000"/>
                </a:solidFill>
              </a:rPr>
              <a:t>Ｎ＝３</a:t>
            </a:r>
            <a:r>
              <a:rPr kumimoji="1" lang="en-US" altLang="ja-JP" sz="2000" dirty="0" smtClean="0">
                <a:solidFill>
                  <a:srgbClr val="FF0000"/>
                </a:solidFill>
              </a:rPr>
              <a:t>,</a:t>
            </a:r>
            <a:r>
              <a:rPr lang="ja-JP" altLang="en-US" sz="2000" dirty="0">
                <a:solidFill>
                  <a:srgbClr val="FF0000"/>
                </a:solidFill>
              </a:rPr>
              <a:t> </a:t>
            </a:r>
            <a:r>
              <a:rPr lang="ja-JP" altLang="en-US" sz="2000" dirty="0" smtClean="0">
                <a:solidFill>
                  <a:srgbClr val="FF0000"/>
                </a:solidFill>
              </a:rPr>
              <a:t>４</a:t>
            </a:r>
            <a:r>
              <a:rPr lang="en-US" altLang="ja-JP" sz="2000" dirty="0" smtClean="0">
                <a:solidFill>
                  <a:srgbClr val="FF0000"/>
                </a:solidFill>
              </a:rPr>
              <a:t>, </a:t>
            </a:r>
            <a:r>
              <a:rPr lang="ja-JP" altLang="en-US" sz="2000" dirty="0" smtClean="0">
                <a:solidFill>
                  <a:srgbClr val="FF0000"/>
                </a:solidFill>
              </a:rPr>
              <a:t>５の場合</a:t>
            </a:r>
            <a:endParaRPr kumimoji="1" lang="en-US" altLang="ja-JP" sz="2000" dirty="0" smtClean="0">
              <a:solidFill>
                <a:srgbClr val="FF0000"/>
              </a:solidFill>
            </a:endParaRPr>
          </a:p>
        </p:txBody>
      </p:sp>
      <p:sp>
        <p:nvSpPr>
          <p:cNvPr id="16" name="テキスト ボックス 15"/>
          <p:cNvSpPr txBox="1"/>
          <p:nvPr/>
        </p:nvSpPr>
        <p:spPr>
          <a:xfrm>
            <a:off x="6554083" y="4239468"/>
            <a:ext cx="2420856" cy="830997"/>
          </a:xfrm>
          <a:prstGeom prst="rect">
            <a:avLst/>
          </a:prstGeom>
          <a:noFill/>
        </p:spPr>
        <p:txBody>
          <a:bodyPr wrap="none" rtlCol="0">
            <a:spAutoFit/>
          </a:bodyPr>
          <a:lstStyle/>
          <a:p>
            <a:r>
              <a:rPr lang="en-US" altLang="ja-JP" sz="1600" dirty="0" err="1" smtClean="0"/>
              <a:t>Anagnostopoulos-Hanada</a:t>
            </a:r>
            <a:endParaRPr kumimoji="1" lang="en-US" altLang="ja-JP" sz="1600" dirty="0" smtClean="0"/>
          </a:p>
          <a:p>
            <a:r>
              <a:rPr lang="en-US" altLang="ja-JP" sz="1600" dirty="0" smtClean="0"/>
              <a:t>-Nishimura-Takeuchi, </a:t>
            </a:r>
          </a:p>
          <a:p>
            <a:r>
              <a:rPr kumimoji="1" lang="en-US" altLang="ja-JP" sz="1600" dirty="0" smtClean="0"/>
              <a:t>PRL 100 (2008) 021601</a:t>
            </a:r>
          </a:p>
        </p:txBody>
      </p:sp>
    </p:spTree>
    <p:extLst>
      <p:ext uri="{BB962C8B-B14F-4D97-AF65-F5344CB8AC3E}">
        <p14:creationId xmlns:p14="http://schemas.microsoft.com/office/powerpoint/2010/main" val="185680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3"/>
          <p:cNvSpPr txBox="1">
            <a:spLocks/>
          </p:cNvSpPr>
          <p:nvPr/>
        </p:nvSpPr>
        <p:spPr>
          <a:xfrm>
            <a:off x="1763688" y="2924944"/>
            <a:ext cx="5712695" cy="720080"/>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a:t>３</a:t>
            </a:r>
            <a:r>
              <a:rPr lang="ja-JP" altLang="en-US" dirty="0" smtClean="0"/>
              <a:t>．まとめと展望</a:t>
            </a:r>
            <a:endParaRPr lang="ja-JP" altLang="en-US" dirty="0"/>
          </a:p>
        </p:txBody>
      </p:sp>
    </p:spTree>
    <p:extLst>
      <p:ext uri="{BB962C8B-B14F-4D97-AF65-F5344CB8AC3E}">
        <p14:creationId xmlns:p14="http://schemas.microsoft.com/office/powerpoint/2010/main" val="1396902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9552" y="260648"/>
            <a:ext cx="1368152" cy="584775"/>
          </a:xfrm>
          <a:prstGeom prst="rect">
            <a:avLst/>
          </a:prstGeom>
          <a:noFill/>
        </p:spPr>
        <p:txBody>
          <a:bodyPr wrap="square" rtlCol="0">
            <a:spAutoFit/>
          </a:bodyPr>
          <a:lstStyle/>
          <a:p>
            <a:r>
              <a:rPr kumimoji="1" lang="ja-JP" altLang="en-US" sz="3200" b="1" i="1" u="sng" dirty="0" smtClean="0">
                <a:solidFill>
                  <a:srgbClr val="0070C0"/>
                </a:solidFill>
              </a:rPr>
              <a:t>まとめ</a:t>
            </a:r>
            <a:endParaRPr lang="en-US" altLang="ja-JP" sz="3200" b="1" i="1" u="sng" dirty="0" smtClean="0">
              <a:solidFill>
                <a:srgbClr val="0070C0"/>
              </a:solidFill>
            </a:endParaRPr>
          </a:p>
        </p:txBody>
      </p:sp>
      <p:sp>
        <p:nvSpPr>
          <p:cNvPr id="3" name="テキスト ボックス 2"/>
          <p:cNvSpPr txBox="1"/>
          <p:nvPr/>
        </p:nvSpPr>
        <p:spPr>
          <a:xfrm>
            <a:off x="395536" y="1052736"/>
            <a:ext cx="8748464" cy="5262979"/>
          </a:xfrm>
          <a:prstGeom prst="rect">
            <a:avLst/>
          </a:prstGeom>
          <a:noFill/>
        </p:spPr>
        <p:txBody>
          <a:bodyPr wrap="square" rtlCol="0">
            <a:spAutoFit/>
          </a:bodyPr>
          <a:lstStyle/>
          <a:p>
            <a:pPr marL="342900" indent="-342900">
              <a:buFont typeface="Wingdings" panose="05000000000000000000" pitchFamily="2" charset="2"/>
              <a:buChar char="l"/>
            </a:pPr>
            <a:r>
              <a:rPr kumimoji="1" lang="ja-JP" altLang="en-US" sz="2400" dirty="0" smtClean="0"/>
              <a:t>ブラックホール</a:t>
            </a:r>
            <a:r>
              <a:rPr kumimoji="1" lang="en-US" altLang="ja-JP" sz="2000" dirty="0" smtClean="0"/>
              <a:t/>
            </a:r>
            <a:br>
              <a:rPr kumimoji="1" lang="en-US" altLang="ja-JP" sz="2000" dirty="0" smtClean="0"/>
            </a:br>
            <a:r>
              <a:rPr kumimoji="1" lang="ja-JP" altLang="en-US" sz="2000" dirty="0" smtClean="0"/>
              <a:t>一般相対性理論から導かれる</a:t>
            </a:r>
            <a:r>
              <a:rPr kumimoji="1" lang="ja-JP" altLang="en-US" sz="2000" dirty="0" smtClean="0">
                <a:solidFill>
                  <a:srgbClr val="FF0000"/>
                </a:solidFill>
              </a:rPr>
              <a:t>曲がった時空構造</a:t>
            </a:r>
            <a:r>
              <a:rPr kumimoji="1" lang="ja-JP" altLang="en-US" sz="2000" dirty="0" smtClean="0"/>
              <a:t>の一つ</a:t>
            </a:r>
            <a:r>
              <a:rPr kumimoji="1" lang="en-US" altLang="ja-JP" sz="2000" dirty="0" smtClean="0"/>
              <a:t/>
            </a:r>
            <a:br>
              <a:rPr kumimoji="1" lang="en-US" altLang="ja-JP" sz="2000" dirty="0" smtClean="0"/>
            </a:br>
            <a:r>
              <a:rPr lang="ja-JP" altLang="en-US" sz="2000" dirty="0" smtClean="0"/>
              <a:t>いったん入ると出てこられない。</a:t>
            </a:r>
            <a:r>
              <a:rPr lang="en-US" altLang="ja-JP" sz="2000" dirty="0" smtClean="0"/>
              <a:t/>
            </a:r>
            <a:br>
              <a:rPr lang="en-US" altLang="ja-JP" sz="2000" dirty="0" smtClean="0"/>
            </a:br>
            <a:endParaRPr kumimoji="1" lang="en-US" altLang="ja-JP" sz="2000" dirty="0" smtClean="0"/>
          </a:p>
          <a:p>
            <a:pPr marL="342900" indent="-342900">
              <a:buFont typeface="Wingdings" panose="05000000000000000000" pitchFamily="2" charset="2"/>
              <a:buChar char="l"/>
            </a:pPr>
            <a:r>
              <a:rPr lang="ja-JP" altLang="en-US" sz="2400" dirty="0" smtClean="0"/>
              <a:t>ブラックホールの蒸発</a:t>
            </a:r>
            <a:r>
              <a:rPr lang="en-US" altLang="ja-JP" sz="2000" dirty="0" smtClean="0"/>
              <a:t/>
            </a:r>
            <a:br>
              <a:rPr lang="en-US" altLang="ja-JP" sz="2000" dirty="0" smtClean="0"/>
            </a:br>
            <a:r>
              <a:rPr kumimoji="1" lang="ja-JP" altLang="en-US" sz="2000" dirty="0" smtClean="0">
                <a:solidFill>
                  <a:srgbClr val="FF0000"/>
                </a:solidFill>
              </a:rPr>
              <a:t>「温度」</a:t>
            </a:r>
            <a:r>
              <a:rPr kumimoji="1" lang="ja-JP" altLang="en-US" sz="2000" dirty="0" smtClean="0"/>
              <a:t>を持った物体のように</a:t>
            </a:r>
            <a:r>
              <a:rPr lang="ja-JP" altLang="en-US" sz="2000" dirty="0" smtClean="0"/>
              <a:t>、いろいろなエネルギーを持った粒子を放出し、</a:t>
            </a:r>
            <a:r>
              <a:rPr lang="en-US" altLang="ja-JP" sz="2000" dirty="0" smtClean="0"/>
              <a:t/>
            </a:r>
            <a:br>
              <a:rPr lang="en-US" altLang="ja-JP" sz="2000" dirty="0" smtClean="0"/>
            </a:br>
            <a:r>
              <a:rPr kumimoji="1" lang="ja-JP" altLang="en-US" sz="2000" dirty="0" smtClean="0"/>
              <a:t>少しずつ「蒸発」している </a:t>
            </a:r>
            <a:r>
              <a:rPr kumimoji="1" lang="en-US" altLang="ja-JP" dirty="0" smtClean="0"/>
              <a:t>(</a:t>
            </a:r>
            <a:r>
              <a:rPr kumimoji="1" lang="ja-JP" altLang="en-US" dirty="0" smtClean="0"/>
              <a:t>ホーキング</a:t>
            </a:r>
            <a:r>
              <a:rPr kumimoji="1" lang="en-US" altLang="ja-JP" dirty="0" smtClean="0"/>
              <a:t>)</a:t>
            </a:r>
            <a:r>
              <a:rPr kumimoji="1" lang="ja-JP" altLang="en-US" sz="2000" dirty="0" err="1" smtClean="0"/>
              <a:t>。</a:t>
            </a:r>
            <a:endParaRPr kumimoji="1" lang="en-US" altLang="ja-JP" sz="2000" dirty="0" smtClean="0"/>
          </a:p>
          <a:p>
            <a:endParaRPr lang="en-US" altLang="ja-JP" sz="2000" dirty="0"/>
          </a:p>
          <a:p>
            <a:pPr marL="342900" indent="-342900">
              <a:buFont typeface="Wingdings" panose="05000000000000000000" pitchFamily="2" charset="2"/>
              <a:buChar char="l"/>
            </a:pPr>
            <a:r>
              <a:rPr kumimoji="1" lang="ja-JP" altLang="en-US" sz="2400" dirty="0" smtClean="0"/>
              <a:t>ブラックホールの中で</a:t>
            </a:r>
            <a:r>
              <a:rPr lang="ja-JP" altLang="en-US" sz="2400" dirty="0" smtClean="0"/>
              <a:t>一体何が起こっているのか？</a:t>
            </a:r>
            <a:r>
              <a:rPr kumimoji="1" lang="en-US" altLang="ja-JP" sz="2400" dirty="0" smtClean="0"/>
              <a:t/>
            </a:r>
            <a:br>
              <a:rPr kumimoji="1" lang="en-US" altLang="ja-JP" sz="2400" dirty="0" smtClean="0"/>
            </a:br>
            <a:r>
              <a:rPr kumimoji="1" lang="ja-JP" altLang="en-US" sz="2000" dirty="0" smtClean="0"/>
              <a:t>ブラックホールの中心付近で、時空の曲がり具合が発散し</a:t>
            </a:r>
            <a:r>
              <a:rPr lang="en-US" altLang="ja-JP" sz="2000" dirty="0"/>
              <a:t/>
            </a:r>
            <a:br>
              <a:rPr lang="en-US" altLang="ja-JP" sz="2000" dirty="0"/>
            </a:br>
            <a:r>
              <a:rPr lang="ja-JP" altLang="en-US" sz="2000" dirty="0" smtClean="0"/>
              <a:t>一般相対性理論が破綻するため、</a:t>
            </a:r>
            <a:r>
              <a:rPr lang="ja-JP" altLang="en-US" sz="2000" dirty="0" smtClean="0">
                <a:solidFill>
                  <a:srgbClr val="FF0000"/>
                </a:solidFill>
              </a:rPr>
              <a:t>新理論が必要</a:t>
            </a:r>
            <a:r>
              <a:rPr lang="ja-JP" altLang="en-US" sz="2000" dirty="0" smtClean="0"/>
              <a:t>。</a:t>
            </a:r>
            <a:r>
              <a:rPr lang="en-US" altLang="ja-JP" sz="2000" dirty="0" smtClean="0"/>
              <a:t/>
            </a:r>
            <a:br>
              <a:rPr lang="en-US" altLang="ja-JP" sz="2000" dirty="0" smtClean="0"/>
            </a:br>
            <a:endParaRPr lang="en-US" altLang="ja-JP" sz="2000" dirty="0" smtClean="0"/>
          </a:p>
          <a:p>
            <a:pPr marL="342900" indent="-342900">
              <a:buFont typeface="Wingdings" panose="05000000000000000000" pitchFamily="2" charset="2"/>
              <a:buChar char="l"/>
            </a:pPr>
            <a:r>
              <a:rPr lang="ja-JP" altLang="en-US" sz="2400" dirty="0" smtClean="0"/>
              <a:t>ブラックホールの「ホログラム的記述」 </a:t>
            </a:r>
            <a:r>
              <a:rPr lang="en-US" altLang="ja-JP" dirty="0" smtClean="0"/>
              <a:t>(</a:t>
            </a:r>
            <a:r>
              <a:rPr lang="ja-JP" altLang="en-US" dirty="0" smtClean="0"/>
              <a:t>マルダセナ</a:t>
            </a:r>
            <a:r>
              <a:rPr lang="en-US" altLang="ja-JP" dirty="0" smtClean="0"/>
              <a:t>)</a:t>
            </a:r>
            <a:r>
              <a:rPr lang="en-US" altLang="ja-JP" sz="2000" dirty="0" smtClean="0"/>
              <a:t/>
            </a:r>
            <a:br>
              <a:rPr lang="en-US" altLang="ja-JP" sz="2000" dirty="0" smtClean="0"/>
            </a:br>
            <a:r>
              <a:rPr lang="ja-JP" altLang="en-US" sz="2000" dirty="0" smtClean="0">
                <a:solidFill>
                  <a:srgbClr val="FF0000"/>
                </a:solidFill>
              </a:rPr>
              <a:t>平坦な時空の理論</a:t>
            </a:r>
            <a:r>
              <a:rPr lang="ja-JP" altLang="en-US" sz="2000" dirty="0" smtClean="0"/>
              <a:t>を用いて、</a:t>
            </a:r>
            <a:r>
              <a:rPr lang="ja-JP" altLang="en-US" sz="2000" dirty="0" smtClean="0">
                <a:solidFill>
                  <a:srgbClr val="0070C0"/>
                </a:solidFill>
              </a:rPr>
              <a:t>ブラックホール内部まで厳密に数式で表現</a:t>
            </a:r>
            <a:r>
              <a:rPr lang="en-US" altLang="ja-JP" dirty="0" smtClean="0"/>
              <a:t/>
            </a:r>
            <a:br>
              <a:rPr lang="en-US" altLang="ja-JP" dirty="0" smtClean="0"/>
            </a:br>
            <a:r>
              <a:rPr lang="ja-JP" altLang="en-US" sz="2000" dirty="0" smtClean="0"/>
              <a:t>これまでの検証 ：　周辺の</a:t>
            </a:r>
            <a:r>
              <a:rPr lang="ja-JP" altLang="en-US" sz="2000" dirty="0" smtClean="0">
                <a:solidFill>
                  <a:srgbClr val="0070C0"/>
                </a:solidFill>
              </a:rPr>
              <a:t>量子重力効果</a:t>
            </a:r>
            <a:r>
              <a:rPr lang="ja-JP" altLang="en-US" sz="2000" dirty="0" smtClean="0"/>
              <a:t>が無視できる場合が中心</a:t>
            </a:r>
            <a:r>
              <a:rPr lang="en-US" altLang="ja-JP" sz="2000" dirty="0"/>
              <a:t/>
            </a:r>
            <a:br>
              <a:rPr lang="en-US" altLang="ja-JP" sz="2000" dirty="0"/>
            </a:br>
            <a:r>
              <a:rPr lang="ja-JP" altLang="en-US" sz="2000" dirty="0" smtClean="0"/>
              <a:t>本研究の結果　：　周辺の</a:t>
            </a:r>
            <a:r>
              <a:rPr lang="ja-JP" altLang="en-US" sz="2000" dirty="0" smtClean="0">
                <a:solidFill>
                  <a:srgbClr val="0070C0"/>
                </a:solidFill>
              </a:rPr>
              <a:t>量子重力効果を含めて正しい</a:t>
            </a:r>
            <a:r>
              <a:rPr lang="ja-JP" altLang="en-US" sz="2000" dirty="0" smtClean="0"/>
              <a:t>ことを示唆</a:t>
            </a:r>
            <a:endParaRPr kumimoji="1" lang="en-US" altLang="ja-JP" sz="2000" dirty="0" smtClean="0"/>
          </a:p>
        </p:txBody>
      </p:sp>
    </p:spTree>
    <p:extLst>
      <p:ext uri="{BB962C8B-B14F-4D97-AF65-F5344CB8AC3E}">
        <p14:creationId xmlns:p14="http://schemas.microsoft.com/office/powerpoint/2010/main" val="353602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4488" y="144097"/>
            <a:ext cx="8229600" cy="1143000"/>
          </a:xfrm>
        </p:spPr>
        <p:txBody>
          <a:bodyPr/>
          <a:lstStyle/>
          <a:p>
            <a:r>
              <a:rPr kumimoji="1" lang="ja-JP" altLang="en-US" dirty="0" smtClean="0"/>
              <a:t>本研究成果のポイント</a:t>
            </a:r>
            <a:endParaRPr kumimoji="1" lang="ja-JP" altLang="en-US" dirty="0"/>
          </a:p>
        </p:txBody>
      </p:sp>
      <p:sp>
        <p:nvSpPr>
          <p:cNvPr id="3" name="コンテンツ プレースホルダー 2"/>
          <p:cNvSpPr>
            <a:spLocks noGrp="1"/>
          </p:cNvSpPr>
          <p:nvPr>
            <p:ph idx="1"/>
          </p:nvPr>
        </p:nvSpPr>
        <p:spPr>
          <a:xfrm>
            <a:off x="179512" y="1555159"/>
            <a:ext cx="8964488" cy="5035698"/>
          </a:xfrm>
        </p:spPr>
        <p:txBody>
          <a:bodyPr>
            <a:normAutofit fontScale="77500" lnSpcReduction="20000"/>
          </a:bodyPr>
          <a:lstStyle/>
          <a:p>
            <a:r>
              <a:rPr kumimoji="1" lang="ja-JP" altLang="en-US" dirty="0" smtClean="0">
                <a:solidFill>
                  <a:srgbClr val="0070C0"/>
                </a:solidFill>
              </a:rPr>
              <a:t>ブラックホール</a:t>
            </a:r>
            <a:r>
              <a:rPr kumimoji="1" lang="ja-JP" altLang="en-US" dirty="0" smtClean="0"/>
              <a:t>を記述する新理論</a:t>
            </a:r>
            <a:endParaRPr kumimoji="1" lang="en-US" altLang="ja-JP" dirty="0" smtClean="0"/>
          </a:p>
          <a:p>
            <a:endParaRPr kumimoji="1" lang="en-US" altLang="ja-JP" dirty="0" smtClean="0"/>
          </a:p>
          <a:p>
            <a:endParaRPr kumimoji="1" lang="en-US" altLang="ja-JP" dirty="0" smtClean="0"/>
          </a:p>
          <a:p>
            <a:endParaRPr kumimoji="1" lang="en-US" altLang="ja-JP" dirty="0" smtClean="0"/>
          </a:p>
          <a:p>
            <a:pPr marL="0" indent="0">
              <a:buNone/>
            </a:pPr>
            <a:endParaRPr kumimoji="1" lang="en-US" altLang="ja-JP" dirty="0" smtClean="0"/>
          </a:p>
          <a:p>
            <a:pPr marL="0" indent="0">
              <a:buNone/>
            </a:pPr>
            <a:endParaRPr lang="en-US" altLang="ja-JP" dirty="0" smtClean="0"/>
          </a:p>
          <a:p>
            <a:pPr>
              <a:lnSpc>
                <a:spcPct val="120000"/>
              </a:lnSpc>
            </a:pPr>
            <a:r>
              <a:rPr kumimoji="1" lang="ja-JP" altLang="en-US" dirty="0" smtClean="0"/>
              <a:t>これまでの研究：</a:t>
            </a:r>
            <a:r>
              <a:rPr kumimoji="1" lang="ja-JP" altLang="en-US" dirty="0" smtClean="0">
                <a:solidFill>
                  <a:srgbClr val="0070C0"/>
                </a:solidFill>
              </a:rPr>
              <a:t>重力の量子力学的効果</a:t>
            </a:r>
            <a:r>
              <a:rPr kumimoji="1" lang="ja-JP" altLang="en-US" dirty="0" smtClean="0"/>
              <a:t>が無視できる状況下</a:t>
            </a:r>
            <a:r>
              <a:rPr kumimoji="1" lang="en-US" altLang="ja-JP" dirty="0" smtClean="0"/>
              <a:t/>
            </a:r>
            <a:br>
              <a:rPr kumimoji="1" lang="en-US" altLang="ja-JP" dirty="0" smtClean="0"/>
            </a:br>
            <a:r>
              <a:rPr kumimoji="1" lang="ja-JP" altLang="en-US" dirty="0" smtClean="0"/>
              <a:t>　　　　　　　　　　  で数多くの検証</a:t>
            </a:r>
            <a:endParaRPr kumimoji="1" lang="en-US" altLang="ja-JP" dirty="0" smtClean="0"/>
          </a:p>
          <a:p>
            <a:endParaRPr kumimoji="1" lang="en-US" altLang="ja-JP" dirty="0" smtClean="0"/>
          </a:p>
          <a:p>
            <a:endParaRPr lang="en-US" altLang="ja-JP" dirty="0"/>
          </a:p>
          <a:p>
            <a:pPr>
              <a:lnSpc>
                <a:spcPct val="120000"/>
              </a:lnSpc>
            </a:pPr>
            <a:r>
              <a:rPr lang="ja-JP" altLang="en-US" dirty="0" smtClean="0"/>
              <a:t>今後、</a:t>
            </a:r>
            <a:r>
              <a:rPr lang="ja-JP" altLang="en-US" dirty="0" smtClean="0">
                <a:solidFill>
                  <a:srgbClr val="0070C0"/>
                </a:solidFill>
              </a:rPr>
              <a:t>ブラックホールの蒸発</a:t>
            </a:r>
            <a:r>
              <a:rPr lang="ja-JP" altLang="en-US" dirty="0">
                <a:solidFill>
                  <a:srgbClr val="0070C0"/>
                </a:solidFill>
              </a:rPr>
              <a:t>　</a:t>
            </a:r>
            <a:r>
              <a:rPr lang="ja-JP" altLang="en-US" dirty="0" smtClean="0">
                <a:solidFill>
                  <a:srgbClr val="0070C0"/>
                </a:solidFill>
              </a:rPr>
              <a:t>　　　　　　　　　　に関連した</a:t>
            </a:r>
            <a:r>
              <a:rPr lang="en-US" altLang="ja-JP" dirty="0" smtClean="0">
                <a:solidFill>
                  <a:srgbClr val="0070C0"/>
                </a:solidFill>
              </a:rPr>
              <a:t/>
            </a:r>
            <a:br>
              <a:rPr lang="en-US" altLang="ja-JP" dirty="0" smtClean="0">
                <a:solidFill>
                  <a:srgbClr val="0070C0"/>
                </a:solidFill>
              </a:rPr>
            </a:br>
            <a:r>
              <a:rPr lang="ja-JP" altLang="en-US" dirty="0" smtClean="0">
                <a:solidFill>
                  <a:srgbClr val="0070C0"/>
                </a:solidFill>
              </a:rPr>
              <a:t>様々な謎</a:t>
            </a:r>
            <a:r>
              <a:rPr lang="ja-JP" altLang="en-US" dirty="0" smtClean="0"/>
              <a:t>の解明に期待</a:t>
            </a:r>
            <a:r>
              <a:rPr kumimoji="1" lang="ja-JP" altLang="en-US" dirty="0"/>
              <a:t>　</a:t>
            </a:r>
            <a:endParaRPr kumimoji="1" lang="en-US" altLang="ja-JP" dirty="0" smtClean="0"/>
          </a:p>
        </p:txBody>
      </p:sp>
      <p:sp>
        <p:nvSpPr>
          <p:cNvPr id="4" name="テキスト ボックス 3"/>
          <p:cNvSpPr txBox="1"/>
          <p:nvPr/>
        </p:nvSpPr>
        <p:spPr>
          <a:xfrm>
            <a:off x="1115614" y="2060848"/>
            <a:ext cx="7460697" cy="1631216"/>
          </a:xfrm>
          <a:prstGeom prst="rect">
            <a:avLst/>
          </a:prstGeom>
          <a:noFill/>
        </p:spPr>
        <p:txBody>
          <a:bodyPr wrap="none" rtlCol="0">
            <a:spAutoFit/>
          </a:bodyPr>
          <a:lstStyle/>
          <a:p>
            <a:r>
              <a:rPr lang="ja-JP" altLang="en-US" sz="2000" dirty="0" smtClean="0"/>
              <a:t>ブラックホールのように</a:t>
            </a:r>
            <a:r>
              <a:rPr lang="ja-JP" altLang="en-US" sz="2000" dirty="0" smtClean="0">
                <a:solidFill>
                  <a:srgbClr val="FF0000"/>
                </a:solidFill>
              </a:rPr>
              <a:t>曲がった時空</a:t>
            </a:r>
            <a:r>
              <a:rPr lang="ja-JP" altLang="en-US" sz="2000" dirty="0" smtClean="0"/>
              <a:t>で起こる力学現象を、</a:t>
            </a:r>
            <a:endParaRPr lang="en-US" altLang="ja-JP" sz="2000" dirty="0" smtClean="0"/>
          </a:p>
          <a:p>
            <a:r>
              <a:rPr kumimoji="1" lang="ja-JP" altLang="en-US" sz="2000" dirty="0" smtClean="0">
                <a:solidFill>
                  <a:srgbClr val="FF0000"/>
                </a:solidFill>
              </a:rPr>
              <a:t>平坦な時空上</a:t>
            </a:r>
            <a:r>
              <a:rPr kumimoji="1" lang="ja-JP" altLang="en-US" sz="2000" dirty="0" smtClean="0"/>
              <a:t>で厳密に数式で表現　　　</a:t>
            </a:r>
            <a:r>
              <a:rPr kumimoji="1" lang="ja-JP" altLang="en-US" sz="2000" dirty="0" smtClean="0">
                <a:solidFill>
                  <a:srgbClr val="0070C0"/>
                </a:solidFill>
              </a:rPr>
              <a:t>（</a:t>
            </a:r>
            <a:r>
              <a:rPr lang="en-US" altLang="ja-JP" sz="2000" dirty="0" smtClean="0">
                <a:solidFill>
                  <a:srgbClr val="0070C0"/>
                </a:solidFill>
              </a:rPr>
              <a:t> </a:t>
            </a:r>
            <a:r>
              <a:rPr lang="ja-JP" altLang="en-US" sz="2000" dirty="0" smtClean="0">
                <a:solidFill>
                  <a:srgbClr val="0070C0"/>
                </a:solidFill>
              </a:rPr>
              <a:t>「</a:t>
            </a:r>
            <a:r>
              <a:rPr kumimoji="1" lang="ja-JP" altLang="en-US" sz="2000" dirty="0" smtClean="0">
                <a:solidFill>
                  <a:srgbClr val="0070C0"/>
                </a:solidFill>
              </a:rPr>
              <a:t>ホログラム的記述」）</a:t>
            </a:r>
            <a:endParaRPr kumimoji="1" lang="en-US" altLang="ja-JP" sz="2000" dirty="0" smtClean="0">
              <a:solidFill>
                <a:srgbClr val="0070C0"/>
              </a:solidFill>
            </a:endParaRPr>
          </a:p>
          <a:p>
            <a:endParaRPr kumimoji="1" lang="en-US" altLang="ja-JP" sz="2000" dirty="0" smtClean="0"/>
          </a:p>
          <a:p>
            <a:r>
              <a:rPr lang="ja-JP" altLang="en-US" sz="2000" dirty="0"/>
              <a:t>本研究：　</a:t>
            </a:r>
            <a:r>
              <a:rPr lang="ja-JP" altLang="en-US" sz="2000" dirty="0" smtClean="0"/>
              <a:t>新理論に基づき</a:t>
            </a:r>
            <a:r>
              <a:rPr lang="ja-JP" altLang="en-US" sz="2000" dirty="0"/>
              <a:t>、ブラックホールの</a:t>
            </a:r>
            <a:r>
              <a:rPr lang="ja-JP" altLang="en-US" sz="2000" dirty="0">
                <a:solidFill>
                  <a:srgbClr val="FF0000"/>
                </a:solidFill>
              </a:rPr>
              <a:t>質量と温度の関係</a:t>
            </a:r>
            <a:r>
              <a:rPr lang="ja-JP" altLang="en-US" sz="2000" dirty="0" smtClean="0"/>
              <a:t>を</a:t>
            </a:r>
            <a:r>
              <a:rPr lang="en-US" altLang="ja-JP" sz="2000" dirty="0" smtClean="0"/>
              <a:t/>
            </a:r>
            <a:br>
              <a:rPr lang="en-US" altLang="ja-JP" sz="2000" dirty="0" smtClean="0"/>
            </a:br>
            <a:r>
              <a:rPr lang="ja-JP" altLang="en-US" sz="2000" dirty="0" smtClean="0"/>
              <a:t>　　　　　　</a:t>
            </a:r>
            <a:r>
              <a:rPr lang="ja-JP" altLang="en-US" sz="2000" dirty="0"/>
              <a:t> </a:t>
            </a:r>
            <a:r>
              <a:rPr lang="ja-JP" altLang="en-US" sz="2000" dirty="0" smtClean="0">
                <a:solidFill>
                  <a:srgbClr val="FF0000"/>
                </a:solidFill>
              </a:rPr>
              <a:t>コンピュータ</a:t>
            </a:r>
            <a:r>
              <a:rPr lang="ja-JP" altLang="en-US" sz="2000" dirty="0">
                <a:solidFill>
                  <a:srgbClr val="FF0000"/>
                </a:solidFill>
              </a:rPr>
              <a:t>で</a:t>
            </a:r>
            <a:r>
              <a:rPr lang="ja-JP" altLang="en-US" sz="2000" dirty="0" smtClean="0">
                <a:solidFill>
                  <a:srgbClr val="FF0000"/>
                </a:solidFill>
              </a:rPr>
              <a:t>計算</a:t>
            </a:r>
            <a:endParaRPr kumimoji="1" lang="ja-JP" altLang="en-US" sz="2000" dirty="0" smtClean="0">
              <a:solidFill>
                <a:srgbClr val="FF0000"/>
              </a:solidFill>
            </a:endParaRPr>
          </a:p>
        </p:txBody>
      </p:sp>
      <p:sp>
        <p:nvSpPr>
          <p:cNvPr id="5" name="正方形/長方形 4"/>
          <p:cNvSpPr/>
          <p:nvPr/>
        </p:nvSpPr>
        <p:spPr>
          <a:xfrm>
            <a:off x="5724128" y="1556792"/>
            <a:ext cx="2279791" cy="369332"/>
          </a:xfrm>
          <a:prstGeom prst="rect">
            <a:avLst/>
          </a:prstGeom>
        </p:spPr>
        <p:txBody>
          <a:bodyPr wrap="none">
            <a:spAutoFit/>
          </a:bodyPr>
          <a:lstStyle/>
          <a:p>
            <a:r>
              <a:rPr lang="ja-JP" altLang="en-US" dirty="0" smtClean="0">
                <a:solidFill>
                  <a:srgbClr val="0070C0"/>
                </a:solidFill>
              </a:rPr>
              <a:t>（マルダセナ　１９９７）</a:t>
            </a:r>
            <a:endParaRPr lang="ja-JP" altLang="en-US" dirty="0">
              <a:solidFill>
                <a:srgbClr val="0070C0"/>
              </a:solidFill>
            </a:endParaRPr>
          </a:p>
        </p:txBody>
      </p:sp>
      <p:sp>
        <p:nvSpPr>
          <p:cNvPr id="6" name="テキスト ボックス 5"/>
          <p:cNvSpPr txBox="1"/>
          <p:nvPr/>
        </p:nvSpPr>
        <p:spPr>
          <a:xfrm>
            <a:off x="971599" y="4820053"/>
            <a:ext cx="7455379" cy="400110"/>
          </a:xfrm>
          <a:prstGeom prst="rect">
            <a:avLst/>
          </a:prstGeom>
          <a:noFill/>
        </p:spPr>
        <p:txBody>
          <a:bodyPr wrap="square" rtlCol="0">
            <a:spAutoFit/>
          </a:bodyPr>
          <a:lstStyle/>
          <a:p>
            <a:r>
              <a:rPr lang="ja-JP" altLang="en-US" sz="2000" dirty="0" smtClean="0"/>
              <a:t>本研究の結果：　</a:t>
            </a:r>
            <a:r>
              <a:rPr lang="ja-JP" altLang="en-US" sz="2000" dirty="0" smtClean="0">
                <a:solidFill>
                  <a:srgbClr val="FF0000"/>
                </a:solidFill>
              </a:rPr>
              <a:t>このような効果を含めて</a:t>
            </a:r>
            <a:r>
              <a:rPr lang="ja-JP" altLang="en-US" sz="2000" dirty="0" smtClean="0"/>
              <a:t>新理論の正しさを強く示唆</a:t>
            </a:r>
            <a:endParaRPr kumimoji="1" lang="ja-JP" altLang="en-US" sz="2000" dirty="0" smtClean="0"/>
          </a:p>
        </p:txBody>
      </p:sp>
      <p:sp>
        <p:nvSpPr>
          <p:cNvPr id="7" name="正方形/長方形 6"/>
          <p:cNvSpPr/>
          <p:nvPr/>
        </p:nvSpPr>
        <p:spPr>
          <a:xfrm>
            <a:off x="4355976" y="5490050"/>
            <a:ext cx="2270173" cy="369332"/>
          </a:xfrm>
          <a:prstGeom prst="rect">
            <a:avLst/>
          </a:prstGeom>
        </p:spPr>
        <p:txBody>
          <a:bodyPr wrap="none">
            <a:spAutoFit/>
          </a:bodyPr>
          <a:lstStyle/>
          <a:p>
            <a:r>
              <a:rPr lang="ja-JP" altLang="en-US" dirty="0" smtClean="0">
                <a:solidFill>
                  <a:srgbClr val="0070C0"/>
                </a:solidFill>
              </a:rPr>
              <a:t>（ホーキング　１９７４）</a:t>
            </a:r>
            <a:endParaRPr lang="ja-JP" altLang="en-US" dirty="0">
              <a:solidFill>
                <a:srgbClr val="0070C0"/>
              </a:solidFill>
            </a:endParaRPr>
          </a:p>
        </p:txBody>
      </p:sp>
    </p:spTree>
    <p:extLst>
      <p:ext uri="{BB962C8B-B14F-4D97-AF65-F5344CB8AC3E}">
        <p14:creationId xmlns:p14="http://schemas.microsoft.com/office/powerpoint/2010/main" val="39166419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260648"/>
            <a:ext cx="2592288" cy="584775"/>
          </a:xfrm>
          <a:prstGeom prst="rect">
            <a:avLst/>
          </a:prstGeom>
          <a:noFill/>
        </p:spPr>
        <p:txBody>
          <a:bodyPr wrap="square" rtlCol="0">
            <a:spAutoFit/>
          </a:bodyPr>
          <a:lstStyle/>
          <a:p>
            <a:r>
              <a:rPr kumimoji="1" lang="ja-JP" altLang="en-US" sz="3200" b="1" i="1" u="sng" dirty="0" smtClean="0">
                <a:solidFill>
                  <a:srgbClr val="0070C0"/>
                </a:solidFill>
              </a:rPr>
              <a:t>今後の展望</a:t>
            </a:r>
            <a:endParaRPr lang="en-US" altLang="ja-JP" sz="3200" b="1" i="1" u="sng" dirty="0" smtClean="0">
              <a:solidFill>
                <a:srgbClr val="0070C0"/>
              </a:solidFill>
            </a:endParaRPr>
          </a:p>
        </p:txBody>
      </p:sp>
      <p:sp>
        <p:nvSpPr>
          <p:cNvPr id="4" name="テキスト ボックス 3"/>
          <p:cNvSpPr txBox="1"/>
          <p:nvPr/>
        </p:nvSpPr>
        <p:spPr>
          <a:xfrm>
            <a:off x="827584" y="1052736"/>
            <a:ext cx="8000908" cy="2062103"/>
          </a:xfrm>
          <a:prstGeom prst="rect">
            <a:avLst/>
          </a:prstGeom>
          <a:noFill/>
        </p:spPr>
        <p:txBody>
          <a:bodyPr wrap="none" rtlCol="0">
            <a:spAutoFit/>
          </a:bodyPr>
          <a:lstStyle/>
          <a:p>
            <a:pPr marL="342900" indent="-342900">
              <a:buFont typeface="Wingdings" panose="05000000000000000000" pitchFamily="2" charset="2"/>
              <a:buChar char="l"/>
            </a:pPr>
            <a:r>
              <a:rPr kumimoji="1" lang="ja-JP" altLang="en-US" sz="2400" dirty="0" smtClean="0"/>
              <a:t>従来の</a:t>
            </a:r>
            <a:r>
              <a:rPr kumimoji="1" lang="ja-JP" altLang="en-US" sz="2400" dirty="0" smtClean="0">
                <a:solidFill>
                  <a:srgbClr val="0070C0"/>
                </a:solidFill>
              </a:rPr>
              <a:t>超弦理論</a:t>
            </a:r>
            <a:r>
              <a:rPr kumimoji="1" lang="ja-JP" altLang="en-US" sz="2400" dirty="0" smtClean="0"/>
              <a:t>に基づく計算</a:t>
            </a:r>
            <a:r>
              <a:rPr kumimoji="1" lang="en-US" altLang="ja-JP" sz="2400" dirty="0" smtClean="0"/>
              <a:t/>
            </a:r>
            <a:br>
              <a:rPr kumimoji="1" lang="en-US" altLang="ja-JP" sz="2400" dirty="0" smtClean="0"/>
            </a:br>
            <a:r>
              <a:rPr kumimoji="1" lang="ja-JP" altLang="en-US" sz="2000" dirty="0" smtClean="0"/>
              <a:t>ブラックホール周辺における弱い量子重力効果は取り入れられるが、</a:t>
            </a:r>
            <a:r>
              <a:rPr kumimoji="1" lang="en-US" altLang="ja-JP" sz="2000" dirty="0" smtClean="0"/>
              <a:t/>
            </a:r>
            <a:br>
              <a:rPr kumimoji="1" lang="en-US" altLang="ja-JP" sz="2000" dirty="0" smtClean="0"/>
            </a:br>
            <a:r>
              <a:rPr lang="ja-JP" altLang="en-US" sz="2000" dirty="0" smtClean="0"/>
              <a:t>ブラックホール内部などにおける強い</a:t>
            </a:r>
            <a:r>
              <a:rPr kumimoji="1" lang="ja-JP" altLang="en-US" sz="2000" dirty="0" smtClean="0"/>
              <a:t>量子重力</a:t>
            </a:r>
            <a:r>
              <a:rPr lang="ja-JP" altLang="en-US" sz="2000" dirty="0" smtClean="0"/>
              <a:t>効果は計算できない</a:t>
            </a:r>
            <a:r>
              <a:rPr lang="en-US" altLang="ja-JP" sz="2000" dirty="0" smtClean="0"/>
              <a:t/>
            </a:r>
            <a:br>
              <a:rPr lang="en-US" altLang="ja-JP" sz="2000" dirty="0" smtClean="0"/>
            </a:br>
            <a:endParaRPr lang="en-US" altLang="ja-JP" sz="2000" dirty="0"/>
          </a:p>
          <a:p>
            <a:pPr marL="342900" indent="-342900">
              <a:buFont typeface="Wingdings" panose="05000000000000000000" pitchFamily="2" charset="2"/>
              <a:buChar char="l"/>
            </a:pPr>
            <a:r>
              <a:rPr lang="ja-JP" altLang="en-US" sz="2400" dirty="0" smtClean="0"/>
              <a:t>マルダセナの</a:t>
            </a:r>
            <a:r>
              <a:rPr lang="ja-JP" altLang="en-US" sz="2400" dirty="0" smtClean="0">
                <a:solidFill>
                  <a:srgbClr val="0070C0"/>
                </a:solidFill>
              </a:rPr>
              <a:t>「ホログラム的記述」</a:t>
            </a:r>
            <a:r>
              <a:rPr lang="en-US" altLang="ja-JP" sz="2400" dirty="0" smtClean="0">
                <a:solidFill>
                  <a:srgbClr val="0070C0"/>
                </a:solidFill>
              </a:rPr>
              <a:t/>
            </a:r>
            <a:br>
              <a:rPr lang="en-US" altLang="ja-JP" sz="2400" dirty="0" smtClean="0">
                <a:solidFill>
                  <a:srgbClr val="0070C0"/>
                </a:solidFill>
              </a:rPr>
            </a:br>
            <a:r>
              <a:rPr lang="ja-JP" altLang="en-US" sz="2000" dirty="0" smtClean="0"/>
              <a:t>ブラックホールの内部も含め、強い量子重力効果を計算可能</a:t>
            </a:r>
            <a:endParaRPr lang="en-US" altLang="ja-JP" sz="2000" dirty="0"/>
          </a:p>
        </p:txBody>
      </p:sp>
      <p:sp>
        <p:nvSpPr>
          <p:cNvPr id="5" name="テキスト ボックス 4"/>
          <p:cNvSpPr txBox="1"/>
          <p:nvPr/>
        </p:nvSpPr>
        <p:spPr>
          <a:xfrm>
            <a:off x="2195736" y="3190958"/>
            <a:ext cx="6540573" cy="461665"/>
          </a:xfrm>
          <a:prstGeom prst="rect">
            <a:avLst/>
          </a:prstGeom>
          <a:noFill/>
        </p:spPr>
        <p:txBody>
          <a:bodyPr wrap="none" rtlCol="0">
            <a:spAutoFit/>
          </a:bodyPr>
          <a:lstStyle/>
          <a:p>
            <a:r>
              <a:rPr kumimoji="1" lang="ja-JP" altLang="en-US" sz="2400" dirty="0" smtClean="0">
                <a:solidFill>
                  <a:srgbClr val="FF0000"/>
                </a:solidFill>
              </a:rPr>
              <a:t>ブラックホールの蒸発に関連した様々な謎</a:t>
            </a:r>
            <a:r>
              <a:rPr kumimoji="1" lang="ja-JP" altLang="en-US" sz="2400" dirty="0" smtClean="0"/>
              <a:t>の解明</a:t>
            </a:r>
          </a:p>
        </p:txBody>
      </p:sp>
      <p:sp>
        <p:nvSpPr>
          <p:cNvPr id="8" name="テキスト ボックス 7"/>
          <p:cNvSpPr txBox="1"/>
          <p:nvPr/>
        </p:nvSpPr>
        <p:spPr>
          <a:xfrm>
            <a:off x="539552" y="3933056"/>
            <a:ext cx="5875326" cy="461665"/>
          </a:xfrm>
          <a:prstGeom prst="rect">
            <a:avLst/>
          </a:prstGeom>
          <a:noFill/>
        </p:spPr>
        <p:txBody>
          <a:bodyPr wrap="none" rtlCol="0">
            <a:spAutoFit/>
          </a:bodyPr>
          <a:lstStyle/>
          <a:p>
            <a:r>
              <a:rPr kumimoji="1" lang="ja-JP" altLang="en-US" sz="2400" dirty="0" smtClean="0"/>
              <a:t>（例）　ブラックホールにおける</a:t>
            </a:r>
            <a:r>
              <a:rPr kumimoji="1" lang="ja-JP" altLang="en-US" sz="2400" dirty="0" smtClean="0">
                <a:solidFill>
                  <a:srgbClr val="0070C0"/>
                </a:solidFill>
              </a:rPr>
              <a:t>情報喪失問題</a:t>
            </a:r>
          </a:p>
        </p:txBody>
      </p:sp>
      <p:sp>
        <p:nvSpPr>
          <p:cNvPr id="9" name="テキスト ボックス 8"/>
          <p:cNvSpPr txBox="1"/>
          <p:nvPr/>
        </p:nvSpPr>
        <p:spPr>
          <a:xfrm>
            <a:off x="6788312" y="3981251"/>
            <a:ext cx="2154757" cy="400110"/>
          </a:xfrm>
          <a:prstGeom prst="rect">
            <a:avLst/>
          </a:prstGeom>
          <a:noFill/>
        </p:spPr>
        <p:txBody>
          <a:bodyPr wrap="none" rtlCol="0">
            <a:spAutoFit/>
          </a:bodyPr>
          <a:lstStyle/>
          <a:p>
            <a:r>
              <a:rPr kumimoji="1" lang="ja-JP" altLang="en-US" sz="2000" dirty="0" smtClean="0"/>
              <a:t>ホーキング（</a:t>
            </a:r>
            <a:r>
              <a:rPr kumimoji="1" lang="en-US" altLang="ja-JP" sz="2000" dirty="0" smtClean="0"/>
              <a:t>1976</a:t>
            </a:r>
            <a:r>
              <a:rPr kumimoji="1" lang="ja-JP" altLang="en-US" sz="2000" dirty="0" smtClean="0"/>
              <a:t>）</a:t>
            </a:r>
          </a:p>
        </p:txBody>
      </p:sp>
      <p:sp>
        <p:nvSpPr>
          <p:cNvPr id="10" name="テキスト ボックス 9"/>
          <p:cNvSpPr txBox="1"/>
          <p:nvPr/>
        </p:nvSpPr>
        <p:spPr>
          <a:xfrm>
            <a:off x="1560964" y="4381361"/>
            <a:ext cx="6647974" cy="707886"/>
          </a:xfrm>
          <a:prstGeom prst="rect">
            <a:avLst/>
          </a:prstGeom>
          <a:noFill/>
        </p:spPr>
        <p:txBody>
          <a:bodyPr wrap="none" rtlCol="0">
            <a:spAutoFit/>
          </a:bodyPr>
          <a:lstStyle/>
          <a:p>
            <a:r>
              <a:rPr lang="ja-JP" altLang="en-US" sz="2000" dirty="0" smtClean="0"/>
              <a:t>ブラックホールの蒸発過程で放出される粒子から、</a:t>
            </a:r>
            <a:endParaRPr lang="en-US" altLang="ja-JP" sz="2000" dirty="0" smtClean="0"/>
          </a:p>
          <a:p>
            <a:r>
              <a:rPr kumimoji="1" lang="ja-JP" altLang="en-US" sz="2000" dirty="0" smtClean="0">
                <a:solidFill>
                  <a:srgbClr val="FF0000"/>
                </a:solidFill>
              </a:rPr>
              <a:t>落ち込んだ物体が持っていた情報</a:t>
            </a:r>
            <a:r>
              <a:rPr kumimoji="1" lang="ja-JP" altLang="en-US" sz="2000" dirty="0" smtClean="0"/>
              <a:t>を読み取ることはできない</a:t>
            </a:r>
          </a:p>
        </p:txBody>
      </p:sp>
      <p:sp>
        <p:nvSpPr>
          <p:cNvPr id="11" name="テキスト ボックス 10"/>
          <p:cNvSpPr txBox="1"/>
          <p:nvPr/>
        </p:nvSpPr>
        <p:spPr>
          <a:xfrm>
            <a:off x="1532364" y="5135414"/>
            <a:ext cx="7035900" cy="707886"/>
          </a:xfrm>
          <a:prstGeom prst="rect">
            <a:avLst/>
          </a:prstGeom>
          <a:noFill/>
        </p:spPr>
        <p:txBody>
          <a:bodyPr wrap="none" rtlCol="0">
            <a:spAutoFit/>
          </a:bodyPr>
          <a:lstStyle/>
          <a:p>
            <a:r>
              <a:rPr kumimoji="1" lang="ja-JP" altLang="en-US" sz="2000" dirty="0" smtClean="0"/>
              <a:t>情報は失われない、とする</a:t>
            </a:r>
            <a:r>
              <a:rPr kumimoji="1" lang="ja-JP" altLang="en-US" sz="2000" dirty="0" smtClean="0">
                <a:solidFill>
                  <a:srgbClr val="FF0000"/>
                </a:solidFill>
              </a:rPr>
              <a:t>量子力学</a:t>
            </a:r>
            <a:r>
              <a:rPr kumimoji="1" lang="ja-JP" altLang="en-US" sz="2000" dirty="0" smtClean="0"/>
              <a:t>の基本的性質と相容れない</a:t>
            </a:r>
            <a:endParaRPr kumimoji="1" lang="en-US" altLang="ja-JP" sz="2000" dirty="0" smtClean="0"/>
          </a:p>
          <a:p>
            <a:r>
              <a:rPr kumimoji="1" lang="ja-JP" altLang="en-US" sz="2000" dirty="0" smtClean="0"/>
              <a:t>　　　　　量子力学と一般相対性理論の間の</a:t>
            </a:r>
            <a:r>
              <a:rPr kumimoji="1" lang="ja-JP" altLang="en-US" sz="2000" dirty="0" smtClean="0">
                <a:solidFill>
                  <a:srgbClr val="0070C0"/>
                </a:solidFill>
              </a:rPr>
              <a:t>深刻なパラドックス</a:t>
            </a:r>
          </a:p>
        </p:txBody>
      </p:sp>
      <p:sp>
        <p:nvSpPr>
          <p:cNvPr id="12" name="テキスト ボックス 11"/>
          <p:cNvSpPr txBox="1"/>
          <p:nvPr/>
        </p:nvSpPr>
        <p:spPr>
          <a:xfrm>
            <a:off x="341980" y="6021348"/>
            <a:ext cx="8953092" cy="707886"/>
          </a:xfrm>
          <a:prstGeom prst="rect">
            <a:avLst/>
          </a:prstGeom>
          <a:noFill/>
        </p:spPr>
        <p:txBody>
          <a:bodyPr wrap="none" rtlCol="0">
            <a:spAutoFit/>
          </a:bodyPr>
          <a:lstStyle/>
          <a:p>
            <a:r>
              <a:rPr kumimoji="1" lang="ja-JP" altLang="en-US" sz="2000" dirty="0" smtClean="0"/>
              <a:t>「ホログラム的記述」は、ブラックホールが</a:t>
            </a:r>
            <a:r>
              <a:rPr kumimoji="1" lang="ja-JP" altLang="en-US" sz="2000" dirty="0" smtClean="0">
                <a:solidFill>
                  <a:srgbClr val="FF0000"/>
                </a:solidFill>
              </a:rPr>
              <a:t>時間的に変化していく状況</a:t>
            </a:r>
            <a:r>
              <a:rPr kumimoji="1" lang="ja-JP" altLang="en-US" sz="2000" dirty="0" smtClean="0"/>
              <a:t>にも適用可能</a:t>
            </a:r>
            <a:endParaRPr kumimoji="1" lang="en-US" altLang="ja-JP" sz="2000" dirty="0" smtClean="0"/>
          </a:p>
          <a:p>
            <a:r>
              <a:rPr lang="ja-JP" altLang="en-US" sz="2000" dirty="0" smtClean="0"/>
              <a:t>と期待されるので有望</a:t>
            </a:r>
            <a:endParaRPr kumimoji="1" lang="ja-JP" altLang="en-US" sz="2000" dirty="0" smtClean="0"/>
          </a:p>
        </p:txBody>
      </p:sp>
      <p:sp>
        <p:nvSpPr>
          <p:cNvPr id="13" name="右矢印 12"/>
          <p:cNvSpPr/>
          <p:nvPr/>
        </p:nvSpPr>
        <p:spPr>
          <a:xfrm>
            <a:off x="1610905" y="3237182"/>
            <a:ext cx="504564" cy="312645"/>
          </a:xfrm>
          <a:prstGeom prst="rightArrow">
            <a:avLst/>
          </a:prstGeom>
          <a:solidFill>
            <a:srgbClr val="FF0000"/>
          </a:solid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78225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9552" y="260648"/>
            <a:ext cx="5472608" cy="584775"/>
          </a:xfrm>
          <a:prstGeom prst="rect">
            <a:avLst/>
          </a:prstGeom>
          <a:noFill/>
        </p:spPr>
        <p:txBody>
          <a:bodyPr wrap="square" rtlCol="0">
            <a:spAutoFit/>
          </a:bodyPr>
          <a:lstStyle/>
          <a:p>
            <a:r>
              <a:rPr lang="ja-JP" altLang="en-US" sz="3200" b="1" i="1" u="sng" dirty="0" smtClean="0">
                <a:solidFill>
                  <a:srgbClr val="0070C0"/>
                </a:solidFill>
              </a:rPr>
              <a:t>より広い視野から見たコメント</a:t>
            </a:r>
            <a:endParaRPr lang="en-US" altLang="ja-JP" sz="3200" b="1" i="1" u="sng" dirty="0" smtClean="0">
              <a:solidFill>
                <a:srgbClr val="0070C0"/>
              </a:solidFill>
            </a:endParaRPr>
          </a:p>
        </p:txBody>
      </p:sp>
      <p:sp>
        <p:nvSpPr>
          <p:cNvPr id="3" name="テキスト ボックス 2"/>
          <p:cNvSpPr txBox="1"/>
          <p:nvPr/>
        </p:nvSpPr>
        <p:spPr>
          <a:xfrm>
            <a:off x="755576" y="1052736"/>
            <a:ext cx="7606570" cy="1938992"/>
          </a:xfrm>
          <a:prstGeom prst="rect">
            <a:avLst/>
          </a:prstGeom>
          <a:noFill/>
        </p:spPr>
        <p:txBody>
          <a:bodyPr wrap="none" rtlCol="0">
            <a:spAutoFit/>
          </a:bodyPr>
          <a:lstStyle/>
          <a:p>
            <a:pPr marL="342900" indent="-342900">
              <a:buFont typeface="Wingdings" panose="05000000000000000000" pitchFamily="2" charset="2"/>
              <a:buChar char="l"/>
            </a:pPr>
            <a:r>
              <a:rPr kumimoji="1" lang="ja-JP" altLang="en-US" sz="2400" dirty="0" smtClean="0"/>
              <a:t>本研究　：　多くの先行研究を受け継いだもの</a:t>
            </a:r>
            <a:r>
              <a:rPr kumimoji="1" lang="en-US" altLang="ja-JP" sz="2400" dirty="0" smtClean="0"/>
              <a:t/>
            </a:r>
            <a:br>
              <a:rPr kumimoji="1" lang="en-US" altLang="ja-JP" sz="2400" dirty="0" smtClean="0"/>
            </a:br>
            <a:r>
              <a:rPr kumimoji="1" lang="ja-JP" altLang="en-US" sz="2400" dirty="0" smtClean="0"/>
              <a:t>　　　　　　　 </a:t>
            </a:r>
            <a:r>
              <a:rPr lang="ja-JP" altLang="en-US" sz="2400" dirty="0" smtClean="0"/>
              <a:t>その流れの中で得られた研究成果の一つ</a:t>
            </a:r>
            <a:endParaRPr lang="en-US" altLang="ja-JP" sz="2400" dirty="0" smtClean="0"/>
          </a:p>
          <a:p>
            <a:pPr marL="342900" indent="-342900">
              <a:buFont typeface="Wingdings" panose="05000000000000000000" pitchFamily="2" charset="2"/>
              <a:buChar char="l"/>
            </a:pPr>
            <a:endParaRPr lang="en-US" altLang="ja-JP" sz="2400" dirty="0"/>
          </a:p>
          <a:p>
            <a:pPr marL="342900" indent="-342900">
              <a:buFont typeface="Wingdings" panose="05000000000000000000" pitchFamily="2" charset="2"/>
              <a:buChar char="l"/>
            </a:pPr>
            <a:r>
              <a:rPr kumimoji="1" lang="ja-JP" altLang="en-US" sz="2400" dirty="0" smtClean="0"/>
              <a:t>マルダセナによるブラックホールの「ホログラム的記述」</a:t>
            </a:r>
            <a:r>
              <a:rPr kumimoji="1" lang="en-US" altLang="ja-JP" sz="2400" dirty="0" smtClean="0"/>
              <a:t/>
            </a:r>
            <a:br>
              <a:rPr kumimoji="1" lang="en-US" altLang="ja-JP" sz="2400" dirty="0" smtClean="0"/>
            </a:br>
            <a:r>
              <a:rPr kumimoji="1" lang="ja-JP" altLang="en-US" sz="2400" dirty="0" smtClean="0"/>
              <a:t>　　　</a:t>
            </a:r>
            <a:r>
              <a:rPr lang="ja-JP" altLang="en-US" sz="2400" dirty="0" smtClean="0">
                <a:solidFill>
                  <a:srgbClr val="FF0000"/>
                </a:solidFill>
              </a:rPr>
              <a:t>超弦理論</a:t>
            </a:r>
            <a:r>
              <a:rPr lang="ja-JP" altLang="en-US" sz="2400" dirty="0" smtClean="0"/>
              <a:t>の新しい研究手法の一つとも見なせる</a:t>
            </a:r>
            <a:endParaRPr kumimoji="1" lang="ja-JP" altLang="en-US" sz="2400" dirty="0" smtClean="0"/>
          </a:p>
        </p:txBody>
      </p:sp>
      <p:sp>
        <p:nvSpPr>
          <p:cNvPr id="4" name="テキスト ボックス 3"/>
          <p:cNvSpPr txBox="1"/>
          <p:nvPr/>
        </p:nvSpPr>
        <p:spPr>
          <a:xfrm>
            <a:off x="3075425" y="3133130"/>
            <a:ext cx="5729454" cy="707886"/>
          </a:xfrm>
          <a:prstGeom prst="rect">
            <a:avLst/>
          </a:prstGeom>
          <a:noFill/>
        </p:spPr>
        <p:txBody>
          <a:bodyPr wrap="none" rtlCol="0">
            <a:spAutoFit/>
          </a:bodyPr>
          <a:lstStyle/>
          <a:p>
            <a:r>
              <a:rPr kumimoji="1" lang="ja-JP" altLang="en-US" sz="2000" dirty="0" smtClean="0">
                <a:solidFill>
                  <a:srgbClr val="FF0000"/>
                </a:solidFill>
              </a:rPr>
              <a:t>一般相対性理論を越えて、</a:t>
            </a:r>
            <a:endParaRPr kumimoji="1" lang="en-US" altLang="ja-JP" sz="2000" dirty="0" smtClean="0">
              <a:solidFill>
                <a:srgbClr val="FF0000"/>
              </a:solidFill>
            </a:endParaRPr>
          </a:p>
          <a:p>
            <a:r>
              <a:rPr kumimoji="1" lang="ja-JP" altLang="en-US" sz="2000" dirty="0" smtClean="0">
                <a:solidFill>
                  <a:srgbClr val="FF0000"/>
                </a:solidFill>
              </a:rPr>
              <a:t>重力の量子力学的効果を扱える理論の最有力候補</a:t>
            </a:r>
          </a:p>
        </p:txBody>
      </p:sp>
      <p:sp>
        <p:nvSpPr>
          <p:cNvPr id="7" name="曲折矢印 6"/>
          <p:cNvSpPr/>
          <p:nvPr/>
        </p:nvSpPr>
        <p:spPr>
          <a:xfrm flipV="1">
            <a:off x="2266190" y="2991728"/>
            <a:ext cx="649626" cy="653296"/>
          </a:xfrm>
          <a:prstGeom prst="bentArrow">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768409" y="4135600"/>
            <a:ext cx="7991290" cy="1323439"/>
          </a:xfrm>
          <a:prstGeom prst="rect">
            <a:avLst/>
          </a:prstGeom>
          <a:noFill/>
        </p:spPr>
        <p:txBody>
          <a:bodyPr wrap="none" rtlCol="0">
            <a:spAutoFit/>
          </a:bodyPr>
          <a:lstStyle/>
          <a:p>
            <a:r>
              <a:rPr kumimoji="1" lang="ja-JP" altLang="en-US" sz="2000" dirty="0" smtClean="0"/>
              <a:t>今回の研究成果を</a:t>
            </a:r>
            <a:r>
              <a:rPr lang="ja-JP" altLang="en-US" sz="2000" dirty="0" smtClean="0"/>
              <a:t>一つの契機として、</a:t>
            </a:r>
            <a:endParaRPr lang="en-US" altLang="ja-JP" sz="2000" dirty="0" smtClean="0"/>
          </a:p>
          <a:p>
            <a:r>
              <a:rPr kumimoji="1" lang="ja-JP" altLang="en-US" sz="2000" dirty="0" smtClean="0"/>
              <a:t>マルダセナの理論、超弦理論の研究がさらに進展し、</a:t>
            </a:r>
            <a:r>
              <a:rPr kumimoji="1" lang="en-US" altLang="ja-JP" sz="2000" dirty="0" smtClean="0"/>
              <a:t/>
            </a:r>
            <a:br>
              <a:rPr kumimoji="1" lang="en-US" altLang="ja-JP" sz="2000" dirty="0" smtClean="0"/>
            </a:br>
            <a:r>
              <a:rPr kumimoji="1" lang="ja-JP" altLang="en-US" sz="2000" dirty="0" smtClean="0">
                <a:solidFill>
                  <a:srgbClr val="0070C0"/>
                </a:solidFill>
              </a:rPr>
              <a:t>重力の量子力学的効果</a:t>
            </a:r>
            <a:r>
              <a:rPr kumimoji="1" lang="ja-JP" altLang="en-US" sz="2000" dirty="0" smtClean="0"/>
              <a:t>が重要となる、</a:t>
            </a:r>
            <a:r>
              <a:rPr kumimoji="1" lang="ja-JP" altLang="en-US" sz="2000" dirty="0" smtClean="0">
                <a:solidFill>
                  <a:srgbClr val="FF0000"/>
                </a:solidFill>
              </a:rPr>
              <a:t>宇宙の始まり</a:t>
            </a:r>
            <a:r>
              <a:rPr kumimoji="1" lang="ja-JP" altLang="en-US" sz="2000" dirty="0" smtClean="0"/>
              <a:t>や</a:t>
            </a:r>
            <a:r>
              <a:rPr kumimoji="1" lang="ja-JP" altLang="en-US" sz="2000" dirty="0" smtClean="0">
                <a:solidFill>
                  <a:srgbClr val="FF0000"/>
                </a:solidFill>
              </a:rPr>
              <a:t>宇宙の成り立ち</a:t>
            </a:r>
            <a:r>
              <a:rPr kumimoji="1" lang="en-US" altLang="ja-JP" sz="2000" dirty="0" smtClean="0"/>
              <a:t/>
            </a:r>
            <a:br>
              <a:rPr kumimoji="1" lang="en-US" altLang="ja-JP" sz="2000" dirty="0" smtClean="0"/>
            </a:br>
            <a:r>
              <a:rPr kumimoji="1" lang="ja-JP" altLang="en-US" sz="2000" dirty="0" smtClean="0"/>
              <a:t>について、新しい知見が得られることが期待される</a:t>
            </a:r>
          </a:p>
        </p:txBody>
      </p:sp>
      <p:sp>
        <p:nvSpPr>
          <p:cNvPr id="9" name="テキスト ボックス 8"/>
          <p:cNvSpPr txBox="1"/>
          <p:nvPr/>
        </p:nvSpPr>
        <p:spPr>
          <a:xfrm>
            <a:off x="2915816" y="5689704"/>
            <a:ext cx="6361037" cy="923330"/>
          </a:xfrm>
          <a:prstGeom prst="rect">
            <a:avLst/>
          </a:prstGeom>
          <a:noFill/>
        </p:spPr>
        <p:txBody>
          <a:bodyPr wrap="none" rtlCol="0">
            <a:spAutoFit/>
          </a:bodyPr>
          <a:lstStyle/>
          <a:p>
            <a:r>
              <a:rPr kumimoji="1" lang="ja-JP" altLang="en-US" dirty="0" smtClean="0"/>
              <a:t>本研究に使用した計算機　：　</a:t>
            </a:r>
            <a:endParaRPr kumimoji="1" lang="en-US" altLang="ja-JP" dirty="0" smtClean="0"/>
          </a:p>
          <a:p>
            <a:r>
              <a:rPr lang="ja-JP" altLang="en-US" dirty="0"/>
              <a:t>　</a:t>
            </a:r>
            <a:r>
              <a:rPr lang="ja-JP" altLang="en-US" dirty="0" smtClean="0"/>
              <a:t>　 </a:t>
            </a:r>
            <a:r>
              <a:rPr kumimoji="1" lang="en-US" altLang="ja-JP" dirty="0" smtClean="0"/>
              <a:t>KEK</a:t>
            </a:r>
            <a:r>
              <a:rPr kumimoji="1" lang="ja-JP" altLang="en-US" dirty="0" smtClean="0"/>
              <a:t>の</a:t>
            </a:r>
            <a:r>
              <a:rPr kumimoji="1" lang="en-US" altLang="ja-JP" dirty="0" smtClean="0"/>
              <a:t>PC</a:t>
            </a:r>
            <a:r>
              <a:rPr kumimoji="1" lang="ja-JP" altLang="en-US" dirty="0" smtClean="0"/>
              <a:t>クラスター</a:t>
            </a:r>
            <a:endParaRPr kumimoji="1" lang="en-US" altLang="ja-JP" dirty="0" smtClean="0"/>
          </a:p>
          <a:p>
            <a:r>
              <a:rPr lang="ja-JP" altLang="en-US" dirty="0"/>
              <a:t>　</a:t>
            </a:r>
            <a:r>
              <a:rPr lang="ja-JP" altLang="en-US" dirty="0" smtClean="0"/>
              <a:t>　大阪大学の</a:t>
            </a:r>
            <a:r>
              <a:rPr lang="en-US" altLang="ja-JP" dirty="0" smtClean="0"/>
              <a:t>PC</a:t>
            </a:r>
            <a:r>
              <a:rPr lang="ja-JP" altLang="en-US" dirty="0" smtClean="0"/>
              <a:t>クラスター　（</a:t>
            </a:r>
            <a:r>
              <a:rPr lang="en-US" altLang="ja-JP" dirty="0" smtClean="0"/>
              <a:t>HPCI</a:t>
            </a:r>
            <a:r>
              <a:rPr lang="ja-JP" altLang="en-US" dirty="0" smtClean="0"/>
              <a:t>一般利用課題により提供）</a:t>
            </a:r>
            <a:endParaRPr kumimoji="1" lang="ja-JP" altLang="en-US" dirty="0" smtClean="0"/>
          </a:p>
        </p:txBody>
      </p:sp>
      <p:sp>
        <p:nvSpPr>
          <p:cNvPr id="5" name="角丸四角形 4"/>
          <p:cNvSpPr/>
          <p:nvPr/>
        </p:nvSpPr>
        <p:spPr>
          <a:xfrm>
            <a:off x="539552" y="4135600"/>
            <a:ext cx="7992888" cy="1323439"/>
          </a:xfrm>
          <a:prstGeom prst="roundRect">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685083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txBox="1">
            <a:spLocks/>
          </p:cNvSpPr>
          <p:nvPr/>
        </p:nvSpPr>
        <p:spPr>
          <a:xfrm>
            <a:off x="1979712" y="2924944"/>
            <a:ext cx="5928719" cy="1362075"/>
          </a:xfrm>
          <a:prstGeom prst="rect">
            <a:avLst/>
          </a:prstGeom>
        </p:spPr>
        <p:txBody>
          <a:bodyPr vert="horz" lIns="91440" tIns="45720" rIns="91440" bIns="45720" rtlCol="0" anchor="t">
            <a:normAutofit/>
          </a:bodyPr>
          <a:lstStyle>
            <a:lvl1pPr algn="l" defTabSz="914400" rtl="0" eaLnBrk="1" latinLnBrk="0" hangingPunct="1">
              <a:spcBef>
                <a:spcPct val="0"/>
              </a:spcBef>
              <a:buNone/>
              <a:defRPr kumimoji="1" sz="4000" b="1" kern="1200" cap="all">
                <a:solidFill>
                  <a:schemeClr val="tx1"/>
                </a:solidFill>
                <a:latin typeface="+mj-lt"/>
                <a:ea typeface="+mj-ea"/>
                <a:cs typeface="+mj-cs"/>
              </a:defRPr>
            </a:lvl1pPr>
          </a:lstStyle>
          <a:p>
            <a:r>
              <a:rPr lang="ja-JP" altLang="en-US" dirty="0"/>
              <a:t>４</a:t>
            </a:r>
            <a:r>
              <a:rPr lang="ja-JP" altLang="en-US" dirty="0" smtClean="0"/>
              <a:t>．バックアップ・スライド</a:t>
            </a:r>
            <a:endParaRPr lang="ja-JP" altLang="en-US" dirty="0"/>
          </a:p>
        </p:txBody>
      </p:sp>
    </p:spTree>
    <p:extLst>
      <p:ext uri="{BB962C8B-B14F-4D97-AF65-F5344CB8AC3E}">
        <p14:creationId xmlns:p14="http://schemas.microsoft.com/office/powerpoint/2010/main" val="1277417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9552" y="548680"/>
            <a:ext cx="3528392" cy="400110"/>
          </a:xfrm>
          <a:prstGeom prst="rect">
            <a:avLst/>
          </a:prstGeom>
          <a:noFill/>
        </p:spPr>
        <p:txBody>
          <a:bodyPr wrap="square" rtlCol="0">
            <a:spAutoFit/>
          </a:bodyPr>
          <a:lstStyle/>
          <a:p>
            <a:r>
              <a:rPr lang="ja-JP" altLang="en-US" sz="2000" b="1" i="1" u="sng" dirty="0">
                <a:solidFill>
                  <a:srgbClr val="0070C0"/>
                </a:solidFill>
              </a:rPr>
              <a:t>超弦</a:t>
            </a:r>
            <a:r>
              <a:rPr kumimoji="1" lang="ja-JP" altLang="en-US" sz="2000" b="1" i="1" u="sng" dirty="0" smtClean="0">
                <a:solidFill>
                  <a:srgbClr val="0070C0"/>
                </a:solidFill>
              </a:rPr>
              <a:t>理論とは？（補助スライド）</a:t>
            </a:r>
            <a:endParaRPr kumimoji="1" lang="ja-JP" altLang="en-US" sz="2000" b="1" i="1" u="sng" dirty="0">
              <a:solidFill>
                <a:srgbClr val="0070C0"/>
              </a:solidFill>
            </a:endParaRPr>
          </a:p>
        </p:txBody>
      </p:sp>
      <p:sp>
        <p:nvSpPr>
          <p:cNvPr id="3" name="テキスト ボックス 2"/>
          <p:cNvSpPr txBox="1"/>
          <p:nvPr/>
        </p:nvSpPr>
        <p:spPr>
          <a:xfrm>
            <a:off x="755576" y="1268760"/>
            <a:ext cx="7776864" cy="400110"/>
          </a:xfrm>
          <a:prstGeom prst="rect">
            <a:avLst/>
          </a:prstGeom>
          <a:noFill/>
        </p:spPr>
        <p:txBody>
          <a:bodyPr wrap="square" rtlCol="0">
            <a:spAutoFit/>
          </a:bodyPr>
          <a:lstStyle/>
          <a:p>
            <a:r>
              <a:rPr kumimoji="1" lang="ja-JP" altLang="en-US" sz="2000" dirty="0" smtClean="0"/>
              <a:t>強い力の閉じ込めを説明することを動機として、弦理論が提唱された。</a:t>
            </a:r>
          </a:p>
        </p:txBody>
      </p:sp>
      <p:sp>
        <p:nvSpPr>
          <p:cNvPr id="4" name="円/楕円 3"/>
          <p:cNvSpPr/>
          <p:nvPr/>
        </p:nvSpPr>
        <p:spPr>
          <a:xfrm>
            <a:off x="4355976" y="2066756"/>
            <a:ext cx="135632" cy="1356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3275856" y="2066756"/>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リーフォーム 5"/>
          <p:cNvSpPr/>
          <p:nvPr/>
        </p:nvSpPr>
        <p:spPr>
          <a:xfrm>
            <a:off x="3381555" y="1951921"/>
            <a:ext cx="1009290" cy="362890"/>
          </a:xfrm>
          <a:custGeom>
            <a:avLst/>
            <a:gdLst>
              <a:gd name="connsiteX0" fmla="*/ 0 w 1009290"/>
              <a:gd name="connsiteY0" fmla="*/ 164462 h 362890"/>
              <a:gd name="connsiteX1" fmla="*/ 250166 w 1009290"/>
              <a:gd name="connsiteY1" fmla="*/ 26439 h 362890"/>
              <a:gd name="connsiteX2" fmla="*/ 517585 w 1009290"/>
              <a:gd name="connsiteY2" fmla="*/ 362870 h 362890"/>
              <a:gd name="connsiteX3" fmla="*/ 879894 w 1009290"/>
              <a:gd name="connsiteY3" fmla="*/ 9187 h 362890"/>
              <a:gd name="connsiteX4" fmla="*/ 1009290 w 1009290"/>
              <a:gd name="connsiteY4" fmla="*/ 138583 h 362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9290" h="362890">
                <a:moveTo>
                  <a:pt x="0" y="164462"/>
                </a:moveTo>
                <a:cubicBezTo>
                  <a:pt x="81951" y="78916"/>
                  <a:pt x="163902" y="-6629"/>
                  <a:pt x="250166" y="26439"/>
                </a:cubicBezTo>
                <a:cubicBezTo>
                  <a:pt x="336430" y="59507"/>
                  <a:pt x="412630" y="365745"/>
                  <a:pt x="517585" y="362870"/>
                </a:cubicBezTo>
                <a:cubicBezTo>
                  <a:pt x="622540" y="359995"/>
                  <a:pt x="797943" y="46568"/>
                  <a:pt x="879894" y="9187"/>
                </a:cubicBezTo>
                <a:cubicBezTo>
                  <a:pt x="961845" y="-28194"/>
                  <a:pt x="985567" y="55194"/>
                  <a:pt x="1009290" y="138583"/>
                </a:cubicBezTo>
              </a:path>
            </a:pathLst>
          </a:cu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4609051" y="1934517"/>
            <a:ext cx="1224136" cy="400110"/>
          </a:xfrm>
          <a:prstGeom prst="rect">
            <a:avLst/>
          </a:prstGeom>
          <a:noFill/>
        </p:spPr>
        <p:txBody>
          <a:bodyPr wrap="square" rtlCol="0">
            <a:spAutoFit/>
          </a:bodyPr>
          <a:lstStyle/>
          <a:p>
            <a:r>
              <a:rPr kumimoji="1" lang="ja-JP" altLang="en-US" sz="2000" dirty="0" smtClean="0">
                <a:solidFill>
                  <a:srgbClr val="FF0000"/>
                </a:solidFill>
              </a:rPr>
              <a:t>クォーク</a:t>
            </a:r>
          </a:p>
        </p:txBody>
      </p:sp>
      <p:sp>
        <p:nvSpPr>
          <p:cNvPr id="8" name="テキスト ボックス 7"/>
          <p:cNvSpPr txBox="1"/>
          <p:nvPr/>
        </p:nvSpPr>
        <p:spPr>
          <a:xfrm>
            <a:off x="1835696" y="1916832"/>
            <a:ext cx="1440160" cy="400110"/>
          </a:xfrm>
          <a:prstGeom prst="rect">
            <a:avLst/>
          </a:prstGeom>
          <a:noFill/>
        </p:spPr>
        <p:txBody>
          <a:bodyPr wrap="square" rtlCol="0">
            <a:spAutoFit/>
          </a:bodyPr>
          <a:lstStyle/>
          <a:p>
            <a:r>
              <a:rPr kumimoji="1" lang="ja-JP" altLang="en-US" sz="2000" dirty="0" smtClean="0"/>
              <a:t>反クォーク</a:t>
            </a:r>
          </a:p>
        </p:txBody>
      </p:sp>
      <p:sp>
        <p:nvSpPr>
          <p:cNvPr id="9" name="テキスト ボックス 8"/>
          <p:cNvSpPr txBox="1"/>
          <p:nvPr/>
        </p:nvSpPr>
        <p:spPr>
          <a:xfrm>
            <a:off x="755576" y="2996952"/>
            <a:ext cx="6912768" cy="707886"/>
          </a:xfrm>
          <a:prstGeom prst="rect">
            <a:avLst/>
          </a:prstGeom>
          <a:noFill/>
        </p:spPr>
        <p:txBody>
          <a:bodyPr wrap="square" rtlCol="0">
            <a:spAutoFit/>
          </a:bodyPr>
          <a:lstStyle/>
          <a:p>
            <a:r>
              <a:rPr kumimoji="1" lang="ja-JP" altLang="en-US" sz="2000" dirty="0" smtClean="0"/>
              <a:t>この試みは失敗したものの、閉じた弦には重力が含まれるなど、超弦理論は着実に進展した</a:t>
            </a:r>
          </a:p>
        </p:txBody>
      </p:sp>
      <p:sp>
        <p:nvSpPr>
          <p:cNvPr id="10" name="フリーフォーム 9"/>
          <p:cNvSpPr/>
          <p:nvPr/>
        </p:nvSpPr>
        <p:spPr>
          <a:xfrm>
            <a:off x="2661725" y="3916826"/>
            <a:ext cx="1065073" cy="849923"/>
          </a:xfrm>
          <a:custGeom>
            <a:avLst/>
            <a:gdLst>
              <a:gd name="connsiteX0" fmla="*/ 29717 w 1065073"/>
              <a:gd name="connsiteY0" fmla="*/ 546391 h 849923"/>
              <a:gd name="connsiteX1" fmla="*/ 21090 w 1065073"/>
              <a:gd name="connsiteY1" fmla="*/ 253093 h 849923"/>
              <a:gd name="connsiteX2" fmla="*/ 305762 w 1065073"/>
              <a:gd name="connsiteY2" fmla="*/ 227214 h 849923"/>
              <a:gd name="connsiteX3" fmla="*/ 486917 w 1065073"/>
              <a:gd name="connsiteY3" fmla="*/ 2927 h 849923"/>
              <a:gd name="connsiteX4" fmla="*/ 719830 w 1065073"/>
              <a:gd name="connsiteY4" fmla="*/ 115070 h 849923"/>
              <a:gd name="connsiteX5" fmla="*/ 719830 w 1065073"/>
              <a:gd name="connsiteY5" fmla="*/ 339357 h 849923"/>
              <a:gd name="connsiteX6" fmla="*/ 1030381 w 1065073"/>
              <a:gd name="connsiteY6" fmla="*/ 434248 h 849923"/>
              <a:gd name="connsiteX7" fmla="*/ 1021754 w 1065073"/>
              <a:gd name="connsiteY7" fmla="*/ 598149 h 849923"/>
              <a:gd name="connsiteX8" fmla="*/ 711203 w 1065073"/>
              <a:gd name="connsiteY8" fmla="*/ 675787 h 849923"/>
              <a:gd name="connsiteX9" fmla="*/ 486917 w 1065073"/>
              <a:gd name="connsiteY9" fmla="*/ 848315 h 849923"/>
              <a:gd name="connsiteX10" fmla="*/ 383400 w 1065073"/>
              <a:gd name="connsiteY10" fmla="*/ 563644 h 849923"/>
              <a:gd name="connsiteX11" fmla="*/ 98728 w 1065073"/>
              <a:gd name="connsiteY11" fmla="*/ 641281 h 849923"/>
              <a:gd name="connsiteX12" fmla="*/ 29717 w 1065073"/>
              <a:gd name="connsiteY12" fmla="*/ 546391 h 849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5073" h="849923">
                <a:moveTo>
                  <a:pt x="29717" y="546391"/>
                </a:moveTo>
                <a:cubicBezTo>
                  <a:pt x="16777" y="481693"/>
                  <a:pt x="-24918" y="306289"/>
                  <a:pt x="21090" y="253093"/>
                </a:cubicBezTo>
                <a:cubicBezTo>
                  <a:pt x="67098" y="199897"/>
                  <a:pt x="228124" y="268908"/>
                  <a:pt x="305762" y="227214"/>
                </a:cubicBezTo>
                <a:cubicBezTo>
                  <a:pt x="383400" y="185520"/>
                  <a:pt x="417906" y="21618"/>
                  <a:pt x="486917" y="2927"/>
                </a:cubicBezTo>
                <a:cubicBezTo>
                  <a:pt x="555928" y="-15764"/>
                  <a:pt x="681011" y="58998"/>
                  <a:pt x="719830" y="115070"/>
                </a:cubicBezTo>
                <a:cubicBezTo>
                  <a:pt x="758649" y="171142"/>
                  <a:pt x="668071" y="286161"/>
                  <a:pt x="719830" y="339357"/>
                </a:cubicBezTo>
                <a:cubicBezTo>
                  <a:pt x="771589" y="392553"/>
                  <a:pt x="980060" y="391116"/>
                  <a:pt x="1030381" y="434248"/>
                </a:cubicBezTo>
                <a:cubicBezTo>
                  <a:pt x="1080702" y="477380"/>
                  <a:pt x="1074950" y="557892"/>
                  <a:pt x="1021754" y="598149"/>
                </a:cubicBezTo>
                <a:cubicBezTo>
                  <a:pt x="968558" y="638406"/>
                  <a:pt x="800342" y="634093"/>
                  <a:pt x="711203" y="675787"/>
                </a:cubicBezTo>
                <a:cubicBezTo>
                  <a:pt x="622064" y="717481"/>
                  <a:pt x="541551" y="867006"/>
                  <a:pt x="486917" y="848315"/>
                </a:cubicBezTo>
                <a:cubicBezTo>
                  <a:pt x="432283" y="829625"/>
                  <a:pt x="448098" y="598150"/>
                  <a:pt x="383400" y="563644"/>
                </a:cubicBezTo>
                <a:cubicBezTo>
                  <a:pt x="318702" y="529138"/>
                  <a:pt x="154800" y="644157"/>
                  <a:pt x="98728" y="641281"/>
                </a:cubicBezTo>
                <a:cubicBezTo>
                  <a:pt x="42656" y="638405"/>
                  <a:pt x="42657" y="611089"/>
                  <a:pt x="29717" y="546391"/>
                </a:cubicBezTo>
                <a:close/>
              </a:path>
            </a:pathLst>
          </a:cu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 name="テキスト ボックス 10"/>
          <p:cNvSpPr txBox="1"/>
          <p:nvPr/>
        </p:nvSpPr>
        <p:spPr>
          <a:xfrm>
            <a:off x="3343671" y="2426796"/>
            <a:ext cx="3316561" cy="400110"/>
          </a:xfrm>
          <a:prstGeom prst="rect">
            <a:avLst/>
          </a:prstGeom>
          <a:noFill/>
        </p:spPr>
        <p:txBody>
          <a:bodyPr wrap="square" rtlCol="0">
            <a:spAutoFit/>
          </a:bodyPr>
          <a:lstStyle/>
          <a:p>
            <a:r>
              <a:rPr kumimoji="1" lang="ja-JP" altLang="en-US" sz="2000" dirty="0" smtClean="0">
                <a:solidFill>
                  <a:srgbClr val="0070C0"/>
                </a:solidFill>
              </a:rPr>
              <a:t>開いた弦（強い力を伝える）</a:t>
            </a:r>
          </a:p>
        </p:txBody>
      </p:sp>
      <p:sp>
        <p:nvSpPr>
          <p:cNvPr id="12" name="テキスト ボックス 11"/>
          <p:cNvSpPr txBox="1"/>
          <p:nvPr/>
        </p:nvSpPr>
        <p:spPr>
          <a:xfrm>
            <a:off x="3924975" y="4118677"/>
            <a:ext cx="2807266" cy="400110"/>
          </a:xfrm>
          <a:prstGeom prst="rect">
            <a:avLst/>
          </a:prstGeom>
          <a:noFill/>
        </p:spPr>
        <p:txBody>
          <a:bodyPr wrap="square" rtlCol="0">
            <a:spAutoFit/>
          </a:bodyPr>
          <a:lstStyle/>
          <a:p>
            <a:r>
              <a:rPr kumimoji="1" lang="ja-JP" altLang="en-US" sz="2000" dirty="0" smtClean="0">
                <a:solidFill>
                  <a:srgbClr val="0070C0"/>
                </a:solidFill>
              </a:rPr>
              <a:t>閉じた弦（重力を伝える）</a:t>
            </a:r>
          </a:p>
        </p:txBody>
      </p:sp>
      <p:sp>
        <p:nvSpPr>
          <p:cNvPr id="14" name="テキスト ボックス 13"/>
          <p:cNvSpPr txBox="1"/>
          <p:nvPr/>
        </p:nvSpPr>
        <p:spPr>
          <a:xfrm>
            <a:off x="683568" y="4941168"/>
            <a:ext cx="7628486" cy="400110"/>
          </a:xfrm>
          <a:prstGeom prst="rect">
            <a:avLst/>
          </a:prstGeom>
          <a:noFill/>
        </p:spPr>
        <p:txBody>
          <a:bodyPr wrap="square" rtlCol="0">
            <a:spAutoFit/>
          </a:bodyPr>
          <a:lstStyle/>
          <a:p>
            <a:r>
              <a:rPr kumimoji="1" lang="en-US" altLang="ja-JP" sz="2000" dirty="0" smtClean="0"/>
              <a:t>1980</a:t>
            </a:r>
            <a:r>
              <a:rPr kumimoji="1" lang="ja-JP" altLang="en-US" sz="2000" dirty="0" smtClean="0"/>
              <a:t>年代になると、超弦理論は</a:t>
            </a:r>
            <a:r>
              <a:rPr kumimoji="1" lang="en-US" altLang="ja-JP" sz="2000" dirty="0" smtClean="0"/>
              <a:t>10</a:t>
            </a:r>
            <a:r>
              <a:rPr kumimoji="1" lang="ja-JP" altLang="en-US" sz="2000" dirty="0" smtClean="0"/>
              <a:t>次元で</a:t>
            </a:r>
            <a:r>
              <a:rPr kumimoji="1" lang="en-US" altLang="ja-JP" sz="2000" dirty="0" smtClean="0"/>
              <a:t>5</a:t>
            </a:r>
            <a:r>
              <a:rPr kumimoji="1" lang="ja-JP" altLang="en-US" sz="2000" dirty="0" smtClean="0"/>
              <a:t>種類存在することが分かる。</a:t>
            </a:r>
            <a:endParaRPr kumimoji="1" lang="en-US" altLang="ja-JP" sz="2000" dirty="0" smtClean="0"/>
          </a:p>
        </p:txBody>
      </p:sp>
      <p:sp>
        <p:nvSpPr>
          <p:cNvPr id="16" name="正方形/長方形 15"/>
          <p:cNvSpPr/>
          <p:nvPr/>
        </p:nvSpPr>
        <p:spPr>
          <a:xfrm>
            <a:off x="683568" y="5889466"/>
            <a:ext cx="7766754" cy="707886"/>
          </a:xfrm>
          <a:prstGeom prst="rect">
            <a:avLst/>
          </a:prstGeom>
        </p:spPr>
        <p:txBody>
          <a:bodyPr wrap="square">
            <a:spAutoFit/>
          </a:bodyPr>
          <a:lstStyle/>
          <a:p>
            <a:r>
              <a:rPr lang="en-US" altLang="ja-JP" sz="2000" dirty="0" smtClean="0"/>
              <a:t>1990</a:t>
            </a:r>
            <a:r>
              <a:rPr lang="ja-JP" altLang="en-US" sz="2000" dirty="0" smtClean="0"/>
              <a:t>年代半ばにはブラックホールに相当する「ブレーン」と呼ばれる物体の存在が明らかになった。</a:t>
            </a:r>
            <a:endParaRPr lang="ja-JP" altLang="en-US" sz="2000" dirty="0"/>
          </a:p>
        </p:txBody>
      </p:sp>
      <p:sp>
        <p:nvSpPr>
          <p:cNvPr id="18" name="テキスト ボックス 17"/>
          <p:cNvSpPr txBox="1"/>
          <p:nvPr/>
        </p:nvSpPr>
        <p:spPr>
          <a:xfrm>
            <a:off x="6623720" y="1674086"/>
            <a:ext cx="2484784" cy="338554"/>
          </a:xfrm>
          <a:prstGeom prst="rect">
            <a:avLst/>
          </a:prstGeom>
          <a:noFill/>
        </p:spPr>
        <p:txBody>
          <a:bodyPr wrap="square" rtlCol="0">
            <a:spAutoFit/>
          </a:bodyPr>
          <a:lstStyle/>
          <a:p>
            <a:r>
              <a:rPr lang="en-US" altLang="ja-JP" sz="1600" dirty="0" err="1" smtClean="0">
                <a:solidFill>
                  <a:srgbClr val="7030A0"/>
                </a:solidFill>
              </a:rPr>
              <a:t>Veneziano</a:t>
            </a:r>
            <a:r>
              <a:rPr lang="en-US" altLang="ja-JP" sz="1600" dirty="0" smtClean="0">
                <a:solidFill>
                  <a:srgbClr val="7030A0"/>
                </a:solidFill>
              </a:rPr>
              <a:t>, </a:t>
            </a:r>
            <a:r>
              <a:rPr lang="en-US" altLang="ja-JP" sz="1600" dirty="0" err="1" smtClean="0">
                <a:solidFill>
                  <a:srgbClr val="7030A0"/>
                </a:solidFill>
              </a:rPr>
              <a:t>Nambu</a:t>
            </a:r>
            <a:r>
              <a:rPr lang="en-US" altLang="ja-JP" sz="1600" dirty="0" smtClean="0">
                <a:solidFill>
                  <a:srgbClr val="7030A0"/>
                </a:solidFill>
              </a:rPr>
              <a:t>, </a:t>
            </a:r>
            <a:r>
              <a:rPr lang="en-US" altLang="ja-JP" sz="1600" dirty="0" err="1" smtClean="0">
                <a:solidFill>
                  <a:srgbClr val="7030A0"/>
                </a:solidFill>
              </a:rPr>
              <a:t>Goto</a:t>
            </a:r>
            <a:r>
              <a:rPr lang="en-US" altLang="ja-JP" sz="1600" dirty="0" smtClean="0">
                <a:solidFill>
                  <a:srgbClr val="7030A0"/>
                </a:solidFill>
              </a:rPr>
              <a:t>, …</a:t>
            </a:r>
            <a:endParaRPr kumimoji="1" lang="ja-JP" altLang="en-US" sz="1600" dirty="0" smtClean="0">
              <a:solidFill>
                <a:srgbClr val="7030A0"/>
              </a:solidFill>
            </a:endParaRPr>
          </a:p>
        </p:txBody>
      </p:sp>
      <p:sp>
        <p:nvSpPr>
          <p:cNvPr id="15" name="テキスト ボックス 14"/>
          <p:cNvSpPr txBox="1"/>
          <p:nvPr/>
        </p:nvSpPr>
        <p:spPr>
          <a:xfrm>
            <a:off x="6804248" y="3454197"/>
            <a:ext cx="2232248" cy="338554"/>
          </a:xfrm>
          <a:prstGeom prst="rect">
            <a:avLst/>
          </a:prstGeom>
          <a:noFill/>
        </p:spPr>
        <p:txBody>
          <a:bodyPr wrap="square" rtlCol="0">
            <a:spAutoFit/>
          </a:bodyPr>
          <a:lstStyle/>
          <a:p>
            <a:r>
              <a:rPr kumimoji="1" lang="en-US" altLang="ja-JP" sz="1600" dirty="0" err="1" smtClean="0">
                <a:solidFill>
                  <a:srgbClr val="7030A0"/>
                </a:solidFill>
              </a:rPr>
              <a:t>Scherk</a:t>
            </a:r>
            <a:r>
              <a:rPr kumimoji="1" lang="en-US" altLang="ja-JP" sz="1600" dirty="0" smtClean="0">
                <a:solidFill>
                  <a:srgbClr val="7030A0"/>
                </a:solidFill>
              </a:rPr>
              <a:t>, Schwarz,</a:t>
            </a:r>
            <a:r>
              <a:rPr lang="en-US" altLang="ja-JP" sz="1600" dirty="0">
                <a:solidFill>
                  <a:srgbClr val="7030A0"/>
                </a:solidFill>
              </a:rPr>
              <a:t> </a:t>
            </a:r>
            <a:r>
              <a:rPr kumimoji="1" lang="en-US" altLang="ja-JP" sz="1600" dirty="0" err="1" smtClean="0">
                <a:solidFill>
                  <a:srgbClr val="7030A0"/>
                </a:solidFill>
              </a:rPr>
              <a:t>Yoneya</a:t>
            </a:r>
            <a:endParaRPr kumimoji="1" lang="ja-JP" altLang="en-US" sz="1600" dirty="0" smtClean="0">
              <a:solidFill>
                <a:srgbClr val="7030A0"/>
              </a:solidFill>
            </a:endParaRPr>
          </a:p>
        </p:txBody>
      </p:sp>
      <p:sp>
        <p:nvSpPr>
          <p:cNvPr id="19" name="テキスト ボックス 18"/>
          <p:cNvSpPr txBox="1"/>
          <p:nvPr/>
        </p:nvSpPr>
        <p:spPr>
          <a:xfrm>
            <a:off x="6697283" y="5341278"/>
            <a:ext cx="2411221" cy="338554"/>
          </a:xfrm>
          <a:prstGeom prst="rect">
            <a:avLst/>
          </a:prstGeom>
          <a:noFill/>
        </p:spPr>
        <p:txBody>
          <a:bodyPr wrap="square" rtlCol="0">
            <a:spAutoFit/>
          </a:bodyPr>
          <a:lstStyle/>
          <a:p>
            <a:r>
              <a:rPr kumimoji="1" lang="en-US" altLang="ja-JP" sz="1600" dirty="0" smtClean="0">
                <a:solidFill>
                  <a:srgbClr val="7030A0"/>
                </a:solidFill>
              </a:rPr>
              <a:t>Green, Schwarz,</a:t>
            </a:r>
            <a:r>
              <a:rPr lang="en-US" altLang="ja-JP" sz="1600" dirty="0">
                <a:solidFill>
                  <a:srgbClr val="7030A0"/>
                </a:solidFill>
              </a:rPr>
              <a:t> </a:t>
            </a:r>
            <a:r>
              <a:rPr lang="en-US" altLang="ja-JP" sz="1600" dirty="0" smtClean="0">
                <a:solidFill>
                  <a:srgbClr val="7030A0"/>
                </a:solidFill>
              </a:rPr>
              <a:t>Witten,…</a:t>
            </a:r>
            <a:endParaRPr kumimoji="1" lang="ja-JP" altLang="en-US" sz="1600" dirty="0" smtClean="0">
              <a:solidFill>
                <a:srgbClr val="7030A0"/>
              </a:solidFill>
            </a:endParaRPr>
          </a:p>
        </p:txBody>
      </p:sp>
      <p:sp>
        <p:nvSpPr>
          <p:cNvPr id="20" name="テキスト ボックス 19"/>
          <p:cNvSpPr txBox="1"/>
          <p:nvPr/>
        </p:nvSpPr>
        <p:spPr>
          <a:xfrm>
            <a:off x="6773653" y="6330806"/>
            <a:ext cx="1614771" cy="338554"/>
          </a:xfrm>
          <a:prstGeom prst="rect">
            <a:avLst/>
          </a:prstGeom>
          <a:noFill/>
        </p:spPr>
        <p:txBody>
          <a:bodyPr wrap="square" rtlCol="0">
            <a:spAutoFit/>
          </a:bodyPr>
          <a:lstStyle/>
          <a:p>
            <a:r>
              <a:rPr kumimoji="1" lang="en-US" altLang="ja-JP" sz="1600" dirty="0" err="1" smtClean="0">
                <a:solidFill>
                  <a:srgbClr val="7030A0"/>
                </a:solidFill>
              </a:rPr>
              <a:t>Polchinski</a:t>
            </a:r>
            <a:r>
              <a:rPr kumimoji="1" lang="en-US" altLang="ja-JP" sz="1600" dirty="0" smtClean="0">
                <a:solidFill>
                  <a:srgbClr val="7030A0"/>
                </a:solidFill>
              </a:rPr>
              <a:t>(1995)</a:t>
            </a:r>
            <a:endParaRPr kumimoji="1" lang="ja-JP" altLang="en-US" sz="1600" dirty="0" smtClean="0">
              <a:solidFill>
                <a:srgbClr val="7030A0"/>
              </a:solidFill>
            </a:endParaRPr>
          </a:p>
        </p:txBody>
      </p:sp>
    </p:spTree>
    <p:extLst>
      <p:ext uri="{BB962C8B-B14F-4D97-AF65-F5344CB8AC3E}">
        <p14:creationId xmlns:p14="http://schemas.microsoft.com/office/powerpoint/2010/main" val="4399948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66340" y="263262"/>
            <a:ext cx="8496944" cy="584775"/>
          </a:xfrm>
          <a:prstGeom prst="rect">
            <a:avLst/>
          </a:prstGeom>
          <a:noFill/>
        </p:spPr>
        <p:txBody>
          <a:bodyPr wrap="square" rtlCol="0">
            <a:spAutoFit/>
          </a:bodyPr>
          <a:lstStyle/>
          <a:p>
            <a:r>
              <a:rPr lang="ja-JP" altLang="en-US" sz="3200" b="1" i="1" u="sng" dirty="0" smtClean="0">
                <a:solidFill>
                  <a:srgbClr val="0070C0"/>
                </a:solidFill>
              </a:rPr>
              <a:t>ブラックホールの「ホログラム的」記述</a:t>
            </a:r>
            <a:endParaRPr kumimoji="1" lang="ja-JP" altLang="en-US" sz="3200" b="1" i="1" u="sng" dirty="0">
              <a:solidFill>
                <a:srgbClr val="0070C0"/>
              </a:solidFill>
            </a:endParaRPr>
          </a:p>
        </p:txBody>
      </p:sp>
      <p:sp>
        <p:nvSpPr>
          <p:cNvPr id="3" name="テキスト ボックス 2"/>
          <p:cNvSpPr txBox="1"/>
          <p:nvPr/>
        </p:nvSpPr>
        <p:spPr>
          <a:xfrm>
            <a:off x="827584" y="1228110"/>
            <a:ext cx="7632848" cy="400110"/>
          </a:xfrm>
          <a:prstGeom prst="rect">
            <a:avLst/>
          </a:prstGeom>
          <a:noFill/>
        </p:spPr>
        <p:txBody>
          <a:bodyPr wrap="square" rtlCol="0">
            <a:spAutoFit/>
          </a:bodyPr>
          <a:lstStyle/>
          <a:p>
            <a:r>
              <a:rPr kumimoji="1" lang="ja-JP" altLang="en-US" sz="2000" dirty="0" smtClean="0"/>
              <a:t>ブラックホールの熱的物理量は、「事象の地平面」において計算できる。</a:t>
            </a:r>
            <a:endParaRPr kumimoji="1" lang="ja-JP" altLang="en-US" sz="2000" dirty="0"/>
          </a:p>
        </p:txBody>
      </p:sp>
      <p:cxnSp>
        <p:nvCxnSpPr>
          <p:cNvPr id="6" name="直線コネクタ 5"/>
          <p:cNvCxnSpPr/>
          <p:nvPr/>
        </p:nvCxnSpPr>
        <p:spPr>
          <a:xfrm>
            <a:off x="899592" y="1597442"/>
            <a:ext cx="1584176"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827584" y="1628800"/>
            <a:ext cx="2016224" cy="369332"/>
          </a:xfrm>
          <a:prstGeom prst="rect">
            <a:avLst/>
          </a:prstGeom>
          <a:noFill/>
        </p:spPr>
        <p:txBody>
          <a:bodyPr wrap="square" rtlCol="0">
            <a:spAutoFit/>
          </a:bodyPr>
          <a:lstStyle/>
          <a:p>
            <a:r>
              <a:rPr lang="en-US" altLang="ja-JP" dirty="0" smtClean="0">
                <a:solidFill>
                  <a:srgbClr val="00B050"/>
                </a:solidFill>
              </a:rPr>
              <a:t>3</a:t>
            </a:r>
            <a:r>
              <a:rPr kumimoji="1" lang="ja-JP" altLang="en-US" dirty="0" smtClean="0">
                <a:solidFill>
                  <a:srgbClr val="00B050"/>
                </a:solidFill>
              </a:rPr>
              <a:t>次元空間の物体</a:t>
            </a:r>
            <a:endParaRPr kumimoji="1" lang="ja-JP" altLang="en-US" dirty="0">
              <a:solidFill>
                <a:srgbClr val="00B050"/>
              </a:solidFill>
            </a:endParaRPr>
          </a:p>
        </p:txBody>
      </p:sp>
      <p:cxnSp>
        <p:nvCxnSpPr>
          <p:cNvPr id="10" name="直線コネクタ 9"/>
          <p:cNvCxnSpPr/>
          <p:nvPr/>
        </p:nvCxnSpPr>
        <p:spPr>
          <a:xfrm>
            <a:off x="4427984" y="1597442"/>
            <a:ext cx="18002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4463581" y="1628800"/>
            <a:ext cx="1512168" cy="369332"/>
          </a:xfrm>
          <a:prstGeom prst="rect">
            <a:avLst/>
          </a:prstGeom>
          <a:noFill/>
        </p:spPr>
        <p:txBody>
          <a:bodyPr wrap="square" rtlCol="0">
            <a:spAutoFit/>
          </a:bodyPr>
          <a:lstStyle/>
          <a:p>
            <a:r>
              <a:rPr kumimoji="1" lang="en-US" altLang="ja-JP" dirty="0" smtClean="0">
                <a:solidFill>
                  <a:srgbClr val="00B050"/>
                </a:solidFill>
              </a:rPr>
              <a:t>2</a:t>
            </a:r>
            <a:r>
              <a:rPr kumimoji="1" lang="ja-JP" altLang="en-US" dirty="0" smtClean="0">
                <a:solidFill>
                  <a:srgbClr val="00B050"/>
                </a:solidFill>
              </a:rPr>
              <a:t>次元球面</a:t>
            </a:r>
            <a:endParaRPr kumimoji="1" lang="ja-JP" altLang="en-US" dirty="0">
              <a:solidFill>
                <a:srgbClr val="00B050"/>
              </a:solidFill>
            </a:endParaRPr>
          </a:p>
        </p:txBody>
      </p:sp>
      <p:sp>
        <p:nvSpPr>
          <p:cNvPr id="13" name="テキスト ボックス 12"/>
          <p:cNvSpPr txBox="1"/>
          <p:nvPr/>
        </p:nvSpPr>
        <p:spPr>
          <a:xfrm>
            <a:off x="899592" y="2348880"/>
            <a:ext cx="7344816" cy="707886"/>
          </a:xfrm>
          <a:prstGeom prst="rect">
            <a:avLst/>
          </a:prstGeom>
          <a:noFill/>
        </p:spPr>
        <p:txBody>
          <a:bodyPr wrap="square" rtlCol="0">
            <a:spAutoFit/>
          </a:bodyPr>
          <a:lstStyle/>
          <a:p>
            <a:r>
              <a:rPr kumimoji="1" lang="ja-JP" altLang="en-US" sz="2000" dirty="0" smtClean="0"/>
              <a:t>ブラックホールのミクロな状態は、「事象の地平面」の量子状態によって理解できるのでは？</a:t>
            </a:r>
            <a:endParaRPr kumimoji="1" lang="ja-JP" altLang="en-US" sz="2000" dirty="0"/>
          </a:p>
        </p:txBody>
      </p:sp>
      <p:sp>
        <p:nvSpPr>
          <p:cNvPr id="14" name="右矢印 13"/>
          <p:cNvSpPr/>
          <p:nvPr/>
        </p:nvSpPr>
        <p:spPr>
          <a:xfrm>
            <a:off x="971600" y="3284984"/>
            <a:ext cx="288032" cy="21602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475656" y="3192941"/>
            <a:ext cx="5112568" cy="400110"/>
          </a:xfrm>
          <a:prstGeom prst="rect">
            <a:avLst/>
          </a:prstGeom>
          <a:noFill/>
        </p:spPr>
        <p:txBody>
          <a:bodyPr wrap="square" rtlCol="0">
            <a:spAutoFit/>
          </a:bodyPr>
          <a:lstStyle/>
          <a:p>
            <a:r>
              <a:rPr kumimoji="1" lang="ja-JP" altLang="en-US" sz="2000" dirty="0" smtClean="0">
                <a:solidFill>
                  <a:srgbClr val="FF0000"/>
                </a:solidFill>
              </a:rPr>
              <a:t>「ホログラム」あるいは「ホログラフィック原理」</a:t>
            </a:r>
          </a:p>
        </p:txBody>
      </p:sp>
      <p:sp>
        <p:nvSpPr>
          <p:cNvPr id="16" name="テキスト ボックス 15"/>
          <p:cNvSpPr txBox="1"/>
          <p:nvPr/>
        </p:nvSpPr>
        <p:spPr>
          <a:xfrm>
            <a:off x="834392" y="5877272"/>
            <a:ext cx="7560840" cy="707886"/>
          </a:xfrm>
          <a:prstGeom prst="rect">
            <a:avLst/>
          </a:prstGeom>
          <a:noFill/>
        </p:spPr>
        <p:txBody>
          <a:bodyPr wrap="square" rtlCol="0">
            <a:spAutoFit/>
          </a:bodyPr>
          <a:lstStyle/>
          <a:p>
            <a:r>
              <a:rPr kumimoji="1" lang="en-US" altLang="ja-JP" sz="2000" dirty="0" smtClean="0"/>
              <a:t>1997</a:t>
            </a:r>
            <a:r>
              <a:rPr kumimoji="1" lang="ja-JP" altLang="en-US" sz="2000" dirty="0" smtClean="0"/>
              <a:t>年、マルダセナはこの考えを超弦理論の中で実現できる可能性を提唱した。</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1790" y="3593051"/>
            <a:ext cx="2700300" cy="1946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2847081" y="5459367"/>
            <a:ext cx="2156967" cy="307777"/>
          </a:xfrm>
          <a:prstGeom prst="rect">
            <a:avLst/>
          </a:prstGeom>
          <a:noFill/>
        </p:spPr>
        <p:txBody>
          <a:bodyPr wrap="square" rtlCol="0">
            <a:spAutoFit/>
          </a:bodyPr>
          <a:lstStyle/>
          <a:p>
            <a:r>
              <a:rPr lang="en-US" altLang="ja-JP" sz="1400" dirty="0" err="1" smtClean="0">
                <a:solidFill>
                  <a:srgbClr val="7030A0"/>
                </a:solidFill>
              </a:rPr>
              <a:t>h</a:t>
            </a:r>
            <a:r>
              <a:rPr kumimoji="1" lang="en-US" altLang="ja-JP" sz="1400" dirty="0" err="1" smtClean="0">
                <a:solidFill>
                  <a:srgbClr val="7030A0"/>
                </a:solidFill>
              </a:rPr>
              <a:t>ep-th</a:t>
            </a:r>
            <a:r>
              <a:rPr kumimoji="1" lang="en-US" altLang="ja-JP" sz="1400" dirty="0" smtClean="0">
                <a:solidFill>
                  <a:srgbClr val="7030A0"/>
                </a:solidFill>
              </a:rPr>
              <a:t>/9409089,Susskind</a:t>
            </a:r>
            <a:endParaRPr kumimoji="1" lang="ja-JP" altLang="en-US" sz="1400" dirty="0" smtClean="0">
              <a:solidFill>
                <a:srgbClr val="7030A0"/>
              </a:solidFill>
            </a:endParaRPr>
          </a:p>
        </p:txBody>
      </p:sp>
      <p:sp>
        <p:nvSpPr>
          <p:cNvPr id="5" name="テキスト ボックス 4"/>
          <p:cNvSpPr txBox="1"/>
          <p:nvPr/>
        </p:nvSpPr>
        <p:spPr>
          <a:xfrm>
            <a:off x="7631832" y="3132258"/>
            <a:ext cx="1512168" cy="584775"/>
          </a:xfrm>
          <a:prstGeom prst="rect">
            <a:avLst/>
          </a:prstGeom>
          <a:noFill/>
        </p:spPr>
        <p:txBody>
          <a:bodyPr wrap="square" rtlCol="0">
            <a:spAutoFit/>
          </a:bodyPr>
          <a:lstStyle/>
          <a:p>
            <a:r>
              <a:rPr kumimoji="1" lang="en-US" altLang="ja-JP" sz="1600" dirty="0" smtClean="0">
                <a:solidFill>
                  <a:srgbClr val="7030A0"/>
                </a:solidFill>
              </a:rPr>
              <a:t>‘t </a:t>
            </a:r>
            <a:r>
              <a:rPr kumimoji="1" lang="en-US" altLang="ja-JP" sz="1600" dirty="0" err="1" smtClean="0">
                <a:solidFill>
                  <a:srgbClr val="7030A0"/>
                </a:solidFill>
              </a:rPr>
              <a:t>Hooft</a:t>
            </a:r>
            <a:r>
              <a:rPr kumimoji="1" lang="en-US" altLang="ja-JP" sz="1600" dirty="0" smtClean="0">
                <a:solidFill>
                  <a:srgbClr val="7030A0"/>
                </a:solidFill>
              </a:rPr>
              <a:t>(1993) Susskind(1994)</a:t>
            </a:r>
            <a:endParaRPr kumimoji="1" lang="ja-JP" altLang="en-US" sz="1600" dirty="0" smtClean="0">
              <a:solidFill>
                <a:srgbClr val="7030A0"/>
              </a:solidFill>
            </a:endParaRPr>
          </a:p>
        </p:txBody>
      </p:sp>
    </p:spTree>
    <p:extLst>
      <p:ext uri="{BB962C8B-B14F-4D97-AF65-F5344CB8AC3E}">
        <p14:creationId xmlns:p14="http://schemas.microsoft.com/office/powerpoint/2010/main" val="16329668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357188" y="571500"/>
            <a:ext cx="8229600" cy="1069975"/>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smtClean="0"/>
              <a:t>重力の量子効果が重要になるスケール</a:t>
            </a:r>
          </a:p>
        </p:txBody>
      </p:sp>
      <p:sp>
        <p:nvSpPr>
          <p:cNvPr id="3" name="テキスト ボックス 3"/>
          <p:cNvSpPr txBox="1">
            <a:spLocks noChangeArrowheads="1"/>
          </p:cNvSpPr>
          <p:nvPr/>
        </p:nvSpPr>
        <p:spPr bwMode="auto">
          <a:xfrm>
            <a:off x="571500" y="1571625"/>
            <a:ext cx="3416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800">
                <a:latin typeface="Georgia" panose="02040502050405020303" pitchFamily="18" charset="0"/>
                <a:ea typeface="HG明朝B" panose="02020809000000000000" pitchFamily="17" charset="-128"/>
              </a:rPr>
              <a:t>３つの基本物理定数</a:t>
            </a:r>
          </a:p>
        </p:txBody>
      </p:sp>
      <p:sp>
        <p:nvSpPr>
          <p:cNvPr id="4" name="テキスト ボックス 7"/>
          <p:cNvSpPr txBox="1">
            <a:spLocks noChangeArrowheads="1"/>
          </p:cNvSpPr>
          <p:nvPr/>
        </p:nvSpPr>
        <p:spPr bwMode="auto">
          <a:xfrm>
            <a:off x="1071563" y="2214563"/>
            <a:ext cx="6858000" cy="1200150"/>
          </a:xfrm>
          <a:prstGeom prst="rect">
            <a:avLst/>
          </a:prstGeom>
          <a:solidFill>
            <a:schemeClr val="accent1">
              <a:lumMod val="20000"/>
              <a:lumOff val="80000"/>
            </a:schemeClr>
          </a:solidFill>
          <a:ln w="9525">
            <a:noFill/>
            <a:miter lim="800000"/>
            <a:headEnd/>
            <a:tailEnd/>
          </a:ln>
        </p:spPr>
        <p:txBody>
          <a:bodyPr>
            <a:spAutoFit/>
          </a:bodyPr>
          <a:lstStyle/>
          <a:p>
            <a:pPr>
              <a:defRPr/>
            </a:pPr>
            <a:r>
              <a:rPr lang="en-US" altLang="ja-JP" sz="2400" i="1">
                <a:latin typeface="Georgia" pitchFamily="18" charset="0"/>
                <a:ea typeface="HG明朝B" pitchFamily="17" charset="-128"/>
              </a:rPr>
              <a:t>h </a:t>
            </a:r>
            <a:r>
              <a:rPr lang="en-US" altLang="ja-JP" sz="2400">
                <a:latin typeface="Georgia" pitchFamily="18" charset="0"/>
                <a:ea typeface="HG明朝B" pitchFamily="17" charset="-128"/>
              </a:rPr>
              <a:t> </a:t>
            </a:r>
            <a:r>
              <a:rPr lang="ja-JP" altLang="en-US" sz="2400">
                <a:latin typeface="Georgia" pitchFamily="18" charset="0"/>
                <a:ea typeface="HG明朝B" pitchFamily="17" charset="-128"/>
              </a:rPr>
              <a:t>  （プランク定数）                    量子力学</a:t>
            </a:r>
            <a:endParaRPr lang="en-US" altLang="ja-JP" sz="2400">
              <a:latin typeface="Georgia" pitchFamily="18" charset="0"/>
              <a:ea typeface="HG明朝B" pitchFamily="17" charset="-128"/>
            </a:endParaRPr>
          </a:p>
          <a:p>
            <a:pPr>
              <a:defRPr/>
            </a:pPr>
            <a:r>
              <a:rPr lang="en-US" altLang="ja-JP" sz="2400" i="1">
                <a:latin typeface="Georgia" pitchFamily="18" charset="0"/>
                <a:ea typeface="HG明朝B" pitchFamily="17" charset="-128"/>
              </a:rPr>
              <a:t>c</a:t>
            </a:r>
            <a:r>
              <a:rPr lang="ja-JP" altLang="en-US" sz="2400">
                <a:latin typeface="Georgia" pitchFamily="18" charset="0"/>
                <a:ea typeface="HG明朝B" pitchFamily="17" charset="-128"/>
              </a:rPr>
              <a:t>　（光速）　　　　　　　　　相対性理論</a:t>
            </a:r>
            <a:endParaRPr lang="en-US" altLang="ja-JP" sz="2400">
              <a:latin typeface="Georgia" pitchFamily="18" charset="0"/>
              <a:ea typeface="HG明朝B" pitchFamily="17" charset="-128"/>
            </a:endParaRPr>
          </a:p>
          <a:p>
            <a:pPr>
              <a:defRPr/>
            </a:pPr>
            <a:r>
              <a:rPr lang="en-US" altLang="ja-JP" sz="2400" i="1">
                <a:latin typeface="Georgia" pitchFamily="18" charset="0"/>
                <a:ea typeface="HG明朝B" pitchFamily="17" charset="-128"/>
              </a:rPr>
              <a:t>G</a:t>
            </a:r>
            <a:r>
              <a:rPr lang="en-US" altLang="ja-JP" sz="2400">
                <a:latin typeface="Georgia" pitchFamily="18" charset="0"/>
                <a:ea typeface="HG明朝B" pitchFamily="17" charset="-128"/>
              </a:rPr>
              <a:t>   </a:t>
            </a:r>
            <a:r>
              <a:rPr lang="ja-JP" altLang="en-US" sz="2400">
                <a:latin typeface="Georgia" pitchFamily="18" charset="0"/>
                <a:ea typeface="HG明朝B" pitchFamily="17" charset="-128"/>
              </a:rPr>
              <a:t>（ニュートンの重力定数）　万有引力の法則</a:t>
            </a:r>
          </a:p>
        </p:txBody>
      </p:sp>
      <p:sp>
        <p:nvSpPr>
          <p:cNvPr id="5" name="テキスト ボックス 8"/>
          <p:cNvSpPr txBox="1">
            <a:spLocks noChangeArrowheads="1"/>
          </p:cNvSpPr>
          <p:nvPr/>
        </p:nvSpPr>
        <p:spPr bwMode="auto">
          <a:xfrm>
            <a:off x="785813" y="3500438"/>
            <a:ext cx="7286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Georgia" panose="02040502050405020303" pitchFamily="18" charset="0"/>
                <a:ea typeface="HG明朝B" panose="02020809000000000000" pitchFamily="17" charset="-128"/>
              </a:rPr>
              <a:t>長さ、時間、質量の単位を組み合わせて書けている。</a:t>
            </a:r>
          </a:p>
        </p:txBody>
      </p:sp>
      <p:grpSp>
        <p:nvGrpSpPr>
          <p:cNvPr id="6" name="グループ化 11"/>
          <p:cNvGrpSpPr>
            <a:grpSpLocks/>
          </p:cNvGrpSpPr>
          <p:nvPr/>
        </p:nvGrpSpPr>
        <p:grpSpPr bwMode="auto">
          <a:xfrm>
            <a:off x="714375" y="4214813"/>
            <a:ext cx="7215188" cy="795337"/>
            <a:chOff x="857224" y="4857760"/>
            <a:chExt cx="7215237" cy="795055"/>
          </a:xfrm>
        </p:grpSpPr>
        <p:sp>
          <p:nvSpPr>
            <p:cNvPr id="7" name="テキスト ボックス 2"/>
            <p:cNvSpPr txBox="1">
              <a:spLocks noChangeArrowheads="1"/>
            </p:cNvSpPr>
            <p:nvPr/>
          </p:nvSpPr>
          <p:spPr bwMode="auto">
            <a:xfrm>
              <a:off x="857224" y="5000636"/>
              <a:ext cx="264687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3200">
                  <a:solidFill>
                    <a:srgbClr val="FF0000"/>
                  </a:solidFill>
                  <a:latin typeface="Georgia" panose="02040502050405020303" pitchFamily="18" charset="0"/>
                  <a:ea typeface="HG明朝B" panose="02020809000000000000" pitchFamily="17" charset="-128"/>
                </a:rPr>
                <a:t>プランク長さ</a:t>
              </a:r>
            </a:p>
          </p:txBody>
        </p:sp>
        <p:pic>
          <p:nvPicPr>
            <p:cNvPr id="8" name="図 9" descr="txp_fig.png"/>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3857620" y="4857760"/>
              <a:ext cx="4214841" cy="795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テキスト ボックス 10"/>
          <p:cNvSpPr txBox="1">
            <a:spLocks noChangeArrowheads="1"/>
          </p:cNvSpPr>
          <p:nvPr/>
        </p:nvSpPr>
        <p:spPr bwMode="auto">
          <a:xfrm>
            <a:off x="642938" y="5143500"/>
            <a:ext cx="78787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Georgia" panose="02040502050405020303" pitchFamily="18" charset="0"/>
                <a:ea typeface="HG明朝B" panose="02020809000000000000" pitchFamily="17" charset="-128"/>
              </a:rPr>
              <a:t>時空の曲率半径がプランク長さくらいになってきたら、</a:t>
            </a:r>
            <a:endParaRPr lang="en-US" altLang="ja-JP" sz="2400">
              <a:latin typeface="Georgia" panose="02040502050405020303" pitchFamily="18" charset="0"/>
              <a:ea typeface="HG明朝B" panose="02020809000000000000" pitchFamily="17" charset="-128"/>
            </a:endParaRPr>
          </a:p>
          <a:p>
            <a:pPr eaLnBrk="1" hangingPunct="1"/>
            <a:r>
              <a:rPr lang="ja-JP" altLang="en-US" sz="2400">
                <a:latin typeface="Georgia" panose="02040502050405020303" pitchFamily="18" charset="0"/>
                <a:ea typeface="HG明朝B" panose="02020809000000000000" pitchFamily="17" charset="-128"/>
              </a:rPr>
              <a:t>重力の古典論（一般相対性理論）は使えない。</a:t>
            </a:r>
          </a:p>
        </p:txBody>
      </p:sp>
      <p:sp>
        <p:nvSpPr>
          <p:cNvPr id="10" name="右矢印 9"/>
          <p:cNvSpPr/>
          <p:nvPr/>
        </p:nvSpPr>
        <p:spPr>
          <a:xfrm>
            <a:off x="1214438" y="6143625"/>
            <a:ext cx="642937" cy="357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テキスト ボックス 10"/>
          <p:cNvSpPr txBox="1"/>
          <p:nvPr/>
        </p:nvSpPr>
        <p:spPr>
          <a:xfrm>
            <a:off x="2143125" y="6072188"/>
            <a:ext cx="4494213" cy="523875"/>
          </a:xfrm>
          <a:prstGeom prst="rect">
            <a:avLst/>
          </a:prstGeom>
          <a:solidFill>
            <a:srgbClr val="FFFF00"/>
          </a:solidFill>
        </p:spPr>
        <p:txBody>
          <a:bodyPr wrap="none">
            <a:spAutoFit/>
          </a:bodyPr>
          <a:lstStyle/>
          <a:p>
            <a:pPr>
              <a:defRPr/>
            </a:pPr>
            <a:r>
              <a:rPr lang="ja-JP" altLang="en-US" sz="2800" dirty="0">
                <a:latin typeface="+mn-ea"/>
                <a:ea typeface="+mn-ea"/>
              </a:rPr>
              <a:t>重力の量子論（超弦理論）</a:t>
            </a:r>
          </a:p>
        </p:txBody>
      </p:sp>
    </p:spTree>
    <p:extLst>
      <p:ext uri="{BB962C8B-B14F-4D97-AF65-F5344CB8AC3E}">
        <p14:creationId xmlns:p14="http://schemas.microsoft.com/office/powerpoint/2010/main" val="889553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72477" y="63582"/>
            <a:ext cx="8229600" cy="1143000"/>
          </a:xfrm>
        </p:spPr>
        <p:txBody>
          <a:bodyPr/>
          <a:lstStyle/>
          <a:p>
            <a:r>
              <a:rPr kumimoji="1" lang="ja-JP" altLang="en-US" dirty="0" smtClean="0"/>
              <a:t>目次</a:t>
            </a:r>
            <a:endParaRPr kumimoji="1" lang="ja-JP" altLang="en-US" dirty="0"/>
          </a:p>
        </p:txBody>
      </p:sp>
      <p:sp>
        <p:nvSpPr>
          <p:cNvPr id="5" name="コンテンツ プレースホルダー 4"/>
          <p:cNvSpPr>
            <a:spLocks noGrp="1"/>
          </p:cNvSpPr>
          <p:nvPr>
            <p:ph idx="1"/>
          </p:nvPr>
        </p:nvSpPr>
        <p:spPr>
          <a:xfrm>
            <a:off x="611560" y="1124744"/>
            <a:ext cx="8229600" cy="4925144"/>
          </a:xfrm>
        </p:spPr>
        <p:txBody>
          <a:bodyPr>
            <a:normAutofit fontScale="92500" lnSpcReduction="20000"/>
          </a:bodyPr>
          <a:lstStyle/>
          <a:p>
            <a:pPr marL="514350" indent="-514350">
              <a:buFont typeface="+mj-lt"/>
              <a:buAutoNum type="arabicPeriod"/>
            </a:pPr>
            <a:r>
              <a:rPr kumimoji="1" lang="ja-JP" altLang="en-US" dirty="0" smtClean="0"/>
              <a:t>研究の背景</a:t>
            </a:r>
            <a:r>
              <a:rPr kumimoji="1" lang="en-US" altLang="ja-JP" dirty="0" smtClean="0"/>
              <a:t/>
            </a:r>
            <a:br>
              <a:rPr kumimoji="1" lang="en-US" altLang="ja-JP" dirty="0" smtClean="0"/>
            </a:br>
            <a:endParaRPr kumimoji="1" lang="en-US" altLang="ja-JP" dirty="0" smtClean="0"/>
          </a:p>
          <a:p>
            <a:pPr marL="514350" indent="-514350">
              <a:buFont typeface="+mj-lt"/>
              <a:buAutoNum type="arabicPeriod"/>
            </a:pPr>
            <a:endParaRPr kumimoji="1" lang="en-US" altLang="ja-JP" dirty="0" smtClean="0"/>
          </a:p>
          <a:p>
            <a:pPr marL="514350" indent="-514350">
              <a:buFont typeface="+mj-lt"/>
              <a:buAutoNum type="arabicPeriod"/>
            </a:pPr>
            <a:endParaRPr lang="en-US" altLang="ja-JP" dirty="0"/>
          </a:p>
          <a:p>
            <a:pPr marL="514350" indent="-514350">
              <a:buFont typeface="+mj-lt"/>
              <a:buAutoNum type="arabicPeriod"/>
            </a:pPr>
            <a:endParaRPr lang="en-US" altLang="ja-JP" dirty="0"/>
          </a:p>
          <a:p>
            <a:pPr marL="514350" indent="-514350">
              <a:buFont typeface="+mj-lt"/>
              <a:buAutoNum type="arabicPeriod"/>
            </a:pPr>
            <a:r>
              <a:rPr lang="ja-JP" altLang="en-US" dirty="0" smtClean="0"/>
              <a:t>研究内容と成果</a:t>
            </a:r>
            <a:r>
              <a:rPr lang="en-US" altLang="ja-JP" dirty="0" smtClean="0"/>
              <a:t/>
            </a:r>
            <a:br>
              <a:rPr lang="en-US" altLang="ja-JP" dirty="0" smtClean="0"/>
            </a:br>
            <a:endParaRPr lang="en-US" altLang="ja-JP" dirty="0" smtClean="0"/>
          </a:p>
          <a:p>
            <a:pPr marL="0" indent="0">
              <a:buNone/>
            </a:pPr>
            <a:endParaRPr lang="en-US" altLang="ja-JP" dirty="0" smtClean="0"/>
          </a:p>
          <a:p>
            <a:pPr marL="514350" indent="-514350">
              <a:buFont typeface="+mj-lt"/>
              <a:buAutoNum type="arabicPeriod"/>
            </a:pPr>
            <a:endParaRPr lang="en-US" altLang="ja-JP" dirty="0"/>
          </a:p>
          <a:p>
            <a:pPr marL="514350" indent="-514350">
              <a:buFont typeface="+mj-lt"/>
              <a:buAutoNum type="arabicPeriod"/>
            </a:pPr>
            <a:endParaRPr lang="en-US" altLang="ja-JP" dirty="0"/>
          </a:p>
          <a:p>
            <a:pPr marL="0" indent="0">
              <a:buNone/>
            </a:pPr>
            <a:r>
              <a:rPr lang="en-US" altLang="ja-JP" dirty="0" smtClean="0"/>
              <a:t>3.</a:t>
            </a:r>
            <a:r>
              <a:rPr lang="ja-JP" altLang="en-US" dirty="0" smtClean="0"/>
              <a:t>　まとめと</a:t>
            </a:r>
            <a:r>
              <a:rPr kumimoji="1" lang="ja-JP" altLang="en-US" dirty="0" smtClean="0"/>
              <a:t>展望</a:t>
            </a:r>
            <a:endParaRPr kumimoji="1" lang="en-US" altLang="ja-JP" dirty="0" smtClean="0"/>
          </a:p>
          <a:p>
            <a:endParaRPr kumimoji="1" lang="ja-JP" altLang="en-US" dirty="0"/>
          </a:p>
        </p:txBody>
      </p:sp>
      <p:sp>
        <p:nvSpPr>
          <p:cNvPr id="6" name="テキスト ボックス 5"/>
          <p:cNvSpPr txBox="1"/>
          <p:nvPr/>
        </p:nvSpPr>
        <p:spPr>
          <a:xfrm>
            <a:off x="1341984" y="1719811"/>
            <a:ext cx="6276077" cy="1323439"/>
          </a:xfrm>
          <a:prstGeom prst="rect">
            <a:avLst/>
          </a:prstGeom>
          <a:noFill/>
        </p:spPr>
        <p:txBody>
          <a:bodyPr wrap="none" rtlCol="0">
            <a:spAutoFit/>
          </a:bodyPr>
          <a:lstStyle/>
          <a:p>
            <a:r>
              <a:rPr kumimoji="1" lang="ja-JP" altLang="en-US" sz="2000" dirty="0" smtClean="0"/>
              <a:t>ブラックホールの蒸発</a:t>
            </a:r>
            <a:endParaRPr lang="en-US" altLang="ja-JP" sz="2000" dirty="0" smtClean="0"/>
          </a:p>
          <a:p>
            <a:r>
              <a:rPr lang="ja-JP" altLang="en-US" sz="2000" dirty="0"/>
              <a:t>新</a:t>
            </a:r>
            <a:r>
              <a:rPr kumimoji="1" lang="ja-JP" altLang="en-US" sz="2000" dirty="0" smtClean="0"/>
              <a:t>理論の必要性</a:t>
            </a:r>
            <a:endParaRPr kumimoji="1" lang="en-US" altLang="ja-JP" sz="2000" dirty="0" smtClean="0"/>
          </a:p>
          <a:p>
            <a:r>
              <a:rPr lang="ja-JP" altLang="en-US" sz="2000" dirty="0" smtClean="0"/>
              <a:t>マルダセナによるブラックホールの「ホログラム的記述」</a:t>
            </a:r>
            <a:endParaRPr lang="en-US" altLang="ja-JP" sz="2000" dirty="0" smtClean="0"/>
          </a:p>
          <a:p>
            <a:r>
              <a:rPr kumimoji="1" lang="ja-JP" altLang="en-US" sz="2000" dirty="0" smtClean="0"/>
              <a:t>これまでの研究</a:t>
            </a:r>
          </a:p>
        </p:txBody>
      </p:sp>
      <p:sp>
        <p:nvSpPr>
          <p:cNvPr id="7" name="テキスト ボックス 6"/>
          <p:cNvSpPr txBox="1"/>
          <p:nvPr/>
        </p:nvSpPr>
        <p:spPr>
          <a:xfrm>
            <a:off x="1341984" y="3977906"/>
            <a:ext cx="6333785" cy="707886"/>
          </a:xfrm>
          <a:prstGeom prst="rect">
            <a:avLst/>
          </a:prstGeom>
          <a:noFill/>
        </p:spPr>
        <p:txBody>
          <a:bodyPr wrap="none" rtlCol="0">
            <a:spAutoFit/>
          </a:bodyPr>
          <a:lstStyle/>
          <a:p>
            <a:r>
              <a:rPr kumimoji="1" lang="ja-JP" altLang="en-US" sz="2000" dirty="0" smtClean="0"/>
              <a:t>マルダセナの理論に基づき、ブラックホールの質量と温度</a:t>
            </a:r>
            <a:r>
              <a:rPr kumimoji="1" lang="en-US" altLang="ja-JP" sz="2000" dirty="0" smtClean="0"/>
              <a:t/>
            </a:r>
            <a:br>
              <a:rPr kumimoji="1" lang="en-US" altLang="ja-JP" sz="2000" dirty="0" smtClean="0"/>
            </a:br>
            <a:r>
              <a:rPr kumimoji="1" lang="ja-JP" altLang="en-US" sz="2000" dirty="0" smtClean="0"/>
              <a:t>の関係を計算</a:t>
            </a:r>
          </a:p>
        </p:txBody>
      </p:sp>
      <p:sp>
        <p:nvSpPr>
          <p:cNvPr id="8" name="テキスト ボックス 7"/>
          <p:cNvSpPr txBox="1"/>
          <p:nvPr/>
        </p:nvSpPr>
        <p:spPr>
          <a:xfrm>
            <a:off x="2130806" y="4703792"/>
            <a:ext cx="5093061" cy="400110"/>
          </a:xfrm>
          <a:prstGeom prst="rect">
            <a:avLst/>
          </a:prstGeom>
          <a:noFill/>
        </p:spPr>
        <p:txBody>
          <a:bodyPr wrap="none" rtlCol="0">
            <a:spAutoFit/>
          </a:bodyPr>
          <a:lstStyle/>
          <a:p>
            <a:r>
              <a:rPr kumimoji="1" lang="ja-JP" altLang="en-US" sz="2000" dirty="0" smtClean="0"/>
              <a:t>重力の量子力学的効果を含めた、新しい検証</a:t>
            </a:r>
          </a:p>
        </p:txBody>
      </p:sp>
      <p:sp>
        <p:nvSpPr>
          <p:cNvPr id="9" name="テキスト ボックス 8"/>
          <p:cNvSpPr txBox="1"/>
          <p:nvPr/>
        </p:nvSpPr>
        <p:spPr>
          <a:xfrm>
            <a:off x="1309147" y="6081558"/>
            <a:ext cx="5482591" cy="400110"/>
          </a:xfrm>
          <a:prstGeom prst="rect">
            <a:avLst/>
          </a:prstGeom>
          <a:noFill/>
        </p:spPr>
        <p:txBody>
          <a:bodyPr wrap="none" rtlCol="0">
            <a:spAutoFit/>
          </a:bodyPr>
          <a:lstStyle/>
          <a:p>
            <a:r>
              <a:rPr lang="ja-JP" altLang="en-US" sz="2000" dirty="0" smtClean="0"/>
              <a:t>ブラックホールの蒸発に関する謎の解明に向けて</a:t>
            </a:r>
            <a:endParaRPr kumimoji="1" lang="ja-JP" altLang="en-US" sz="2000" dirty="0" smtClean="0"/>
          </a:p>
        </p:txBody>
      </p:sp>
      <p:sp>
        <p:nvSpPr>
          <p:cNvPr id="10" name="右矢印 9"/>
          <p:cNvSpPr/>
          <p:nvPr/>
        </p:nvSpPr>
        <p:spPr>
          <a:xfrm>
            <a:off x="1770766" y="4795835"/>
            <a:ext cx="360040" cy="216024"/>
          </a:xfrm>
          <a:prstGeom prst="rightArrow">
            <a:avLst/>
          </a:prstGeom>
          <a:solidFill>
            <a:srgbClr val="FF0000"/>
          </a:solid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 name="右中かっこ 1"/>
          <p:cNvSpPr/>
          <p:nvPr/>
        </p:nvSpPr>
        <p:spPr>
          <a:xfrm>
            <a:off x="7522161" y="1288419"/>
            <a:ext cx="524724" cy="175483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1" name="右中かっこ 10"/>
          <p:cNvSpPr/>
          <p:nvPr/>
        </p:nvSpPr>
        <p:spPr>
          <a:xfrm>
            <a:off x="7522161" y="3284984"/>
            <a:ext cx="509389" cy="31962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テキスト ボックス 2"/>
          <p:cNvSpPr txBox="1"/>
          <p:nvPr/>
        </p:nvSpPr>
        <p:spPr>
          <a:xfrm>
            <a:off x="8046885" y="1844824"/>
            <a:ext cx="902811" cy="523220"/>
          </a:xfrm>
          <a:prstGeom prst="rect">
            <a:avLst/>
          </a:prstGeom>
          <a:noFill/>
        </p:spPr>
        <p:txBody>
          <a:bodyPr wrap="none" rtlCol="0">
            <a:spAutoFit/>
          </a:bodyPr>
          <a:lstStyle/>
          <a:p>
            <a:r>
              <a:rPr kumimoji="1" lang="ja-JP" altLang="en-US" sz="2800" dirty="0" smtClean="0"/>
              <a:t>百武</a:t>
            </a:r>
          </a:p>
        </p:txBody>
      </p:sp>
      <p:sp>
        <p:nvSpPr>
          <p:cNvPr id="12" name="テキスト ボックス 11"/>
          <p:cNvSpPr txBox="1"/>
          <p:nvPr/>
        </p:nvSpPr>
        <p:spPr>
          <a:xfrm>
            <a:off x="8055431" y="4621522"/>
            <a:ext cx="902811" cy="523220"/>
          </a:xfrm>
          <a:prstGeom prst="rect">
            <a:avLst/>
          </a:prstGeom>
          <a:noFill/>
        </p:spPr>
        <p:txBody>
          <a:bodyPr wrap="none" rtlCol="0">
            <a:spAutoFit/>
          </a:bodyPr>
          <a:lstStyle/>
          <a:p>
            <a:r>
              <a:rPr lang="ja-JP" altLang="en-US" sz="2800" dirty="0"/>
              <a:t>西村</a:t>
            </a:r>
            <a:endParaRPr kumimoji="1" lang="ja-JP" altLang="en-US" sz="2800" dirty="0" smtClean="0"/>
          </a:p>
        </p:txBody>
      </p:sp>
    </p:spTree>
    <p:extLst>
      <p:ext uri="{BB962C8B-B14F-4D97-AF65-F5344CB8AC3E}">
        <p14:creationId xmlns:p14="http://schemas.microsoft.com/office/powerpoint/2010/main" val="1837602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747737" y="2636913"/>
            <a:ext cx="3840487" cy="720080"/>
          </a:xfrm>
        </p:spPr>
        <p:txBody>
          <a:bodyPr/>
          <a:lstStyle/>
          <a:p>
            <a:r>
              <a:rPr kumimoji="1" lang="ja-JP" altLang="en-US" dirty="0" smtClean="0"/>
              <a:t>１．研究の背景</a:t>
            </a:r>
            <a:endParaRPr kumimoji="1" lang="ja-JP" altLang="en-US" dirty="0"/>
          </a:p>
        </p:txBody>
      </p:sp>
    </p:spTree>
    <p:extLst>
      <p:ext uri="{BB962C8B-B14F-4D97-AF65-F5344CB8AC3E}">
        <p14:creationId xmlns:p14="http://schemas.microsoft.com/office/powerpoint/2010/main" val="670794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3082" y="3602027"/>
            <a:ext cx="4618978" cy="3881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611560" y="233816"/>
            <a:ext cx="3816424" cy="584775"/>
          </a:xfrm>
          <a:prstGeom prst="rect">
            <a:avLst/>
          </a:prstGeom>
          <a:noFill/>
        </p:spPr>
        <p:txBody>
          <a:bodyPr wrap="square" rtlCol="0">
            <a:spAutoFit/>
          </a:bodyPr>
          <a:lstStyle/>
          <a:p>
            <a:r>
              <a:rPr kumimoji="1" lang="ja-JP" altLang="en-US" sz="3200" b="1" i="1" u="sng" dirty="0" smtClean="0">
                <a:solidFill>
                  <a:srgbClr val="0070C0"/>
                </a:solidFill>
              </a:rPr>
              <a:t>ブラックホールとは？</a:t>
            </a:r>
            <a:endParaRPr kumimoji="1" lang="ja-JP" altLang="en-US" sz="3200" b="1" i="1" u="sng" dirty="0">
              <a:solidFill>
                <a:srgbClr val="0070C0"/>
              </a:solidFill>
            </a:endParaRPr>
          </a:p>
        </p:txBody>
      </p:sp>
      <p:sp>
        <p:nvSpPr>
          <p:cNvPr id="9" name="円弧 8"/>
          <p:cNvSpPr/>
          <p:nvPr/>
        </p:nvSpPr>
        <p:spPr>
          <a:xfrm>
            <a:off x="3312008" y="5542832"/>
            <a:ext cx="720080" cy="435459"/>
          </a:xfrm>
          <a:prstGeom prst="arc">
            <a:avLst>
              <a:gd name="adj1" fmla="val 10878610"/>
              <a:gd name="adj2" fmla="val 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矢印コネクタ 10"/>
          <p:cNvCxnSpPr/>
          <p:nvPr/>
        </p:nvCxnSpPr>
        <p:spPr>
          <a:xfrm flipH="1">
            <a:off x="4099002" y="4229267"/>
            <a:ext cx="1743990" cy="129273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5842992" y="4044601"/>
            <a:ext cx="1944216" cy="400110"/>
          </a:xfrm>
          <a:prstGeom prst="rect">
            <a:avLst/>
          </a:prstGeom>
          <a:noFill/>
        </p:spPr>
        <p:txBody>
          <a:bodyPr wrap="square" rtlCol="0">
            <a:spAutoFit/>
          </a:bodyPr>
          <a:lstStyle/>
          <a:p>
            <a:r>
              <a:rPr kumimoji="1" lang="ja-JP" altLang="en-US" sz="2000" dirty="0" smtClean="0">
                <a:solidFill>
                  <a:srgbClr val="FF0000"/>
                </a:solidFill>
              </a:rPr>
              <a:t>事象の地平面</a:t>
            </a:r>
            <a:endParaRPr kumimoji="1" lang="ja-JP" altLang="en-US" sz="2000" dirty="0">
              <a:solidFill>
                <a:srgbClr val="FF0000"/>
              </a:solidFill>
            </a:endParaRPr>
          </a:p>
        </p:txBody>
      </p:sp>
      <p:sp>
        <p:nvSpPr>
          <p:cNvPr id="13" name="テキスト ボックス 12"/>
          <p:cNvSpPr txBox="1"/>
          <p:nvPr/>
        </p:nvSpPr>
        <p:spPr>
          <a:xfrm>
            <a:off x="5824308" y="4998780"/>
            <a:ext cx="2893672" cy="707886"/>
          </a:xfrm>
          <a:prstGeom prst="rect">
            <a:avLst/>
          </a:prstGeom>
          <a:noFill/>
        </p:spPr>
        <p:txBody>
          <a:bodyPr wrap="square" rtlCol="0">
            <a:spAutoFit/>
          </a:bodyPr>
          <a:lstStyle/>
          <a:p>
            <a:r>
              <a:rPr kumimoji="1" lang="ja-JP" altLang="en-US" sz="2000" dirty="0" smtClean="0"/>
              <a:t>事象の地平</a:t>
            </a:r>
            <a:r>
              <a:rPr lang="ja-JP" altLang="en-US" sz="2000" dirty="0"/>
              <a:t>面</a:t>
            </a:r>
            <a:r>
              <a:rPr kumimoji="1" lang="ja-JP" altLang="en-US" sz="2000" dirty="0" smtClean="0"/>
              <a:t>を越えたら、</a:t>
            </a:r>
            <a:endParaRPr kumimoji="1" lang="en-US" altLang="ja-JP" sz="2000" dirty="0" smtClean="0"/>
          </a:p>
          <a:p>
            <a:r>
              <a:rPr kumimoji="1" lang="ja-JP" altLang="en-US" sz="2000" dirty="0" smtClean="0"/>
              <a:t>光速でも脱出できない。</a:t>
            </a:r>
            <a:endParaRPr kumimoji="1" lang="ja-JP" altLang="en-US" sz="2000" dirty="0"/>
          </a:p>
        </p:txBody>
      </p:sp>
      <p:sp>
        <p:nvSpPr>
          <p:cNvPr id="2" name="正方形/長方形 1"/>
          <p:cNvSpPr/>
          <p:nvPr/>
        </p:nvSpPr>
        <p:spPr>
          <a:xfrm>
            <a:off x="1603905" y="956991"/>
            <a:ext cx="5455340" cy="707886"/>
          </a:xfrm>
          <a:prstGeom prst="rect">
            <a:avLst/>
          </a:prstGeom>
        </p:spPr>
        <p:txBody>
          <a:bodyPr wrap="none">
            <a:spAutoFit/>
          </a:bodyPr>
          <a:lstStyle/>
          <a:p>
            <a:r>
              <a:rPr lang="ja-JP" altLang="en-US" sz="2000" dirty="0" smtClean="0"/>
              <a:t>大きな質量を持った物体が、非常に小さな領域に</a:t>
            </a:r>
            <a:endParaRPr lang="en-US" altLang="ja-JP" sz="2000" dirty="0" smtClean="0"/>
          </a:p>
          <a:p>
            <a:r>
              <a:rPr lang="ja-JP" altLang="en-US" sz="2000" dirty="0" smtClean="0"/>
              <a:t>押し込められたときに形成される時空構造</a:t>
            </a:r>
            <a:endParaRPr lang="ja-JP" altLang="en-US" sz="2000" dirty="0"/>
          </a:p>
        </p:txBody>
      </p:sp>
      <p:grpSp>
        <p:nvGrpSpPr>
          <p:cNvPr id="3" name="グループ化 2"/>
          <p:cNvGrpSpPr/>
          <p:nvPr/>
        </p:nvGrpSpPr>
        <p:grpSpPr>
          <a:xfrm>
            <a:off x="611560" y="2126755"/>
            <a:ext cx="7903126" cy="1189755"/>
            <a:chOff x="915971" y="5309598"/>
            <a:chExt cx="7903126" cy="1189755"/>
          </a:xfrm>
        </p:grpSpPr>
        <p:sp>
          <p:nvSpPr>
            <p:cNvPr id="5" name="テキスト ボックス 4"/>
            <p:cNvSpPr txBox="1"/>
            <p:nvPr/>
          </p:nvSpPr>
          <p:spPr>
            <a:xfrm>
              <a:off x="915971" y="5309598"/>
              <a:ext cx="7903126" cy="400110"/>
            </a:xfrm>
            <a:prstGeom prst="rect">
              <a:avLst/>
            </a:prstGeom>
            <a:noFill/>
          </p:spPr>
          <p:txBody>
            <a:bodyPr wrap="none" rtlCol="0">
              <a:spAutoFit/>
            </a:bodyPr>
            <a:lstStyle/>
            <a:p>
              <a:r>
                <a:rPr kumimoji="1" lang="ja-JP" altLang="en-US" sz="2000" dirty="0" smtClean="0"/>
                <a:t>一般相対性理論　（アインシュタインが</a:t>
              </a:r>
              <a:r>
                <a:rPr kumimoji="1" lang="en-US" altLang="ja-JP" sz="2000" dirty="0" smtClean="0"/>
                <a:t>1915</a:t>
              </a:r>
              <a:r>
                <a:rPr kumimoji="1" lang="ja-JP" altLang="en-US" sz="2000" dirty="0" smtClean="0"/>
                <a:t>～</a:t>
              </a:r>
              <a:r>
                <a:rPr kumimoji="1" lang="en-US" altLang="ja-JP" sz="2000" smtClean="0"/>
                <a:t>16</a:t>
              </a:r>
              <a:r>
                <a:rPr kumimoji="1" lang="ja-JP" altLang="en-US" sz="2000" smtClean="0"/>
                <a:t>年</a:t>
              </a:r>
              <a:r>
                <a:rPr kumimoji="1" lang="ja-JP" altLang="en-US" sz="2000" dirty="0" smtClean="0"/>
                <a:t>に提唱した重力理論）</a:t>
              </a:r>
            </a:p>
          </p:txBody>
        </p:sp>
        <p:sp>
          <p:nvSpPr>
            <p:cNvPr id="6" name="テキスト ボックス 5"/>
            <p:cNvSpPr txBox="1"/>
            <p:nvPr/>
          </p:nvSpPr>
          <p:spPr>
            <a:xfrm>
              <a:off x="2038961" y="5687258"/>
              <a:ext cx="6109365" cy="461665"/>
            </a:xfrm>
            <a:prstGeom prst="rect">
              <a:avLst/>
            </a:prstGeom>
            <a:noFill/>
          </p:spPr>
          <p:txBody>
            <a:bodyPr wrap="none" rtlCol="0">
              <a:spAutoFit/>
            </a:bodyPr>
            <a:lstStyle/>
            <a:p>
              <a:r>
                <a:rPr kumimoji="1" lang="ja-JP" altLang="en-US" sz="2400" dirty="0" smtClean="0">
                  <a:solidFill>
                    <a:srgbClr val="0070C0"/>
                  </a:solidFill>
                </a:rPr>
                <a:t>重力</a:t>
              </a:r>
              <a:r>
                <a:rPr lang="ja-JP" altLang="en-US" sz="2400" dirty="0" smtClean="0">
                  <a:solidFill>
                    <a:srgbClr val="0070C0"/>
                  </a:solidFill>
                </a:rPr>
                <a:t>の起源</a:t>
              </a:r>
              <a:r>
                <a:rPr kumimoji="1" lang="ja-JP" altLang="en-US" sz="2400" dirty="0" smtClean="0">
                  <a:solidFill>
                    <a:srgbClr val="0070C0"/>
                  </a:solidFill>
                </a:rPr>
                <a:t>は時空の曲がり具合に由来する</a:t>
              </a:r>
              <a:endParaRPr kumimoji="1" lang="en-US" altLang="ja-JP" sz="2400" dirty="0" smtClean="0">
                <a:solidFill>
                  <a:srgbClr val="0070C0"/>
                </a:solidFill>
              </a:endParaRPr>
            </a:p>
          </p:txBody>
        </p:sp>
        <p:sp>
          <p:nvSpPr>
            <p:cNvPr id="7" name="正方形/長方形 6"/>
            <p:cNvSpPr/>
            <p:nvPr/>
          </p:nvSpPr>
          <p:spPr>
            <a:xfrm>
              <a:off x="2267750" y="6130021"/>
              <a:ext cx="6014366" cy="369332"/>
            </a:xfrm>
            <a:prstGeom prst="rect">
              <a:avLst/>
            </a:prstGeom>
          </p:spPr>
          <p:txBody>
            <a:bodyPr wrap="square">
              <a:spAutoFit/>
            </a:bodyPr>
            <a:lstStyle/>
            <a:p>
              <a:r>
                <a:rPr lang="ja-JP" altLang="en-US" dirty="0" smtClean="0">
                  <a:solidFill>
                    <a:srgbClr val="0070C0"/>
                  </a:solidFill>
                </a:rPr>
                <a:t>ニュートン</a:t>
              </a:r>
              <a:r>
                <a:rPr lang="ja-JP" altLang="en-US" dirty="0">
                  <a:solidFill>
                    <a:srgbClr val="0070C0"/>
                  </a:solidFill>
                </a:rPr>
                <a:t>の万有引力の法則は近似的にしか正しくない</a:t>
              </a:r>
              <a:r>
                <a:rPr lang="ja-JP" altLang="en-US" dirty="0" smtClean="0">
                  <a:solidFill>
                    <a:srgbClr val="0070C0"/>
                  </a:solidFill>
                </a:rPr>
                <a:t>！</a:t>
              </a:r>
              <a:endParaRPr lang="ja-JP" altLang="en-US" dirty="0">
                <a:solidFill>
                  <a:srgbClr val="0070C0"/>
                </a:solidFill>
              </a:endParaRPr>
            </a:p>
          </p:txBody>
        </p:sp>
      </p:grpSp>
      <p:sp>
        <p:nvSpPr>
          <p:cNvPr id="8" name="角丸四角形 7"/>
          <p:cNvSpPr/>
          <p:nvPr/>
        </p:nvSpPr>
        <p:spPr>
          <a:xfrm>
            <a:off x="467544" y="1988840"/>
            <a:ext cx="8064896" cy="1354900"/>
          </a:xfrm>
          <a:prstGeom prst="roundRect">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下矢印 9"/>
          <p:cNvSpPr/>
          <p:nvPr/>
        </p:nvSpPr>
        <p:spPr>
          <a:xfrm>
            <a:off x="3672048" y="3354997"/>
            <a:ext cx="1033742" cy="436285"/>
          </a:xfrm>
          <a:prstGeom prst="downArrow">
            <a:avLst/>
          </a:prstGeom>
          <a:solidFill>
            <a:srgbClr val="FF0000"/>
          </a:solid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985224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510476" y="271179"/>
            <a:ext cx="5040560" cy="584775"/>
          </a:xfrm>
          <a:prstGeom prst="rect">
            <a:avLst/>
          </a:prstGeom>
          <a:noFill/>
        </p:spPr>
        <p:txBody>
          <a:bodyPr wrap="square" rtlCol="0">
            <a:spAutoFit/>
          </a:bodyPr>
          <a:lstStyle/>
          <a:p>
            <a:r>
              <a:rPr kumimoji="1" lang="ja-JP" altLang="en-US" sz="3200" b="1" i="1" u="sng" dirty="0" smtClean="0">
                <a:solidFill>
                  <a:srgbClr val="0070C0"/>
                </a:solidFill>
              </a:rPr>
              <a:t>ブラックホールの蒸発</a:t>
            </a:r>
            <a:endParaRPr kumimoji="1" lang="ja-JP" altLang="en-US" sz="3200" b="1" i="1" u="sng" dirty="0">
              <a:solidFill>
                <a:srgbClr val="0070C0"/>
              </a:solidFill>
            </a:endParaRPr>
          </a:p>
        </p:txBody>
      </p:sp>
      <p:sp>
        <p:nvSpPr>
          <p:cNvPr id="40" name="正方形/長方形 39"/>
          <p:cNvSpPr/>
          <p:nvPr/>
        </p:nvSpPr>
        <p:spPr>
          <a:xfrm>
            <a:off x="486296" y="1064485"/>
            <a:ext cx="7830120" cy="369332"/>
          </a:xfrm>
          <a:prstGeom prst="rect">
            <a:avLst/>
          </a:prstGeom>
        </p:spPr>
        <p:txBody>
          <a:bodyPr wrap="square">
            <a:spAutoFit/>
          </a:bodyPr>
          <a:lstStyle/>
          <a:p>
            <a:r>
              <a:rPr lang="ja-JP" altLang="en-US" dirty="0" smtClean="0"/>
              <a:t>何</a:t>
            </a:r>
            <a:r>
              <a:rPr lang="ja-JP" altLang="en-US" dirty="0"/>
              <a:t>もないように見える「真空」も</a:t>
            </a:r>
            <a:r>
              <a:rPr lang="ja-JP" altLang="en-US" dirty="0" smtClean="0"/>
              <a:t>、</a:t>
            </a:r>
            <a:r>
              <a:rPr lang="ja-JP" altLang="en-US" dirty="0"/>
              <a:t>微視的</a:t>
            </a:r>
            <a:r>
              <a:rPr lang="ja-JP" altLang="en-US" dirty="0" smtClean="0"/>
              <a:t>に見ると実は</a:t>
            </a:r>
            <a:r>
              <a:rPr lang="ja-JP" altLang="en-US" dirty="0"/>
              <a:t>すごくダイナミック。</a:t>
            </a:r>
            <a:endParaRPr lang="en-US" altLang="ja-JP" dirty="0"/>
          </a:p>
        </p:txBody>
      </p:sp>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1710" y="2224984"/>
            <a:ext cx="4618978" cy="3881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円弧 3"/>
          <p:cNvSpPr/>
          <p:nvPr/>
        </p:nvSpPr>
        <p:spPr>
          <a:xfrm>
            <a:off x="3091761" y="4157163"/>
            <a:ext cx="720080" cy="435459"/>
          </a:xfrm>
          <a:prstGeom prst="arc">
            <a:avLst>
              <a:gd name="adj1" fmla="val 10878610"/>
              <a:gd name="adj2" fmla="val 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テキスト ボックス 31"/>
          <p:cNvSpPr txBox="1"/>
          <p:nvPr/>
        </p:nvSpPr>
        <p:spPr>
          <a:xfrm>
            <a:off x="5473864" y="2825842"/>
            <a:ext cx="2592288" cy="369332"/>
          </a:xfrm>
          <a:prstGeom prst="rect">
            <a:avLst/>
          </a:prstGeom>
          <a:noFill/>
        </p:spPr>
        <p:txBody>
          <a:bodyPr wrap="square" rtlCol="0">
            <a:spAutoFit/>
          </a:bodyPr>
          <a:lstStyle/>
          <a:p>
            <a:r>
              <a:rPr lang="ja-JP" altLang="en-US" dirty="0" smtClean="0">
                <a:solidFill>
                  <a:srgbClr val="7030A0"/>
                </a:solidFill>
              </a:rPr>
              <a:t>ホーキング </a:t>
            </a:r>
            <a:r>
              <a:rPr lang="en-US" altLang="ja-JP" dirty="0" smtClean="0">
                <a:solidFill>
                  <a:srgbClr val="7030A0"/>
                </a:solidFill>
              </a:rPr>
              <a:t>(1974)</a:t>
            </a:r>
            <a:endParaRPr kumimoji="1" lang="ja-JP" altLang="en-US" dirty="0" smtClean="0">
              <a:solidFill>
                <a:srgbClr val="7030A0"/>
              </a:solidFill>
            </a:endParaRPr>
          </a:p>
        </p:txBody>
      </p:sp>
      <p:grpSp>
        <p:nvGrpSpPr>
          <p:cNvPr id="12" name="グループ化 11"/>
          <p:cNvGrpSpPr/>
          <p:nvPr/>
        </p:nvGrpSpPr>
        <p:grpSpPr>
          <a:xfrm>
            <a:off x="2551163" y="4349187"/>
            <a:ext cx="6260427" cy="2306946"/>
            <a:chOff x="2551163" y="4349187"/>
            <a:chExt cx="6260427" cy="2306946"/>
          </a:xfrm>
        </p:grpSpPr>
        <p:sp>
          <p:nvSpPr>
            <p:cNvPr id="35" name="円/楕円 34"/>
            <p:cNvSpPr/>
            <p:nvPr/>
          </p:nvSpPr>
          <p:spPr>
            <a:xfrm>
              <a:off x="3091762" y="5393336"/>
              <a:ext cx="720080" cy="713259"/>
            </a:xfrm>
            <a:prstGeom prst="ellipse">
              <a:avLst/>
            </a:prstGeom>
            <a:solidFill>
              <a:srgbClr val="FF0000"/>
            </a:solid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7" name="直線コネクタ 36"/>
            <p:cNvCxnSpPr>
              <a:stCxn id="4" idx="0"/>
              <a:endCxn id="35" idx="2"/>
            </p:cNvCxnSpPr>
            <p:nvPr/>
          </p:nvCxnSpPr>
          <p:spPr>
            <a:xfrm flipH="1">
              <a:off x="3091762" y="4366664"/>
              <a:ext cx="256" cy="1383302"/>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H="1">
              <a:off x="3811714" y="4349187"/>
              <a:ext cx="256" cy="1383302"/>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4608195" y="5378546"/>
              <a:ext cx="4203395" cy="707886"/>
            </a:xfrm>
            <a:prstGeom prst="rect">
              <a:avLst/>
            </a:prstGeom>
            <a:noFill/>
          </p:spPr>
          <p:txBody>
            <a:bodyPr wrap="none" rtlCol="0">
              <a:spAutoFit/>
            </a:bodyPr>
            <a:lstStyle/>
            <a:p>
              <a:r>
                <a:rPr kumimoji="1" lang="ja-JP" altLang="en-US" sz="2000" dirty="0" smtClean="0"/>
                <a:t>あたかもブラックホールの中に</a:t>
              </a:r>
              <a:endParaRPr kumimoji="1" lang="en-US" altLang="ja-JP" sz="2000" dirty="0" smtClean="0"/>
            </a:p>
            <a:p>
              <a:r>
                <a:rPr lang="ja-JP" altLang="en-US" sz="2000" dirty="0" smtClean="0"/>
                <a:t>温度を持った物体があるように見える</a:t>
              </a:r>
              <a:endParaRPr kumimoji="1" lang="ja-JP" altLang="en-US" sz="2000" dirty="0" smtClean="0"/>
            </a:p>
          </p:txBody>
        </p:sp>
        <p:sp>
          <p:nvSpPr>
            <p:cNvPr id="5" name="フリーフォーム 4"/>
            <p:cNvSpPr/>
            <p:nvPr/>
          </p:nvSpPr>
          <p:spPr>
            <a:xfrm rot="20521251">
              <a:off x="2551163" y="5851940"/>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フリーフォーム 22"/>
            <p:cNvSpPr/>
            <p:nvPr/>
          </p:nvSpPr>
          <p:spPr>
            <a:xfrm rot="1278297">
              <a:off x="2653050" y="5243912"/>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フリーフォーム 23"/>
            <p:cNvSpPr/>
            <p:nvPr/>
          </p:nvSpPr>
          <p:spPr>
            <a:xfrm rot="16363041">
              <a:off x="3259199" y="5046507"/>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フリーフォーム 24"/>
            <p:cNvSpPr/>
            <p:nvPr/>
          </p:nvSpPr>
          <p:spPr>
            <a:xfrm rot="16423098">
              <a:off x="3067134" y="6350557"/>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フリーフォーム 25"/>
            <p:cNvSpPr/>
            <p:nvPr/>
          </p:nvSpPr>
          <p:spPr>
            <a:xfrm rot="1203186">
              <a:off x="3845579" y="5920445"/>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フリーフォーム 27"/>
            <p:cNvSpPr/>
            <p:nvPr/>
          </p:nvSpPr>
          <p:spPr>
            <a:xfrm rot="20132312">
              <a:off x="3881000" y="5384971"/>
              <a:ext cx="469127" cy="142026"/>
            </a:xfrm>
            <a:custGeom>
              <a:avLst/>
              <a:gdLst>
                <a:gd name="connsiteX0" fmla="*/ 0 w 469127"/>
                <a:gd name="connsiteY0" fmla="*/ 44400 h 142026"/>
                <a:gd name="connsiteX1" fmla="*/ 143123 w 469127"/>
                <a:gd name="connsiteY1" fmla="*/ 4644 h 142026"/>
                <a:gd name="connsiteX2" fmla="*/ 341906 w 469127"/>
                <a:gd name="connsiteY2" fmla="*/ 139816 h 142026"/>
                <a:gd name="connsiteX3" fmla="*/ 469127 w 469127"/>
                <a:gd name="connsiteY3" fmla="*/ 92108 h 142026"/>
                <a:gd name="connsiteX4" fmla="*/ 469127 w 469127"/>
                <a:gd name="connsiteY4" fmla="*/ 92108 h 1420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27" h="142026">
                  <a:moveTo>
                    <a:pt x="0" y="44400"/>
                  </a:moveTo>
                  <a:cubicBezTo>
                    <a:pt x="43069" y="16570"/>
                    <a:pt x="86139" y="-11259"/>
                    <a:pt x="143123" y="4644"/>
                  </a:cubicBezTo>
                  <a:cubicBezTo>
                    <a:pt x="200107" y="20547"/>
                    <a:pt x="287572" y="125239"/>
                    <a:pt x="341906" y="139816"/>
                  </a:cubicBezTo>
                  <a:cubicBezTo>
                    <a:pt x="396240" y="154393"/>
                    <a:pt x="469127" y="92108"/>
                    <a:pt x="469127" y="92108"/>
                  </a:cubicBezTo>
                  <a:lnTo>
                    <a:pt x="469127" y="92108"/>
                  </a:lnTo>
                </a:path>
              </a:pathLst>
            </a:cu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3095426" y="5403780"/>
              <a:ext cx="697627" cy="707886"/>
            </a:xfrm>
            <a:prstGeom prst="rect">
              <a:avLst/>
            </a:prstGeom>
            <a:noFill/>
          </p:spPr>
          <p:txBody>
            <a:bodyPr wrap="none" rtlCol="0">
              <a:spAutoFit/>
            </a:bodyPr>
            <a:lstStyle/>
            <a:p>
              <a:r>
                <a:rPr kumimoji="1" lang="ja-JP" altLang="en-US" sz="4000" b="1" dirty="0" smtClean="0">
                  <a:solidFill>
                    <a:schemeClr val="bg1"/>
                  </a:solidFill>
                </a:rPr>
                <a:t>？</a:t>
              </a:r>
            </a:p>
          </p:txBody>
        </p:sp>
      </p:grpSp>
      <p:sp>
        <p:nvSpPr>
          <p:cNvPr id="13" name="円/楕円 12"/>
          <p:cNvSpPr/>
          <p:nvPr/>
        </p:nvSpPr>
        <p:spPr>
          <a:xfrm>
            <a:off x="4622611" y="5688796"/>
            <a:ext cx="598497" cy="374106"/>
          </a:xfrm>
          <a:prstGeom prst="ellipse">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4019360" y="6132950"/>
            <a:ext cx="5107488" cy="646331"/>
          </a:xfrm>
          <a:prstGeom prst="rect">
            <a:avLst/>
          </a:prstGeom>
          <a:noFill/>
        </p:spPr>
        <p:txBody>
          <a:bodyPr wrap="none" rtlCol="0">
            <a:spAutoFit/>
          </a:bodyPr>
          <a:lstStyle/>
          <a:p>
            <a:r>
              <a:rPr kumimoji="1" lang="ja-JP" altLang="en-US" dirty="0" smtClean="0">
                <a:solidFill>
                  <a:srgbClr val="FF0000"/>
                </a:solidFill>
              </a:rPr>
              <a:t>この「ブラックホールの温度」の正体は何か？</a:t>
            </a:r>
            <a:r>
              <a:rPr kumimoji="1" lang="en-US" altLang="ja-JP" dirty="0" smtClean="0">
                <a:solidFill>
                  <a:srgbClr val="FF0000"/>
                </a:solidFill>
              </a:rPr>
              <a:t/>
            </a:r>
            <a:br>
              <a:rPr kumimoji="1" lang="en-US" altLang="ja-JP" dirty="0" smtClean="0">
                <a:solidFill>
                  <a:srgbClr val="FF0000"/>
                </a:solidFill>
              </a:rPr>
            </a:br>
            <a:r>
              <a:rPr kumimoji="1" lang="ja-JP" altLang="en-US" dirty="0" smtClean="0">
                <a:solidFill>
                  <a:srgbClr val="FF0000"/>
                </a:solidFill>
              </a:rPr>
              <a:t>ブラックホールの中で一体何が起こっているのか？</a:t>
            </a:r>
          </a:p>
        </p:txBody>
      </p:sp>
      <p:grpSp>
        <p:nvGrpSpPr>
          <p:cNvPr id="20" name="グループ化 19"/>
          <p:cNvGrpSpPr/>
          <p:nvPr/>
        </p:nvGrpSpPr>
        <p:grpSpPr>
          <a:xfrm>
            <a:off x="3467920" y="3266161"/>
            <a:ext cx="1453940" cy="545500"/>
            <a:chOff x="3467920" y="3266161"/>
            <a:chExt cx="1453940" cy="545500"/>
          </a:xfrm>
        </p:grpSpPr>
        <p:sp>
          <p:nvSpPr>
            <p:cNvPr id="8" name="円/楕円 7"/>
            <p:cNvSpPr/>
            <p:nvPr/>
          </p:nvSpPr>
          <p:spPr>
            <a:xfrm>
              <a:off x="4196063" y="3676029"/>
              <a:ext cx="135632" cy="1356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4341353" y="3642121"/>
              <a:ext cx="135632" cy="13563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273788" y="3266161"/>
              <a:ext cx="648072" cy="369332"/>
            </a:xfrm>
            <a:prstGeom prst="rect">
              <a:avLst/>
            </a:prstGeom>
            <a:noFill/>
          </p:spPr>
          <p:txBody>
            <a:bodyPr wrap="square" rtlCol="0">
              <a:spAutoFit/>
            </a:bodyPr>
            <a:lstStyle/>
            <a:p>
              <a:r>
                <a:rPr kumimoji="1" lang="ja-JP" altLang="en-US" dirty="0" smtClean="0">
                  <a:solidFill>
                    <a:srgbClr val="FF0000"/>
                  </a:solidFill>
                </a:rPr>
                <a:t>粒子</a:t>
              </a:r>
              <a:endParaRPr kumimoji="1" lang="ja-JP" altLang="en-US" dirty="0">
                <a:solidFill>
                  <a:srgbClr val="FF0000"/>
                </a:solidFill>
              </a:endParaRPr>
            </a:p>
          </p:txBody>
        </p:sp>
        <p:sp>
          <p:nvSpPr>
            <p:cNvPr id="11" name="テキスト ボックス 10"/>
            <p:cNvSpPr txBox="1"/>
            <p:nvPr/>
          </p:nvSpPr>
          <p:spPr>
            <a:xfrm>
              <a:off x="3467920" y="3354644"/>
              <a:ext cx="936104" cy="369332"/>
            </a:xfrm>
            <a:prstGeom prst="rect">
              <a:avLst/>
            </a:prstGeom>
            <a:noFill/>
          </p:spPr>
          <p:txBody>
            <a:bodyPr wrap="square" rtlCol="0">
              <a:spAutoFit/>
            </a:bodyPr>
            <a:lstStyle/>
            <a:p>
              <a:r>
                <a:rPr kumimoji="1" lang="ja-JP" altLang="en-US" dirty="0" smtClean="0"/>
                <a:t>反粒子</a:t>
              </a:r>
              <a:endParaRPr kumimoji="1" lang="ja-JP" altLang="en-US" dirty="0"/>
            </a:p>
          </p:txBody>
        </p:sp>
      </p:grpSp>
      <p:grpSp>
        <p:nvGrpSpPr>
          <p:cNvPr id="21" name="グループ化 20"/>
          <p:cNvGrpSpPr/>
          <p:nvPr/>
        </p:nvGrpSpPr>
        <p:grpSpPr>
          <a:xfrm>
            <a:off x="3674334" y="3426174"/>
            <a:ext cx="2241537" cy="1031507"/>
            <a:chOff x="3674334" y="3426174"/>
            <a:chExt cx="2241537" cy="1031507"/>
          </a:xfrm>
        </p:grpSpPr>
        <p:sp>
          <p:nvSpPr>
            <p:cNvPr id="27" name="円弧 26"/>
            <p:cNvSpPr/>
            <p:nvPr/>
          </p:nvSpPr>
          <p:spPr>
            <a:xfrm rot="15588416">
              <a:off x="3910908" y="3501027"/>
              <a:ext cx="720080" cy="1193227"/>
            </a:xfrm>
            <a:prstGeom prst="arc">
              <a:avLst/>
            </a:prstGeom>
            <a:ln w="25400">
              <a:solidFill>
                <a:schemeClr val="tx1"/>
              </a:solidFill>
              <a:head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9" name="直線矢印コネクタ 28"/>
            <p:cNvCxnSpPr/>
            <p:nvPr/>
          </p:nvCxnSpPr>
          <p:spPr>
            <a:xfrm flipV="1">
              <a:off x="4460790" y="3426174"/>
              <a:ext cx="1455081" cy="267226"/>
            </a:xfrm>
            <a:prstGeom prst="straightConnector1">
              <a:avLst/>
            </a:prstGeom>
            <a:ln w="25400">
              <a:solidFill>
                <a:srgbClr val="FF0000"/>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grpSp>
      <p:sp>
        <p:nvSpPr>
          <p:cNvPr id="34" name="テキスト ボックス 33"/>
          <p:cNvSpPr txBox="1"/>
          <p:nvPr/>
        </p:nvSpPr>
        <p:spPr>
          <a:xfrm>
            <a:off x="5073976" y="3913227"/>
            <a:ext cx="3658374" cy="923330"/>
          </a:xfrm>
          <a:prstGeom prst="rect">
            <a:avLst/>
          </a:prstGeom>
          <a:noFill/>
        </p:spPr>
        <p:txBody>
          <a:bodyPr wrap="none" rtlCol="0">
            <a:spAutoFit/>
          </a:bodyPr>
          <a:lstStyle/>
          <a:p>
            <a:r>
              <a:rPr kumimoji="1" lang="ja-JP" altLang="en-US" dirty="0" smtClean="0">
                <a:solidFill>
                  <a:srgbClr val="FF0000"/>
                </a:solidFill>
              </a:rPr>
              <a:t>ブラックホールは、</a:t>
            </a:r>
            <a:endParaRPr kumimoji="1" lang="en-US" altLang="ja-JP" dirty="0" smtClean="0">
              <a:solidFill>
                <a:srgbClr val="FF0000"/>
              </a:solidFill>
            </a:endParaRPr>
          </a:p>
          <a:p>
            <a:r>
              <a:rPr lang="ja-JP" altLang="en-US" dirty="0" smtClean="0">
                <a:solidFill>
                  <a:srgbClr val="FF0000"/>
                </a:solidFill>
              </a:rPr>
              <a:t>いろんなエネルギーを持った粒子を</a:t>
            </a:r>
            <a:endParaRPr lang="en-US" altLang="ja-JP" dirty="0" smtClean="0">
              <a:solidFill>
                <a:srgbClr val="FF0000"/>
              </a:solidFill>
            </a:endParaRPr>
          </a:p>
          <a:p>
            <a:r>
              <a:rPr kumimoji="1" lang="ja-JP" altLang="en-US" dirty="0" smtClean="0">
                <a:solidFill>
                  <a:srgbClr val="FF0000"/>
                </a:solidFill>
              </a:rPr>
              <a:t>放出し、少しずつ蒸発している！</a:t>
            </a:r>
          </a:p>
        </p:txBody>
      </p:sp>
      <p:grpSp>
        <p:nvGrpSpPr>
          <p:cNvPr id="31" name="グループ化 30"/>
          <p:cNvGrpSpPr/>
          <p:nvPr/>
        </p:nvGrpSpPr>
        <p:grpSpPr>
          <a:xfrm>
            <a:off x="3131949" y="1471966"/>
            <a:ext cx="3672300" cy="878996"/>
            <a:chOff x="3131949" y="1471966"/>
            <a:chExt cx="3672300" cy="878996"/>
          </a:xfrm>
        </p:grpSpPr>
        <p:sp>
          <p:nvSpPr>
            <p:cNvPr id="57" name="Oval 11"/>
            <p:cNvSpPr>
              <a:spLocks noChangeArrowheads="1"/>
            </p:cNvSpPr>
            <p:nvPr/>
          </p:nvSpPr>
          <p:spPr bwMode="auto">
            <a:xfrm>
              <a:off x="4678421" y="1952507"/>
              <a:ext cx="144462" cy="1428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8" name="Oval 12"/>
            <p:cNvSpPr>
              <a:spLocks noChangeArrowheads="1"/>
            </p:cNvSpPr>
            <p:nvPr/>
          </p:nvSpPr>
          <p:spPr bwMode="auto">
            <a:xfrm>
              <a:off x="4676834" y="1654787"/>
              <a:ext cx="144462" cy="1428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9" name="Text Box 13"/>
            <p:cNvSpPr txBox="1">
              <a:spLocks noChangeArrowheads="1"/>
            </p:cNvSpPr>
            <p:nvPr/>
          </p:nvSpPr>
          <p:spPr bwMode="auto">
            <a:xfrm>
              <a:off x="3188632" y="1661885"/>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smtClean="0"/>
                <a:t>真空</a:t>
              </a:r>
              <a:endParaRPr lang="ja-JP" altLang="en-US" sz="2000" dirty="0"/>
            </a:p>
          </p:txBody>
        </p:sp>
        <p:sp>
          <p:nvSpPr>
            <p:cNvPr id="60" name="AutoShape 14"/>
            <p:cNvSpPr>
              <a:spLocks noChangeArrowheads="1"/>
            </p:cNvSpPr>
            <p:nvPr/>
          </p:nvSpPr>
          <p:spPr bwMode="auto">
            <a:xfrm>
              <a:off x="3956109" y="1751686"/>
              <a:ext cx="431800" cy="215900"/>
            </a:xfrm>
            <a:prstGeom prst="rightArrow">
              <a:avLst>
                <a:gd name="adj1" fmla="val 50000"/>
                <a:gd name="adj2" fmla="val 50000"/>
              </a:avLst>
            </a:prstGeom>
            <a:solidFill>
              <a:srgbClr val="8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 name="AutoShape 15"/>
            <p:cNvSpPr>
              <a:spLocks noChangeArrowheads="1"/>
            </p:cNvSpPr>
            <p:nvPr/>
          </p:nvSpPr>
          <p:spPr bwMode="auto">
            <a:xfrm>
              <a:off x="5380179" y="1752910"/>
              <a:ext cx="431800" cy="215900"/>
            </a:xfrm>
            <a:prstGeom prst="rightArrow">
              <a:avLst>
                <a:gd name="adj1" fmla="val 50000"/>
                <a:gd name="adj2" fmla="val 50000"/>
              </a:avLst>
            </a:prstGeom>
            <a:solidFill>
              <a:srgbClr val="8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3" name="Line 20"/>
            <p:cNvSpPr>
              <a:spLocks noChangeShapeType="1"/>
            </p:cNvSpPr>
            <p:nvPr/>
          </p:nvSpPr>
          <p:spPr bwMode="auto">
            <a:xfrm>
              <a:off x="6227264" y="1610035"/>
              <a:ext cx="0"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 name="Line 21"/>
            <p:cNvSpPr>
              <a:spLocks noChangeShapeType="1"/>
            </p:cNvSpPr>
            <p:nvPr/>
          </p:nvSpPr>
          <p:spPr bwMode="auto">
            <a:xfrm>
              <a:off x="5939927" y="1752910"/>
              <a:ext cx="14446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 name="Line 22"/>
            <p:cNvSpPr>
              <a:spLocks noChangeShapeType="1"/>
            </p:cNvSpPr>
            <p:nvPr/>
          </p:nvSpPr>
          <p:spPr bwMode="auto">
            <a:xfrm flipV="1">
              <a:off x="6084389" y="2041835"/>
              <a:ext cx="71438"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 name="Line 23"/>
            <p:cNvSpPr>
              <a:spLocks noChangeShapeType="1"/>
            </p:cNvSpPr>
            <p:nvPr/>
          </p:nvSpPr>
          <p:spPr bwMode="auto">
            <a:xfrm flipH="1" flipV="1">
              <a:off x="6310984" y="2047391"/>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 name="Line 24"/>
            <p:cNvSpPr>
              <a:spLocks noChangeShapeType="1"/>
            </p:cNvSpPr>
            <p:nvPr/>
          </p:nvSpPr>
          <p:spPr bwMode="auto">
            <a:xfrm flipH="1">
              <a:off x="6328242" y="1641027"/>
              <a:ext cx="74612"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Line 25"/>
            <p:cNvSpPr>
              <a:spLocks noChangeShapeType="1"/>
            </p:cNvSpPr>
            <p:nvPr/>
          </p:nvSpPr>
          <p:spPr bwMode="auto">
            <a:xfrm flipH="1" flipV="1">
              <a:off x="6384009" y="1906169"/>
              <a:ext cx="153829" cy="56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9" name="Line 26"/>
            <p:cNvSpPr>
              <a:spLocks noChangeShapeType="1"/>
            </p:cNvSpPr>
            <p:nvPr/>
          </p:nvSpPr>
          <p:spPr bwMode="auto">
            <a:xfrm flipV="1">
              <a:off x="5939927" y="196881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角丸四角形 14"/>
            <p:cNvSpPr/>
            <p:nvPr/>
          </p:nvSpPr>
          <p:spPr>
            <a:xfrm>
              <a:off x="3131949" y="1471966"/>
              <a:ext cx="3672300" cy="878996"/>
            </a:xfrm>
            <a:prstGeom prst="roundRect">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テキスト ボックス 21"/>
            <p:cNvSpPr txBox="1"/>
            <p:nvPr/>
          </p:nvSpPr>
          <p:spPr>
            <a:xfrm>
              <a:off x="4832850" y="1533947"/>
              <a:ext cx="595035" cy="338554"/>
            </a:xfrm>
            <a:prstGeom prst="rect">
              <a:avLst/>
            </a:prstGeom>
            <a:noFill/>
          </p:spPr>
          <p:txBody>
            <a:bodyPr wrap="none" rtlCol="0">
              <a:spAutoFit/>
            </a:bodyPr>
            <a:lstStyle/>
            <a:p>
              <a:r>
                <a:rPr kumimoji="1" lang="ja-JP" altLang="en-US" sz="1600" dirty="0" smtClean="0"/>
                <a:t>粒子</a:t>
              </a:r>
            </a:p>
          </p:txBody>
        </p:sp>
        <p:sp>
          <p:nvSpPr>
            <p:cNvPr id="52" name="テキスト ボックス 51"/>
            <p:cNvSpPr txBox="1"/>
            <p:nvPr/>
          </p:nvSpPr>
          <p:spPr>
            <a:xfrm>
              <a:off x="4749065" y="1998574"/>
              <a:ext cx="800219" cy="338554"/>
            </a:xfrm>
            <a:prstGeom prst="rect">
              <a:avLst/>
            </a:prstGeom>
            <a:noFill/>
          </p:spPr>
          <p:txBody>
            <a:bodyPr wrap="none" rtlCol="0">
              <a:spAutoFit/>
            </a:bodyPr>
            <a:lstStyle/>
            <a:p>
              <a:r>
                <a:rPr kumimoji="1" lang="ja-JP" altLang="en-US" sz="1600" dirty="0" smtClean="0"/>
                <a:t>反粒子</a:t>
              </a:r>
            </a:p>
          </p:txBody>
        </p:sp>
      </p:grpSp>
    </p:spTree>
    <p:extLst>
      <p:ext uri="{BB962C8B-B14F-4D97-AF65-F5344CB8AC3E}">
        <p14:creationId xmlns:p14="http://schemas.microsoft.com/office/powerpoint/2010/main" val="50427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209550" y="1268760"/>
            <a:ext cx="8250882" cy="604838"/>
          </a:xfrm>
          <a:prstGeom prst="rect">
            <a:avLst/>
          </a:prstGeom>
        </p:spPr>
        <p:txBody>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smtClean="0"/>
              <a:t>ブラックホールの中心　：　時空の曲率（曲がり方）が発散！</a:t>
            </a:r>
            <a:endParaRPr lang="ja-JP" altLang="en-US" sz="2400" dirty="0"/>
          </a:p>
        </p:txBody>
      </p:sp>
      <p:pic>
        <p:nvPicPr>
          <p:cNvPr id="4" name="Picture 4" descr="blackholeB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438" y="1945035"/>
            <a:ext cx="4897437" cy="2670175"/>
          </a:xfrm>
          <a:prstGeom prst="rect">
            <a:avLst/>
          </a:prstGeom>
          <a:noFill/>
          <a:extLst>
            <a:ext uri="{909E8E84-426E-40DD-AFC4-6F175D3DCCD1}">
              <a14:hiddenFill xmlns:a14="http://schemas.microsoft.com/office/drawing/2010/main">
                <a:solidFill>
                  <a:srgbClr val="FFFFFF"/>
                </a:solidFill>
              </a14:hiddenFill>
            </a:ext>
          </a:extLst>
        </p:spPr>
      </p:pic>
      <p:sp>
        <p:nvSpPr>
          <p:cNvPr id="5" name="Line 7"/>
          <p:cNvSpPr>
            <a:spLocks noChangeShapeType="1"/>
          </p:cNvSpPr>
          <p:nvPr/>
        </p:nvSpPr>
        <p:spPr bwMode="auto">
          <a:xfrm flipH="1">
            <a:off x="2848350" y="1873598"/>
            <a:ext cx="73025" cy="2447925"/>
          </a:xfrm>
          <a:prstGeom prst="line">
            <a:avLst/>
          </a:prstGeom>
          <a:noFill/>
          <a:ln w="28575">
            <a:solidFill>
              <a:srgbClr val="FF33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Text Box 10"/>
          <p:cNvSpPr txBox="1">
            <a:spLocks noChangeArrowheads="1"/>
          </p:cNvSpPr>
          <p:nvPr/>
        </p:nvSpPr>
        <p:spPr bwMode="auto">
          <a:xfrm>
            <a:off x="586583" y="5895344"/>
            <a:ext cx="7366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800" dirty="0"/>
              <a:t>そのような状況で適用可能な重力理論が必要！</a:t>
            </a:r>
          </a:p>
        </p:txBody>
      </p:sp>
      <p:sp>
        <p:nvSpPr>
          <p:cNvPr id="11" name="テキスト ボックス 10"/>
          <p:cNvSpPr txBox="1"/>
          <p:nvPr/>
        </p:nvSpPr>
        <p:spPr>
          <a:xfrm>
            <a:off x="510476" y="271179"/>
            <a:ext cx="3196337" cy="584775"/>
          </a:xfrm>
          <a:prstGeom prst="rect">
            <a:avLst/>
          </a:prstGeom>
          <a:noFill/>
        </p:spPr>
        <p:txBody>
          <a:bodyPr wrap="square" rtlCol="0">
            <a:spAutoFit/>
          </a:bodyPr>
          <a:lstStyle/>
          <a:p>
            <a:r>
              <a:rPr kumimoji="1" lang="ja-JP" altLang="en-US" sz="3200" b="1" i="1" u="sng" dirty="0" smtClean="0">
                <a:solidFill>
                  <a:srgbClr val="0070C0"/>
                </a:solidFill>
              </a:rPr>
              <a:t>新理論の必要性</a:t>
            </a:r>
            <a:endParaRPr kumimoji="1" lang="ja-JP" altLang="en-US" sz="3200" b="1" i="1" u="sng" dirty="0">
              <a:solidFill>
                <a:srgbClr val="0070C0"/>
              </a:solidFill>
            </a:endParaRPr>
          </a:p>
        </p:txBody>
      </p:sp>
      <p:sp>
        <p:nvSpPr>
          <p:cNvPr id="12" name="正方形/長方形 11"/>
          <p:cNvSpPr/>
          <p:nvPr/>
        </p:nvSpPr>
        <p:spPr>
          <a:xfrm>
            <a:off x="4141822" y="5187167"/>
            <a:ext cx="3262432" cy="461665"/>
          </a:xfrm>
          <a:prstGeom prst="rect">
            <a:avLst/>
          </a:prstGeom>
        </p:spPr>
        <p:txBody>
          <a:bodyPr wrap="none">
            <a:spAutoFit/>
          </a:bodyPr>
          <a:lstStyle/>
          <a:p>
            <a:r>
              <a:rPr lang="ja-JP" altLang="en-US" sz="2400" dirty="0">
                <a:solidFill>
                  <a:srgbClr val="FF0000"/>
                </a:solidFill>
              </a:rPr>
              <a:t>一般相対性理論の限界</a:t>
            </a:r>
          </a:p>
        </p:txBody>
      </p:sp>
      <p:sp>
        <p:nvSpPr>
          <p:cNvPr id="15" name="Text Box 8"/>
          <p:cNvSpPr txBox="1">
            <a:spLocks noChangeArrowheads="1"/>
          </p:cNvSpPr>
          <p:nvPr/>
        </p:nvSpPr>
        <p:spPr bwMode="auto">
          <a:xfrm>
            <a:off x="3491880" y="3861048"/>
            <a:ext cx="515237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dirty="0" smtClean="0"/>
              <a:t>曲率半径がプランク長</a:t>
            </a:r>
          </a:p>
          <a:p>
            <a:r>
              <a:rPr lang="ja-JP" altLang="en-US" sz="2400" dirty="0" smtClean="0"/>
              <a:t>程度になると、</a:t>
            </a:r>
            <a:r>
              <a:rPr lang="ja-JP" altLang="en-US" sz="2400" dirty="0" smtClean="0">
                <a:solidFill>
                  <a:srgbClr val="0070C0"/>
                </a:solidFill>
              </a:rPr>
              <a:t>重力の量子力学的効果</a:t>
            </a:r>
            <a:endParaRPr lang="en-US" altLang="ja-JP" sz="2400" dirty="0" smtClean="0">
              <a:solidFill>
                <a:srgbClr val="0070C0"/>
              </a:solidFill>
            </a:endParaRPr>
          </a:p>
          <a:p>
            <a:r>
              <a:rPr lang="ja-JP" altLang="en-US" sz="2400" dirty="0" smtClean="0"/>
              <a:t>が</a:t>
            </a:r>
            <a:r>
              <a:rPr lang="ja-JP" altLang="en-US" sz="2400" dirty="0"/>
              <a:t>無視できなくなる</a:t>
            </a:r>
          </a:p>
        </p:txBody>
      </p:sp>
      <p:pic>
        <p:nvPicPr>
          <p:cNvPr id="16" name="Picture 9" descr="txp_fig"/>
          <p:cNvPicPr>
            <a:picLocks noChangeAspect="1" noChangeArrowheads="1"/>
          </p:cNvPicPr>
          <p:nvPr>
            <p:custDataLst>
              <p:tags r:id="rId1"/>
            </p:custDataLst>
          </p:nvPr>
        </p:nvPicPr>
        <p:blipFill>
          <a:blip r:embed="rId4" cstate="print">
            <a:extLst>
              <a:ext uri="{28A0092B-C50C-407E-A947-70E740481C1C}">
                <a14:useLocalDpi xmlns:a14="http://schemas.microsoft.com/office/drawing/2010/main" val="0"/>
              </a:ext>
            </a:extLst>
          </a:blip>
          <a:srcRect/>
          <a:stretch>
            <a:fillRect/>
          </a:stretch>
        </p:blipFill>
        <p:spPr bwMode="auto">
          <a:xfrm>
            <a:off x="6633215" y="3890813"/>
            <a:ext cx="1223963" cy="29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9762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10475" y="271179"/>
            <a:ext cx="7771647" cy="584775"/>
          </a:xfrm>
          <a:prstGeom prst="rect">
            <a:avLst/>
          </a:prstGeom>
          <a:noFill/>
        </p:spPr>
        <p:txBody>
          <a:bodyPr wrap="square" rtlCol="0">
            <a:spAutoFit/>
          </a:bodyPr>
          <a:lstStyle/>
          <a:p>
            <a:r>
              <a:rPr lang="ja-JP" altLang="en-US" sz="3200" b="1" i="1" u="sng" dirty="0" smtClean="0">
                <a:solidFill>
                  <a:srgbClr val="0070C0"/>
                </a:solidFill>
              </a:rPr>
              <a:t>重力の量子力学的効果　（量子重力効果）</a:t>
            </a:r>
            <a:endParaRPr kumimoji="1" lang="ja-JP" altLang="en-US" sz="3200" b="1" i="1" u="sng" dirty="0">
              <a:solidFill>
                <a:srgbClr val="0070C0"/>
              </a:solidFill>
            </a:endParaRPr>
          </a:p>
        </p:txBody>
      </p:sp>
      <p:sp>
        <p:nvSpPr>
          <p:cNvPr id="3" name="テキスト ボックス 2"/>
          <p:cNvSpPr txBox="1"/>
          <p:nvPr/>
        </p:nvSpPr>
        <p:spPr>
          <a:xfrm>
            <a:off x="971600" y="1098125"/>
            <a:ext cx="3331361" cy="461665"/>
          </a:xfrm>
          <a:prstGeom prst="rect">
            <a:avLst/>
          </a:prstGeom>
          <a:solidFill>
            <a:srgbClr val="FFFF00"/>
          </a:solidFill>
          <a:ln>
            <a:noFill/>
          </a:ln>
        </p:spPr>
        <p:txBody>
          <a:bodyPr wrap="none" rtlCol="0">
            <a:spAutoFit/>
          </a:bodyPr>
          <a:lstStyle/>
          <a:p>
            <a:r>
              <a:rPr kumimoji="1" lang="ja-JP" altLang="en-US" sz="2400" dirty="0" smtClean="0"/>
              <a:t>そもそも量子力学とは？</a:t>
            </a:r>
          </a:p>
        </p:txBody>
      </p:sp>
      <p:sp>
        <p:nvSpPr>
          <p:cNvPr id="4" name="テキスト ボックス 3"/>
          <p:cNvSpPr txBox="1"/>
          <p:nvPr/>
        </p:nvSpPr>
        <p:spPr>
          <a:xfrm>
            <a:off x="1144692" y="1751385"/>
            <a:ext cx="6912470" cy="2554545"/>
          </a:xfrm>
          <a:prstGeom prst="rect">
            <a:avLst/>
          </a:prstGeom>
          <a:noFill/>
        </p:spPr>
        <p:txBody>
          <a:bodyPr wrap="none" rtlCol="0">
            <a:spAutoFit/>
          </a:bodyPr>
          <a:lstStyle/>
          <a:p>
            <a:pPr marL="342900" indent="-342900">
              <a:buFont typeface="Wingdings" panose="05000000000000000000" pitchFamily="2" charset="2"/>
              <a:buChar char="l"/>
            </a:pPr>
            <a:r>
              <a:rPr kumimoji="1" lang="en-US" altLang="ja-JP" sz="2000" dirty="0" smtClean="0"/>
              <a:t>20</a:t>
            </a:r>
            <a:r>
              <a:rPr kumimoji="1" lang="ja-JP" altLang="en-US" sz="2000" dirty="0" smtClean="0"/>
              <a:t>世紀初頭に確立したミクロの力学法則。</a:t>
            </a:r>
            <a:endParaRPr kumimoji="1" lang="en-US" altLang="ja-JP" sz="2000" dirty="0" smtClean="0"/>
          </a:p>
          <a:p>
            <a:pPr marL="342900" indent="-342900">
              <a:buFont typeface="Wingdings" panose="05000000000000000000" pitchFamily="2" charset="2"/>
              <a:buChar char="l"/>
            </a:pPr>
            <a:r>
              <a:rPr lang="ja-JP" altLang="en-US" sz="2000" dirty="0" smtClean="0"/>
              <a:t>すべての</a:t>
            </a:r>
            <a:r>
              <a:rPr kumimoji="1" lang="ja-JP" altLang="en-US" sz="2000" dirty="0" smtClean="0"/>
              <a:t>物理量は</a:t>
            </a:r>
            <a:r>
              <a:rPr kumimoji="1" lang="ja-JP" altLang="en-US" sz="2000" dirty="0" smtClean="0">
                <a:solidFill>
                  <a:srgbClr val="FF0000"/>
                </a:solidFill>
              </a:rPr>
              <a:t>不確定性</a:t>
            </a:r>
            <a:r>
              <a:rPr kumimoji="1" lang="ja-JP" altLang="en-US" sz="2000" dirty="0" smtClean="0"/>
              <a:t>を持つ。</a:t>
            </a:r>
            <a:endParaRPr kumimoji="1" lang="en-US" altLang="ja-JP" sz="2000" dirty="0" smtClean="0"/>
          </a:p>
          <a:p>
            <a:pPr marL="342900" indent="-342900">
              <a:buFont typeface="Wingdings" panose="05000000000000000000" pitchFamily="2" charset="2"/>
              <a:buChar char="l"/>
            </a:pPr>
            <a:r>
              <a:rPr lang="ja-JP" altLang="en-US" sz="2000" dirty="0" smtClean="0"/>
              <a:t>測定したときに、どういう値がどういう確率で得られる、</a:t>
            </a:r>
            <a:r>
              <a:rPr lang="en-US" altLang="ja-JP" sz="2000" dirty="0" smtClean="0"/>
              <a:t/>
            </a:r>
            <a:br>
              <a:rPr lang="en-US" altLang="ja-JP" sz="2000" dirty="0" smtClean="0"/>
            </a:br>
            <a:r>
              <a:rPr kumimoji="1" lang="ja-JP" altLang="en-US" sz="2000" dirty="0" smtClean="0"/>
              <a:t>というような</a:t>
            </a:r>
            <a:r>
              <a:rPr kumimoji="1" lang="ja-JP" altLang="en-US" sz="2000" dirty="0" smtClean="0">
                <a:solidFill>
                  <a:srgbClr val="FF0000"/>
                </a:solidFill>
              </a:rPr>
              <a:t>確率的な予言</a:t>
            </a:r>
            <a:r>
              <a:rPr kumimoji="1" lang="ja-JP" altLang="en-US" sz="2000" dirty="0" smtClean="0"/>
              <a:t>しかできない。</a:t>
            </a:r>
            <a:endParaRPr kumimoji="1" lang="en-US" altLang="ja-JP" sz="2000" dirty="0" smtClean="0"/>
          </a:p>
          <a:p>
            <a:pPr marL="342900" indent="-342900">
              <a:buFont typeface="Wingdings" panose="05000000000000000000" pitchFamily="2" charset="2"/>
              <a:buChar char="l"/>
            </a:pPr>
            <a:r>
              <a:rPr lang="ja-JP" altLang="en-US" sz="2000" dirty="0" smtClean="0"/>
              <a:t>巨視的な現象においては、不確定性が十分小さく、</a:t>
            </a:r>
            <a:endParaRPr lang="en-US" altLang="ja-JP" sz="2000" dirty="0" smtClean="0"/>
          </a:p>
          <a:p>
            <a:r>
              <a:rPr kumimoji="1" lang="ja-JP" altLang="en-US" sz="2000" dirty="0"/>
              <a:t>　</a:t>
            </a:r>
            <a:r>
              <a:rPr kumimoji="1" lang="ja-JP" altLang="en-US" sz="2000" dirty="0" smtClean="0"/>
              <a:t>　ニュートン以来の古典力学</a:t>
            </a:r>
            <a:r>
              <a:rPr lang="ja-JP" altLang="en-US" sz="2000" dirty="0" smtClean="0"/>
              <a:t>が良い</a:t>
            </a:r>
            <a:r>
              <a:rPr kumimoji="1" lang="ja-JP" altLang="en-US" sz="2000" dirty="0" smtClean="0"/>
              <a:t>近似を与える。</a:t>
            </a:r>
            <a:endParaRPr lang="en-US" altLang="ja-JP" sz="2000" dirty="0"/>
          </a:p>
          <a:p>
            <a:pPr marL="342900" indent="-342900">
              <a:buFont typeface="Wingdings" panose="05000000000000000000" pitchFamily="2" charset="2"/>
              <a:buChar char="l"/>
            </a:pPr>
            <a:r>
              <a:rPr lang="ja-JP" altLang="en-US" sz="2000" dirty="0" smtClean="0"/>
              <a:t>しかし、</a:t>
            </a:r>
            <a:r>
              <a:rPr lang="ja-JP" altLang="en-US" sz="2000" dirty="0" smtClean="0">
                <a:solidFill>
                  <a:srgbClr val="0070C0"/>
                </a:solidFill>
              </a:rPr>
              <a:t>微視的な現象</a:t>
            </a:r>
            <a:r>
              <a:rPr lang="ja-JP" altLang="en-US" sz="2000" dirty="0" smtClean="0"/>
              <a:t>においては、不確定性が無視できず、</a:t>
            </a:r>
            <a:r>
              <a:rPr lang="en-US" altLang="ja-JP" sz="2000" dirty="0"/>
              <a:t/>
            </a:r>
            <a:br>
              <a:rPr lang="en-US" altLang="ja-JP" sz="2000" dirty="0"/>
            </a:br>
            <a:r>
              <a:rPr lang="ja-JP" altLang="en-US" sz="2000" dirty="0" smtClean="0"/>
              <a:t>それを考慮しないと、正しい予言ができない。</a:t>
            </a:r>
            <a:endParaRPr lang="en-US" altLang="ja-JP" sz="2000" dirty="0" smtClean="0"/>
          </a:p>
        </p:txBody>
      </p:sp>
      <p:sp>
        <p:nvSpPr>
          <p:cNvPr id="5" name="角丸四角形 4"/>
          <p:cNvSpPr/>
          <p:nvPr/>
        </p:nvSpPr>
        <p:spPr>
          <a:xfrm>
            <a:off x="971601" y="1751385"/>
            <a:ext cx="7085561" cy="2554545"/>
          </a:xfrm>
          <a:prstGeom prst="roundRect">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683568" y="4739696"/>
            <a:ext cx="7598555" cy="461665"/>
          </a:xfrm>
          <a:prstGeom prst="rect">
            <a:avLst/>
          </a:prstGeom>
          <a:noFill/>
        </p:spPr>
        <p:txBody>
          <a:bodyPr wrap="none" rtlCol="0">
            <a:spAutoFit/>
          </a:bodyPr>
          <a:lstStyle/>
          <a:p>
            <a:r>
              <a:rPr kumimoji="1" lang="ja-JP" altLang="en-US" sz="2400" dirty="0" smtClean="0"/>
              <a:t>アインシュタインの一般相対性理論　＝　重力の古典力学</a:t>
            </a:r>
          </a:p>
        </p:txBody>
      </p:sp>
      <p:sp>
        <p:nvSpPr>
          <p:cNvPr id="8" name="Text Box 8"/>
          <p:cNvSpPr txBox="1">
            <a:spLocks noChangeArrowheads="1"/>
          </p:cNvSpPr>
          <p:nvPr/>
        </p:nvSpPr>
        <p:spPr bwMode="auto">
          <a:xfrm>
            <a:off x="683568" y="5341967"/>
            <a:ext cx="8171958"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2400" dirty="0" smtClean="0"/>
              <a:t>曲率半径がプランク長　　　　　　　　程度になると、</a:t>
            </a:r>
            <a:r>
              <a:rPr lang="en-US" altLang="ja-JP" sz="2400" dirty="0" smtClean="0"/>
              <a:t/>
            </a:r>
            <a:br>
              <a:rPr lang="en-US" altLang="ja-JP" sz="2400" dirty="0" smtClean="0"/>
            </a:br>
            <a:r>
              <a:rPr lang="ja-JP" altLang="en-US" sz="2400" dirty="0" smtClean="0">
                <a:solidFill>
                  <a:srgbClr val="0070C0"/>
                </a:solidFill>
              </a:rPr>
              <a:t>重力の量子力学的効果</a:t>
            </a:r>
            <a:r>
              <a:rPr lang="ja-JP" altLang="en-US" sz="2400" dirty="0" smtClean="0"/>
              <a:t>が</a:t>
            </a:r>
            <a:r>
              <a:rPr lang="ja-JP" altLang="en-US" sz="2400" dirty="0"/>
              <a:t>無視できなく</a:t>
            </a:r>
            <a:r>
              <a:rPr lang="ja-JP" altLang="en-US" sz="2400" dirty="0" smtClean="0"/>
              <a:t>なる</a:t>
            </a:r>
            <a:endParaRPr lang="en-US" altLang="ja-JP" sz="2400" dirty="0" smtClean="0"/>
          </a:p>
          <a:p>
            <a:r>
              <a:rPr lang="ja-JP" altLang="en-US" sz="2000" dirty="0" smtClean="0"/>
              <a:t>　　</a:t>
            </a:r>
            <a:r>
              <a:rPr lang="ja-JP" altLang="en-US" sz="2000" dirty="0">
                <a:solidFill>
                  <a:srgbClr val="FF0000"/>
                </a:solidFill>
              </a:rPr>
              <a:t>　</a:t>
            </a:r>
            <a:r>
              <a:rPr lang="ja-JP" altLang="en-US" sz="2000" dirty="0" smtClean="0">
                <a:solidFill>
                  <a:srgbClr val="FF0000"/>
                </a:solidFill>
              </a:rPr>
              <a:t>　時空そのものが不確定性を持って揺らいでいるような状況</a:t>
            </a:r>
            <a:endParaRPr lang="ja-JP" altLang="en-US" sz="2000" dirty="0">
              <a:solidFill>
                <a:srgbClr val="FF0000"/>
              </a:solidFill>
            </a:endParaRPr>
          </a:p>
        </p:txBody>
      </p:sp>
      <p:pic>
        <p:nvPicPr>
          <p:cNvPr id="9" name="Picture 9" descr="txp_fig"/>
          <p:cNvPicPr>
            <a:picLocks noChangeAspect="1" noChangeArrowheads="1"/>
          </p:cNvPicPr>
          <p:nvPr>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auto">
          <a:xfrm>
            <a:off x="3824903" y="5371732"/>
            <a:ext cx="1223963" cy="29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85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7"/>
          <p:cNvSpPr txBox="1">
            <a:spLocks noChangeArrowheads="1"/>
          </p:cNvSpPr>
          <p:nvPr/>
        </p:nvSpPr>
        <p:spPr bwMode="auto">
          <a:xfrm>
            <a:off x="1683333" y="2135621"/>
            <a:ext cx="14544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sz="2400" dirty="0" smtClean="0"/>
              <a:t>光子など</a:t>
            </a:r>
            <a:endParaRPr lang="ja-JP" altLang="en-US" sz="2400" dirty="0"/>
          </a:p>
        </p:txBody>
      </p:sp>
      <p:sp>
        <p:nvSpPr>
          <p:cNvPr id="4" name="Rectangle 3"/>
          <p:cNvSpPr txBox="1">
            <a:spLocks noChangeArrowheads="1"/>
          </p:cNvSpPr>
          <p:nvPr/>
        </p:nvSpPr>
        <p:spPr>
          <a:xfrm>
            <a:off x="1666028" y="956229"/>
            <a:ext cx="5635728" cy="431128"/>
          </a:xfrm>
          <a:prstGeom prst="rect">
            <a:avLst/>
          </a:prstGeom>
        </p:spPr>
        <p:txBody>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400" dirty="0" smtClean="0"/>
              <a:t>弦の振動の仕方で様々な粒子を表す理論</a:t>
            </a:r>
            <a:endParaRPr lang="ja-JP" altLang="en-US" sz="2400" dirty="0"/>
          </a:p>
        </p:txBody>
      </p:sp>
      <p:grpSp>
        <p:nvGrpSpPr>
          <p:cNvPr id="5" name="Group 9"/>
          <p:cNvGrpSpPr>
            <a:grpSpLocks/>
          </p:cNvGrpSpPr>
          <p:nvPr/>
        </p:nvGrpSpPr>
        <p:grpSpPr bwMode="auto">
          <a:xfrm>
            <a:off x="4210943" y="3230848"/>
            <a:ext cx="879475" cy="1520825"/>
            <a:chOff x="1463" y="2018"/>
            <a:chExt cx="554" cy="958"/>
          </a:xfrm>
        </p:grpSpPr>
        <p:grpSp>
          <p:nvGrpSpPr>
            <p:cNvPr id="6" name="Group 7"/>
            <p:cNvGrpSpPr>
              <a:grpSpLocks/>
            </p:cNvGrpSpPr>
            <p:nvPr/>
          </p:nvGrpSpPr>
          <p:grpSpPr bwMode="auto">
            <a:xfrm rot="4006215">
              <a:off x="1361" y="2120"/>
              <a:ext cx="734" cy="530"/>
              <a:chOff x="1156" y="2387"/>
              <a:chExt cx="1361" cy="589"/>
            </a:xfrm>
          </p:grpSpPr>
          <p:sp>
            <p:nvSpPr>
              <p:cNvPr id="8" name="Oval 5"/>
              <p:cNvSpPr>
                <a:spLocks noChangeArrowheads="1"/>
              </p:cNvSpPr>
              <p:nvPr/>
            </p:nvSpPr>
            <p:spPr bwMode="auto">
              <a:xfrm>
                <a:off x="1156" y="2387"/>
                <a:ext cx="1361" cy="58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 name="Oval 6"/>
              <p:cNvSpPr>
                <a:spLocks noChangeArrowheads="1"/>
              </p:cNvSpPr>
              <p:nvPr/>
            </p:nvSpPr>
            <p:spPr bwMode="auto">
              <a:xfrm>
                <a:off x="1202" y="2432"/>
                <a:ext cx="1270" cy="49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7" name="Rectangle 8"/>
            <p:cNvSpPr>
              <a:spLocks noChangeArrowheads="1"/>
            </p:cNvSpPr>
            <p:nvPr/>
          </p:nvSpPr>
          <p:spPr bwMode="auto">
            <a:xfrm rot="3738031">
              <a:off x="1836" y="2795"/>
              <a:ext cx="272" cy="9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0" name="Group 10"/>
          <p:cNvGrpSpPr>
            <a:grpSpLocks/>
          </p:cNvGrpSpPr>
          <p:nvPr/>
        </p:nvGrpSpPr>
        <p:grpSpPr bwMode="auto">
          <a:xfrm>
            <a:off x="4283968" y="1717961"/>
            <a:ext cx="879475" cy="1520825"/>
            <a:chOff x="1463" y="2018"/>
            <a:chExt cx="554" cy="958"/>
          </a:xfrm>
        </p:grpSpPr>
        <p:grpSp>
          <p:nvGrpSpPr>
            <p:cNvPr id="11" name="Group 11"/>
            <p:cNvGrpSpPr>
              <a:grpSpLocks/>
            </p:cNvGrpSpPr>
            <p:nvPr/>
          </p:nvGrpSpPr>
          <p:grpSpPr bwMode="auto">
            <a:xfrm rot="4006215">
              <a:off x="1361" y="2120"/>
              <a:ext cx="734" cy="530"/>
              <a:chOff x="1156" y="2387"/>
              <a:chExt cx="1361" cy="589"/>
            </a:xfrm>
          </p:grpSpPr>
          <p:sp>
            <p:nvSpPr>
              <p:cNvPr id="13" name="Oval 12"/>
              <p:cNvSpPr>
                <a:spLocks noChangeArrowheads="1"/>
              </p:cNvSpPr>
              <p:nvPr/>
            </p:nvSpPr>
            <p:spPr bwMode="auto">
              <a:xfrm>
                <a:off x="1156" y="2387"/>
                <a:ext cx="1361" cy="58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 name="Oval 13"/>
              <p:cNvSpPr>
                <a:spLocks noChangeArrowheads="1"/>
              </p:cNvSpPr>
              <p:nvPr/>
            </p:nvSpPr>
            <p:spPr bwMode="auto">
              <a:xfrm>
                <a:off x="1202" y="2432"/>
                <a:ext cx="1270" cy="49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2" name="Rectangle 14"/>
            <p:cNvSpPr>
              <a:spLocks noChangeArrowheads="1"/>
            </p:cNvSpPr>
            <p:nvPr/>
          </p:nvSpPr>
          <p:spPr bwMode="auto">
            <a:xfrm rot="3738031">
              <a:off x="1836" y="2795"/>
              <a:ext cx="272" cy="90"/>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5" name="Oval 15"/>
          <p:cNvSpPr>
            <a:spLocks noChangeArrowheads="1"/>
          </p:cNvSpPr>
          <p:nvPr/>
        </p:nvSpPr>
        <p:spPr bwMode="auto">
          <a:xfrm>
            <a:off x="3204468" y="2294223"/>
            <a:ext cx="142875" cy="144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 name="Oval 16"/>
          <p:cNvSpPr>
            <a:spLocks noChangeArrowheads="1"/>
          </p:cNvSpPr>
          <p:nvPr/>
        </p:nvSpPr>
        <p:spPr bwMode="auto">
          <a:xfrm>
            <a:off x="3204468" y="3734086"/>
            <a:ext cx="142875" cy="142875"/>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 name="Line 18"/>
          <p:cNvSpPr>
            <a:spLocks noChangeShapeType="1"/>
          </p:cNvSpPr>
          <p:nvPr/>
        </p:nvSpPr>
        <p:spPr bwMode="auto">
          <a:xfrm flipV="1">
            <a:off x="3275905" y="1646523"/>
            <a:ext cx="3671888"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19"/>
          <p:cNvSpPr>
            <a:spLocks noChangeShapeType="1"/>
          </p:cNvSpPr>
          <p:nvPr/>
        </p:nvSpPr>
        <p:spPr bwMode="auto">
          <a:xfrm>
            <a:off x="3275905" y="2438686"/>
            <a:ext cx="3743325"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 name="Freeform 21"/>
          <p:cNvSpPr>
            <a:spLocks/>
          </p:cNvSpPr>
          <p:nvPr/>
        </p:nvSpPr>
        <p:spPr bwMode="auto">
          <a:xfrm>
            <a:off x="6227068" y="1790986"/>
            <a:ext cx="288925" cy="1008062"/>
          </a:xfrm>
          <a:custGeom>
            <a:avLst/>
            <a:gdLst>
              <a:gd name="T0" fmla="*/ 272 w 272"/>
              <a:gd name="T1" fmla="*/ 817 h 817"/>
              <a:gd name="T2" fmla="*/ 136 w 272"/>
              <a:gd name="T3" fmla="*/ 635 h 817"/>
              <a:gd name="T4" fmla="*/ 227 w 272"/>
              <a:gd name="T5" fmla="*/ 363 h 817"/>
              <a:gd name="T6" fmla="*/ 227 w 272"/>
              <a:gd name="T7" fmla="*/ 91 h 817"/>
              <a:gd name="T8" fmla="*/ 0 w 272"/>
              <a:gd name="T9" fmla="*/ 0 h 817"/>
            </a:gdLst>
            <a:ahLst/>
            <a:cxnLst>
              <a:cxn ang="0">
                <a:pos x="T0" y="T1"/>
              </a:cxn>
              <a:cxn ang="0">
                <a:pos x="T2" y="T3"/>
              </a:cxn>
              <a:cxn ang="0">
                <a:pos x="T4" y="T5"/>
              </a:cxn>
              <a:cxn ang="0">
                <a:pos x="T6" y="T7"/>
              </a:cxn>
              <a:cxn ang="0">
                <a:pos x="T8" y="T9"/>
              </a:cxn>
            </a:cxnLst>
            <a:rect l="0" t="0" r="r" b="b"/>
            <a:pathLst>
              <a:path w="272" h="817">
                <a:moveTo>
                  <a:pt x="272" y="817"/>
                </a:moveTo>
                <a:cubicBezTo>
                  <a:pt x="207" y="764"/>
                  <a:pt x="143" y="711"/>
                  <a:pt x="136" y="635"/>
                </a:cubicBezTo>
                <a:cubicBezTo>
                  <a:pt x="129" y="559"/>
                  <a:pt x="212" y="454"/>
                  <a:pt x="227" y="363"/>
                </a:cubicBezTo>
                <a:cubicBezTo>
                  <a:pt x="242" y="272"/>
                  <a:pt x="265" y="151"/>
                  <a:pt x="227" y="91"/>
                </a:cubicBezTo>
                <a:cubicBezTo>
                  <a:pt x="189" y="31"/>
                  <a:pt x="94" y="15"/>
                  <a:pt x="0" y="0"/>
                </a:cubicBezTo>
              </a:path>
            </a:pathLst>
          </a:custGeom>
          <a:noFill/>
          <a:ln w="317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Text Box 22"/>
          <p:cNvSpPr txBox="1">
            <a:spLocks noChangeArrowheads="1"/>
          </p:cNvSpPr>
          <p:nvPr/>
        </p:nvSpPr>
        <p:spPr bwMode="auto">
          <a:xfrm>
            <a:off x="1683333" y="3674803"/>
            <a:ext cx="14558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dirty="0" smtClean="0"/>
              <a:t>グラビトン</a:t>
            </a:r>
            <a:endParaRPr lang="ja-JP" altLang="en-US" sz="2400" dirty="0"/>
          </a:p>
        </p:txBody>
      </p:sp>
      <p:sp>
        <p:nvSpPr>
          <p:cNvPr id="21" name="Line 23"/>
          <p:cNvSpPr>
            <a:spLocks noChangeShapeType="1"/>
          </p:cNvSpPr>
          <p:nvPr/>
        </p:nvSpPr>
        <p:spPr bwMode="auto">
          <a:xfrm flipV="1">
            <a:off x="3275905" y="3159411"/>
            <a:ext cx="3671888"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Line 24"/>
          <p:cNvSpPr>
            <a:spLocks noChangeShapeType="1"/>
          </p:cNvSpPr>
          <p:nvPr/>
        </p:nvSpPr>
        <p:spPr bwMode="auto">
          <a:xfrm>
            <a:off x="3275905" y="3878548"/>
            <a:ext cx="3671888"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Freeform 25"/>
          <p:cNvSpPr>
            <a:spLocks/>
          </p:cNvSpPr>
          <p:nvPr/>
        </p:nvSpPr>
        <p:spPr bwMode="auto">
          <a:xfrm>
            <a:off x="6060380" y="3302286"/>
            <a:ext cx="600075" cy="1152525"/>
          </a:xfrm>
          <a:custGeom>
            <a:avLst/>
            <a:gdLst>
              <a:gd name="T0" fmla="*/ 105 w 446"/>
              <a:gd name="T1" fmla="*/ 0 h 741"/>
              <a:gd name="T2" fmla="*/ 15 w 446"/>
              <a:gd name="T3" fmla="*/ 46 h 741"/>
              <a:gd name="T4" fmla="*/ 15 w 446"/>
              <a:gd name="T5" fmla="*/ 227 h 741"/>
              <a:gd name="T6" fmla="*/ 105 w 446"/>
              <a:gd name="T7" fmla="*/ 318 h 741"/>
              <a:gd name="T8" fmla="*/ 105 w 446"/>
              <a:gd name="T9" fmla="*/ 454 h 741"/>
              <a:gd name="T10" fmla="*/ 60 w 446"/>
              <a:gd name="T11" fmla="*/ 545 h 741"/>
              <a:gd name="T12" fmla="*/ 60 w 446"/>
              <a:gd name="T13" fmla="*/ 635 h 741"/>
              <a:gd name="T14" fmla="*/ 196 w 446"/>
              <a:gd name="T15" fmla="*/ 726 h 741"/>
              <a:gd name="T16" fmla="*/ 423 w 446"/>
              <a:gd name="T17" fmla="*/ 545 h 741"/>
              <a:gd name="T18" fmla="*/ 332 w 446"/>
              <a:gd name="T19" fmla="*/ 227 h 741"/>
              <a:gd name="T20" fmla="*/ 287 w 446"/>
              <a:gd name="T21" fmla="*/ 136 h 741"/>
              <a:gd name="T22" fmla="*/ 242 w 446"/>
              <a:gd name="T23" fmla="*/ 46 h 741"/>
              <a:gd name="T24" fmla="*/ 105 w 446"/>
              <a:gd name="T25" fmla="*/ 0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6" h="741">
                <a:moveTo>
                  <a:pt x="105" y="0"/>
                </a:moveTo>
                <a:cubicBezTo>
                  <a:pt x="67" y="0"/>
                  <a:pt x="30" y="8"/>
                  <a:pt x="15" y="46"/>
                </a:cubicBezTo>
                <a:cubicBezTo>
                  <a:pt x="0" y="84"/>
                  <a:pt x="0" y="182"/>
                  <a:pt x="15" y="227"/>
                </a:cubicBezTo>
                <a:cubicBezTo>
                  <a:pt x="30" y="272"/>
                  <a:pt x="90" y="280"/>
                  <a:pt x="105" y="318"/>
                </a:cubicBezTo>
                <a:cubicBezTo>
                  <a:pt x="120" y="356"/>
                  <a:pt x="112" y="416"/>
                  <a:pt x="105" y="454"/>
                </a:cubicBezTo>
                <a:cubicBezTo>
                  <a:pt x="98" y="492"/>
                  <a:pt x="67" y="515"/>
                  <a:pt x="60" y="545"/>
                </a:cubicBezTo>
                <a:cubicBezTo>
                  <a:pt x="53" y="575"/>
                  <a:pt x="37" y="605"/>
                  <a:pt x="60" y="635"/>
                </a:cubicBezTo>
                <a:cubicBezTo>
                  <a:pt x="83" y="665"/>
                  <a:pt x="136" y="741"/>
                  <a:pt x="196" y="726"/>
                </a:cubicBezTo>
                <a:cubicBezTo>
                  <a:pt x="256" y="711"/>
                  <a:pt x="400" y="628"/>
                  <a:pt x="423" y="545"/>
                </a:cubicBezTo>
                <a:cubicBezTo>
                  <a:pt x="446" y="462"/>
                  <a:pt x="355" y="295"/>
                  <a:pt x="332" y="227"/>
                </a:cubicBezTo>
                <a:cubicBezTo>
                  <a:pt x="309" y="159"/>
                  <a:pt x="302" y="166"/>
                  <a:pt x="287" y="136"/>
                </a:cubicBezTo>
                <a:cubicBezTo>
                  <a:pt x="272" y="106"/>
                  <a:pt x="265" y="69"/>
                  <a:pt x="242" y="46"/>
                </a:cubicBezTo>
                <a:cubicBezTo>
                  <a:pt x="219" y="23"/>
                  <a:pt x="143" y="0"/>
                  <a:pt x="105" y="0"/>
                </a:cubicBezTo>
                <a:close/>
              </a:path>
            </a:pathLst>
          </a:custGeom>
          <a:noFill/>
          <a:ln w="317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 name="Line 27"/>
          <p:cNvSpPr>
            <a:spLocks noChangeShapeType="1"/>
          </p:cNvSpPr>
          <p:nvPr/>
        </p:nvSpPr>
        <p:spPr bwMode="auto">
          <a:xfrm>
            <a:off x="7163693" y="1717961"/>
            <a:ext cx="0" cy="1081087"/>
          </a:xfrm>
          <a:prstGeom prst="line">
            <a:avLst/>
          </a:prstGeom>
          <a:noFill/>
          <a:ln w="9525">
            <a:solidFill>
              <a:schemeClr val="tx1"/>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Text Box 29"/>
          <p:cNvSpPr txBox="1">
            <a:spLocks noChangeArrowheads="1"/>
          </p:cNvSpPr>
          <p:nvPr/>
        </p:nvSpPr>
        <p:spPr bwMode="auto">
          <a:xfrm>
            <a:off x="1980505" y="4813586"/>
            <a:ext cx="69268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dirty="0"/>
              <a:t>重力を含めて、力</a:t>
            </a:r>
            <a:r>
              <a:rPr lang="ja-JP" altLang="en-US" sz="2400" dirty="0" smtClean="0"/>
              <a:t>を微視的に（量子力学的に）扱える</a:t>
            </a:r>
            <a:endParaRPr lang="ja-JP" altLang="en-US" sz="2400" dirty="0"/>
          </a:p>
        </p:txBody>
      </p:sp>
      <p:pic>
        <p:nvPicPr>
          <p:cNvPr id="27" name="Picture 30" descr="txp_fig"/>
          <p:cNvPicPr>
            <a:picLocks noChangeAspect="1" noChangeArrowheads="1"/>
          </p:cNvPicPr>
          <p:nvPr>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auto">
          <a:xfrm>
            <a:off x="7301805" y="2071973"/>
            <a:ext cx="13081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正方形/長方形 27"/>
          <p:cNvSpPr/>
          <p:nvPr/>
        </p:nvSpPr>
        <p:spPr>
          <a:xfrm>
            <a:off x="554121" y="301545"/>
            <a:ext cx="1832553" cy="584775"/>
          </a:xfrm>
          <a:prstGeom prst="rect">
            <a:avLst/>
          </a:prstGeom>
        </p:spPr>
        <p:txBody>
          <a:bodyPr wrap="none">
            <a:spAutoFit/>
          </a:bodyPr>
          <a:lstStyle/>
          <a:p>
            <a:pPr lvl="0"/>
            <a:r>
              <a:rPr lang="ja-JP" altLang="en-US" sz="3200" b="1" i="1" u="sng" dirty="0" smtClean="0">
                <a:solidFill>
                  <a:srgbClr val="0070C0"/>
                </a:solidFill>
              </a:rPr>
              <a:t>超弦理論</a:t>
            </a:r>
            <a:endParaRPr lang="ja-JP" altLang="en-US" sz="3200" b="1" i="1" u="sng" dirty="0">
              <a:solidFill>
                <a:srgbClr val="0070C0"/>
              </a:solidFill>
            </a:endParaRPr>
          </a:p>
        </p:txBody>
      </p:sp>
      <p:sp>
        <p:nvSpPr>
          <p:cNvPr id="30" name="テキスト ボックス 29"/>
          <p:cNvSpPr txBox="1"/>
          <p:nvPr/>
        </p:nvSpPr>
        <p:spPr>
          <a:xfrm>
            <a:off x="706491" y="5414849"/>
            <a:ext cx="5985934" cy="707886"/>
          </a:xfrm>
          <a:prstGeom prst="rect">
            <a:avLst/>
          </a:prstGeom>
          <a:noFill/>
        </p:spPr>
        <p:txBody>
          <a:bodyPr wrap="none" rtlCol="0">
            <a:spAutoFit/>
          </a:bodyPr>
          <a:lstStyle/>
          <a:p>
            <a:r>
              <a:rPr kumimoji="1" lang="ja-JP" altLang="en-US" sz="2000" dirty="0" smtClean="0"/>
              <a:t>一般相対性理論では無視されている</a:t>
            </a:r>
            <a:endParaRPr kumimoji="1" lang="en-US" altLang="ja-JP" sz="2000" dirty="0" smtClean="0"/>
          </a:p>
          <a:p>
            <a:r>
              <a:rPr lang="ja-JP" altLang="en-US" sz="2000" dirty="0" smtClean="0">
                <a:solidFill>
                  <a:srgbClr val="0070C0"/>
                </a:solidFill>
              </a:rPr>
              <a:t>「重力の量子力学的効果」</a:t>
            </a:r>
            <a:r>
              <a:rPr lang="ja-JP" altLang="en-US" sz="2000" dirty="0" smtClean="0"/>
              <a:t>を扱える理論の最有力候補</a:t>
            </a:r>
            <a:endParaRPr kumimoji="1" lang="ja-JP" altLang="en-US" sz="2000" dirty="0" smtClean="0"/>
          </a:p>
        </p:txBody>
      </p:sp>
      <p:sp>
        <p:nvSpPr>
          <p:cNvPr id="31" name="右矢印 30"/>
          <p:cNvSpPr/>
          <p:nvPr/>
        </p:nvSpPr>
        <p:spPr>
          <a:xfrm>
            <a:off x="1741511" y="6190897"/>
            <a:ext cx="606439" cy="432048"/>
          </a:xfrm>
          <a:prstGeom prst="rightArrow">
            <a:avLst/>
          </a:prstGeom>
          <a:solidFill>
            <a:srgbClr val="FF0000"/>
          </a:solid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左中かっこ 31"/>
          <p:cNvSpPr/>
          <p:nvPr/>
        </p:nvSpPr>
        <p:spPr>
          <a:xfrm>
            <a:off x="1467656" y="2164701"/>
            <a:ext cx="273855" cy="19673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3" name="テキスト ボックス 32"/>
          <p:cNvSpPr txBox="1"/>
          <p:nvPr/>
        </p:nvSpPr>
        <p:spPr>
          <a:xfrm>
            <a:off x="938336" y="2049669"/>
            <a:ext cx="492443" cy="2144177"/>
          </a:xfrm>
          <a:prstGeom prst="rect">
            <a:avLst/>
          </a:prstGeom>
          <a:noFill/>
        </p:spPr>
        <p:txBody>
          <a:bodyPr vert="eaVert" wrap="none" rtlCol="0">
            <a:spAutoFit/>
          </a:bodyPr>
          <a:lstStyle/>
          <a:p>
            <a:r>
              <a:rPr kumimoji="1" lang="ja-JP" altLang="en-US" sz="2000" dirty="0" smtClean="0"/>
              <a:t>力を媒介する粒子</a:t>
            </a:r>
          </a:p>
        </p:txBody>
      </p:sp>
      <p:sp>
        <p:nvSpPr>
          <p:cNvPr id="34" name="テキスト ボックス 33"/>
          <p:cNvSpPr txBox="1"/>
          <p:nvPr/>
        </p:nvSpPr>
        <p:spPr>
          <a:xfrm>
            <a:off x="2411257" y="6206866"/>
            <a:ext cx="5522666" cy="400110"/>
          </a:xfrm>
          <a:prstGeom prst="rect">
            <a:avLst/>
          </a:prstGeom>
          <a:noFill/>
        </p:spPr>
        <p:txBody>
          <a:bodyPr wrap="none" rtlCol="0">
            <a:spAutoFit/>
          </a:bodyPr>
          <a:lstStyle/>
          <a:p>
            <a:r>
              <a:rPr kumimoji="1" lang="ja-JP" altLang="en-US" sz="2000" dirty="0" smtClean="0">
                <a:solidFill>
                  <a:srgbClr val="FF0000"/>
                </a:solidFill>
              </a:rPr>
              <a:t>ブラックホールの中心付近</a:t>
            </a:r>
            <a:r>
              <a:rPr kumimoji="1" lang="ja-JP" altLang="en-US" sz="2000" dirty="0" smtClean="0"/>
              <a:t>も正しく扱えると期待！</a:t>
            </a:r>
          </a:p>
        </p:txBody>
      </p:sp>
    </p:spTree>
    <p:extLst>
      <p:ext uri="{BB962C8B-B14F-4D97-AF65-F5344CB8AC3E}">
        <p14:creationId xmlns:p14="http://schemas.microsoft.com/office/powerpoint/2010/main" val="31166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animBg="1"/>
      <p:bldP spid="34" grpId="0"/>
    </p:bldLst>
  </p:timing>
</p:sld>
</file>

<file path=ppt/tags/tag1.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symb}&#10;\usepackage[dvips]{graphicx}&#10;\usepackage{epsf}&#10;\usepackage[dvips]{color}&#10;\usepackage[dvips]{epsfig}&#10;&#10;&#10;\newcommand {\beq}{\begin{equation}}&#10;\newcommand {\eeq}{\end{equation}}&#10;\newcommand {\beqa}{\begin{eqnarray}}&#10;\newcommand {\eeqa}{\end{eqnarray}}&#10;\newcommand {\beqn}{\begin{eqnarray*}}&#10;\newcommand {\eeqn}{\end{eqnarray*}}&#10;\newcommand {\n}{\nonumber \\}&#10;\newcommand {\tr}{\mbox{tr}}&#10;\newcommand {\Tr}{\mbox{Tr}}&#10;\newcommand {\ee}{\mbox{e}}&#10;\begin{document}&#10;\begin{eqnarray*}&#10;10^{-33} {\rm cm}&#10;\end{eqnarray*}&#10;\end{document}&#10;"/>
  <p:tag name="EXTERNALNAME" val="txp_fig"/>
  <p:tag name="BLEND" val="False"/>
  <p:tag name="TRANSPARENT" val="False"/>
  <p:tag name="KEEPFILES" val="False"/>
  <p:tag name="DEBUGPAUSE" val="False"/>
  <p:tag name="RESOLUTION" val="300"/>
  <p:tag name="TIMEOUT" val="(none)"/>
  <p:tag name="BOXWIDTH" val="348"/>
  <p:tag name="BOXHEIGHT" val="200"/>
  <p:tag name="BOXFONT" val="8"/>
  <p:tag name="BOXWRAP" val="False"/>
  <p:tag name="WORKAROUNDTRANSPARENCYBUG" val="False"/>
  <p:tag name="ALLOWFONTSUBSTITUTION" val="False"/>
  <p:tag name="BITMAPFORMAT" val="bmp256"/>
  <p:tag name="ORIGWIDTH" val="85.875"/>
  <p:tag name="PICTUREFILESIZE" val="32398"/>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symb}&#10;\usepackage[dvips]{graphicx}&#10;\usepackage{epsf}&#10;\usepackage[dvips]{color}&#10;\usepackage[dvips]{epsfig}&#10;&#10;&#10;\newcommand {\beq}{\begin{equation}}&#10;\newcommand {\eeq}{\end{equation}}&#10;\newcommand {\beqa}{\begin{eqnarray}}&#10;\newcommand {\eeqa}{\end{eqnarray}}&#10;\newcommand {\beqn}{\begin{eqnarray*}}&#10;\newcommand {\eeqn}{\end{eqnarray*}}&#10;\newcommand {\n}{\nonumber \\}&#10;\newcommand {\tr}{\mbox{tr}}&#10;\newcommand {\Tr}{\mbox{Tr}}&#10;\newcommand {\ee}{\mbox{e}}&#10;\begin{document}&#10;\begin{eqnarray*}&#10;10^{-33} {\rm cm}&#10;\end{eqnarray*}&#10;\end{document}&#10;"/>
  <p:tag name="EXTERNALNAME" val="txp_fig"/>
  <p:tag name="BLEND" val="False"/>
  <p:tag name="TRANSPARENT" val="False"/>
  <p:tag name="KEEPFILES" val="False"/>
  <p:tag name="DEBUGPAUSE" val="False"/>
  <p:tag name="RESOLUTION" val="300"/>
  <p:tag name="TIMEOUT" val="(none)"/>
  <p:tag name="BOXWIDTH" val="348"/>
  <p:tag name="BOXHEIGHT" val="200"/>
  <p:tag name="BOXFONT" val="8"/>
  <p:tag name="BOXWRAP" val="False"/>
  <p:tag name="WORKAROUNDTRANSPARENCYBUG" val="False"/>
  <p:tag name="ALLOWFONTSUBSTITUTION" val="False"/>
  <p:tag name="BITMAPFORMAT" val="bmp256"/>
  <p:tag name="ORIGWIDTH" val="85.875"/>
  <p:tag name="PICTUREFILESIZE" val="32398"/>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symb}&#10;\usepackage[dvips]{graphicx}&#10;\usepackage{epsf}&#10;\usepackage[dvips]{color}&#10;\usepackage[dvips]{epsfig}&#10;&#10;&#10;\newcommand {\beq}{\begin{equation}}&#10;\newcommand {\eeq}{\end{equation}}&#10;\newcommand {\beqa}{\begin{eqnarray}}&#10;\newcommand {\eeqa}{\end{eqnarray}}&#10;\newcommand {\beqn}{\begin{eqnarray*}}&#10;\newcommand {\eeqn}{\end{eqnarray*}}&#10;\newcommand {\n}{\nonumber \\}&#10;\newcommand {\tr}{\mbox{tr}}&#10;\newcommand {\Tr}{\mbox{Tr}}&#10;\newcommand {\ee}{\mbox{e}}&#10;\begin{document}&#10;\begin{eqnarray*}&#10;10^{-32} {\rm cm}&#10;\end{eqnarray*}&#10;\end{document}&#10;"/>
  <p:tag name="EXTERNALNAME" val="txp_fig"/>
  <p:tag name="BLEND" val="False"/>
  <p:tag name="TRANSPARENT" val="False"/>
  <p:tag name="KEEPFILES" val="False"/>
  <p:tag name="DEBUGPAUSE" val="False"/>
  <p:tag name="RESOLUTION" val="300"/>
  <p:tag name="TIMEOUT" val="(none)"/>
  <p:tag name="BOXWIDTH" val="348"/>
  <p:tag name="BOXHEIGHT" val="200"/>
  <p:tag name="BOXFONT" val="8"/>
  <p:tag name="BOXWRAP" val="False"/>
  <p:tag name="WORKAROUNDTRANSPARENCYBUG" val="False"/>
  <p:tag name="ALLOWFONTSUBSTITUTION" val="False"/>
  <p:tag name="BITMAPFORMAT" val="bmp256"/>
  <p:tag name="ORIGWIDTH" val="85.875"/>
  <p:tag name="PICTUREFILESIZE" val="32398"/>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begin{eqnarray*}&#10;L_{\rm pl}= &#10;\left(\frac{\hbar G}{c^3} \right)^{1/2}&#10;\sim 10^{-33} {\rm cm}&#10;\end{eqnarray*}&#10;\end{document}&#10;"/>
  <p:tag name="EXTERNALNAME" val="txp_fig"/>
  <p:tag name="BLEND" val="False"/>
  <p:tag name="TRANSPARENT" val="False"/>
  <p:tag name="KEEPFILES" val="False"/>
  <p:tag name="DEBUGPAUSE" val="False"/>
  <p:tag name="RESOLUTION" val="1200"/>
  <p:tag name="TIMEOUT" val="(none)"/>
  <p:tag name="BOXWIDTH" val="348"/>
  <p:tag name="BOXHEIGHT" val="200"/>
  <p:tag name="BOXFONT" val="8"/>
  <p:tag name="BOXWRAP" val="False"/>
  <p:tag name="WORKAROUNDTRANSPARENCYBUG" val="False"/>
  <p:tag name="ALLOWFONTSUBSTITUTION" val="False"/>
  <p:tag name="BITMAPFORMAT" val="pngmono"/>
  <p:tag name="ORIGWIDTH" val="264.9605"/>
  <p:tag name="PICTUREFILESIZE" val="16104"/>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rgbClr val="FF0000"/>
          </a:solidFill>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txDef>
      <a:spPr>
        <a:noFill/>
      </a:spPr>
      <a:bodyPr wrap="square" rtlCol="0">
        <a:spAutoFit/>
      </a:bodyPr>
      <a:lstStyle>
        <a:defPPr>
          <a:defRPr kumimoji="1" sz="20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1270</TotalTime>
  <Words>1432</Words>
  <Application>Microsoft Office PowerPoint</Application>
  <PresentationFormat>画面に合わせる (4:3)</PresentationFormat>
  <Paragraphs>243</Paragraphs>
  <Slides>25</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25</vt:i4>
      </vt:variant>
    </vt:vector>
  </HeadingPairs>
  <TitlesOfParts>
    <vt:vector size="32" baseType="lpstr">
      <vt:lpstr>HG明朝B</vt:lpstr>
      <vt:lpstr>ＭＳ Ｐゴシック</vt:lpstr>
      <vt:lpstr>Arial</vt:lpstr>
      <vt:lpstr>Calibri</vt:lpstr>
      <vt:lpstr>Georgia</vt:lpstr>
      <vt:lpstr>Wingdings</vt:lpstr>
      <vt:lpstr>Office ​​テーマ</vt:lpstr>
      <vt:lpstr>ブラックホールを記述する新理論をコンピュータで検証</vt:lpstr>
      <vt:lpstr>本研究成果のポイント</vt:lpstr>
      <vt:lpstr>目次</vt:lpstr>
      <vt:lpstr>１．研究の背景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プレスリリース資料</dc:title>
  <dc:creator>HyakuDT</dc:creator>
  <cp:lastModifiedBy>Jun</cp:lastModifiedBy>
  <cp:revision>172</cp:revision>
  <dcterms:created xsi:type="dcterms:W3CDTF">2014-04-16T23:29:31Z</dcterms:created>
  <dcterms:modified xsi:type="dcterms:W3CDTF">2014-04-24T02:34:06Z</dcterms:modified>
</cp:coreProperties>
</file>