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42"/>
  </p:notesMasterIdLst>
  <p:sldIdLst>
    <p:sldId id="256" r:id="rId3"/>
    <p:sldId id="257" r:id="rId4"/>
    <p:sldId id="258" r:id="rId5"/>
    <p:sldId id="298" r:id="rId6"/>
    <p:sldId id="259" r:id="rId7"/>
    <p:sldId id="260" r:id="rId8"/>
    <p:sldId id="261" r:id="rId9"/>
    <p:sldId id="262" r:id="rId10"/>
    <p:sldId id="263" r:id="rId11"/>
    <p:sldId id="268" r:id="rId12"/>
    <p:sldId id="269" r:id="rId13"/>
    <p:sldId id="270" r:id="rId14"/>
    <p:sldId id="271" r:id="rId15"/>
    <p:sldId id="274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6" r:id="rId34"/>
    <p:sldId id="290" r:id="rId35"/>
    <p:sldId id="292" r:id="rId36"/>
    <p:sldId id="291" r:id="rId37"/>
    <p:sldId id="293" r:id="rId38"/>
    <p:sldId id="294" r:id="rId39"/>
    <p:sldId id="295" r:id="rId40"/>
    <p:sldId id="297" r:id="rId41"/>
  </p:sldIdLst>
  <p:sldSz cx="9144000" cy="6858000" type="screen4x3"/>
  <p:notesSz cx="6858000" cy="9144000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9900"/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4" Type="http://schemas.openxmlformats.org/officeDocument/2006/relationships/image" Target="../media/image1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4" Type="http://schemas.openxmlformats.org/officeDocument/2006/relationships/image" Target="../media/image15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7" Type="http://schemas.openxmlformats.org/officeDocument/2006/relationships/image" Target="../media/image164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Relationship Id="rId6" Type="http://schemas.openxmlformats.org/officeDocument/2006/relationships/image" Target="../media/image163.wmf"/><Relationship Id="rId5" Type="http://schemas.openxmlformats.org/officeDocument/2006/relationships/image" Target="../media/image162.wmf"/><Relationship Id="rId4" Type="http://schemas.openxmlformats.org/officeDocument/2006/relationships/image" Target="../media/image161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wmf"/><Relationship Id="rId2" Type="http://schemas.openxmlformats.org/officeDocument/2006/relationships/image" Target="../media/image168.wmf"/><Relationship Id="rId1" Type="http://schemas.openxmlformats.org/officeDocument/2006/relationships/image" Target="../media/image167.wmf"/><Relationship Id="rId5" Type="http://schemas.openxmlformats.org/officeDocument/2006/relationships/image" Target="../media/image171.wmf"/><Relationship Id="rId4" Type="http://schemas.openxmlformats.org/officeDocument/2006/relationships/image" Target="../media/image17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" Type="http://schemas.openxmlformats.org/officeDocument/2006/relationships/image" Target="../media/image177.wmf"/><Relationship Id="rId6" Type="http://schemas.openxmlformats.org/officeDocument/2006/relationships/image" Target="../media/image180.wmf"/><Relationship Id="rId5" Type="http://schemas.openxmlformats.org/officeDocument/2006/relationships/image" Target="../media/image179.wmf"/><Relationship Id="rId4" Type="http://schemas.openxmlformats.org/officeDocument/2006/relationships/image" Target="../media/image17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7" Type="http://schemas.openxmlformats.org/officeDocument/2006/relationships/image" Target="../media/image196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4" Type="http://schemas.openxmlformats.org/officeDocument/2006/relationships/image" Target="../media/image193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403E9-AE0C-4DE5-823F-3F6FB5DE4408}" type="datetimeFigureOut">
              <a:rPr kumimoji="1" lang="ja-JP" altLang="en-US" smtClean="0"/>
              <a:t>2012/8/5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8D4F6-7FBE-4F43-A66E-AD4A307BC8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42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8D4F6-7FBE-4F43-A66E-AD4A307BC8AB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804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ABAB8-041F-4E14-A717-5494A06FF97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25389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8CBBB-7EE4-491F-9F7B-B286BE17BF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2717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43A4C-DF2C-46A4-B8AE-C459F4A5FA9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53663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3B79B-A4BE-4BE8-9752-41B336EC68E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09111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552C0-5002-47F3-BECC-0828EA6CB3E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7368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CF10D-B0F8-4507-9584-79E5A5F34E4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25035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18D13-760C-4B56-AC54-60DF6651B64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68349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96A93-0A43-482B-9B94-AD14ABD3898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67930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073A5-D884-4A81-BFA2-69AA07061D8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36990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0C883-9B64-4320-8962-F7130273AB7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184418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1A101-2DE1-4E1B-A023-2583990DEB7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50375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8DB0F-0DE3-4BF6-9ED5-BCC4333642E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637905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FFEFD-1927-42D0-9A37-63EACB9755D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480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80727-07BC-42DF-8F91-996944C5CC6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8406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7DDF8-20FC-478A-A203-E0D4770336B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0963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68BBF-EF44-49F9-A1BE-F39897C2783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48453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A67AA-337D-4689-B4A6-352C32EF383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34677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CF57B-ACF6-4591-8DEA-6D80F65A23D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22399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9B38B-1E85-4F77-870C-15FC37AC827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5687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29445-E05F-4401-BAEF-ED0A787D0F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6000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2FF6-59F4-4FBC-95A3-89061610F98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6327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03D8D-A31E-47CE-83BE-E336F949808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107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943B0F5F-6BBB-4AAD-8E75-4071EC1503C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1A4373C-0A40-4ACA-91F7-816F6A53006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40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4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49.wm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51.wmf"/><Relationship Id="rId2" Type="http://schemas.openxmlformats.org/officeDocument/2006/relationships/vmlDrawing" Target="../drawings/vmlDrawing9.vml"/><Relationship Id="rId16" Type="http://schemas.openxmlformats.org/officeDocument/2006/relationships/oleObject" Target="../embeddings/oleObject35.bin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slideLayout" Target="../slideLayouts/slideLayout18.xml"/><Relationship Id="rId7" Type="http://schemas.openxmlformats.org/officeDocument/2006/relationships/oleObject" Target="../embeddings/oleObject37.bin"/><Relationship Id="rId2" Type="http://schemas.openxmlformats.org/officeDocument/2006/relationships/vmlDrawing" Target="../drawings/vmlDrawing10.v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54.wmf"/><Relationship Id="rId4" Type="http://schemas.openxmlformats.org/officeDocument/2006/relationships/image" Target="../media/image55.png"/><Relationship Id="rId9" Type="http://schemas.openxmlformats.org/officeDocument/2006/relationships/oleObject" Target="../embeddings/oleObject3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39.bin"/><Relationship Id="rId7" Type="http://schemas.openxmlformats.org/officeDocument/2006/relationships/image" Target="../media/image58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5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46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64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61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6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7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0" Type="http://schemas.openxmlformats.org/officeDocument/2006/relationships/oleObject" Target="../embeddings/oleObject48.bin"/><Relationship Id="rId4" Type="http://schemas.openxmlformats.org/officeDocument/2006/relationships/image" Target="../media/image58.wmf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6.wmf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31.wmf"/><Relationship Id="rId10" Type="http://schemas.openxmlformats.org/officeDocument/2006/relationships/image" Target="../media/image73.png"/><Relationship Id="rId4" Type="http://schemas.openxmlformats.org/officeDocument/2006/relationships/oleObject" Target="../embeddings/oleObject49.bin"/><Relationship Id="rId9" Type="http://schemas.openxmlformats.org/officeDocument/2006/relationships/image" Target="../media/image7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emf"/><Relationship Id="rId3" Type="http://schemas.openxmlformats.org/officeDocument/2006/relationships/image" Target="../media/image75.emf"/><Relationship Id="rId7" Type="http://schemas.openxmlformats.org/officeDocument/2006/relationships/image" Target="../media/image79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emf"/><Relationship Id="rId3" Type="http://schemas.openxmlformats.org/officeDocument/2006/relationships/image" Target="../media/image82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Relationship Id="rId9" Type="http://schemas.openxmlformats.org/officeDocument/2006/relationships/image" Target="../media/image88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6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image" Target="../media/image90.emf"/><Relationship Id="rId7" Type="http://schemas.openxmlformats.org/officeDocument/2006/relationships/image" Target="../media/image94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10" Type="http://schemas.openxmlformats.org/officeDocument/2006/relationships/image" Target="../media/image97.emf"/><Relationship Id="rId4" Type="http://schemas.openxmlformats.org/officeDocument/2006/relationships/image" Target="../media/image91.emf"/><Relationship Id="rId9" Type="http://schemas.openxmlformats.org/officeDocument/2006/relationships/image" Target="../media/image9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image" Target="../media/image105.png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101.wmf"/><Relationship Id="rId4" Type="http://schemas.openxmlformats.org/officeDocument/2006/relationships/image" Target="../media/image106.png"/><Relationship Id="rId9" Type="http://schemas.openxmlformats.org/officeDocument/2006/relationships/oleObject" Target="../embeddings/oleObject5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104.png"/><Relationship Id="rId4" Type="http://schemas.openxmlformats.org/officeDocument/2006/relationships/image" Target="../media/image102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127.wmf"/><Relationship Id="rId3" Type="http://schemas.openxmlformats.org/officeDocument/2006/relationships/image" Target="../media/image128.png"/><Relationship Id="rId7" Type="http://schemas.openxmlformats.org/officeDocument/2006/relationships/image" Target="../media/image131.png"/><Relationship Id="rId12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30.png"/><Relationship Id="rId11" Type="http://schemas.openxmlformats.org/officeDocument/2006/relationships/image" Target="../media/image126.wmf"/><Relationship Id="rId5" Type="http://schemas.openxmlformats.org/officeDocument/2006/relationships/image" Target="../media/image129.png"/><Relationship Id="rId10" Type="http://schemas.openxmlformats.org/officeDocument/2006/relationships/oleObject" Target="../embeddings/oleObject57.bin"/><Relationship Id="rId4" Type="http://schemas.openxmlformats.org/officeDocument/2006/relationships/image" Target="../media/image124.png"/><Relationship Id="rId9" Type="http://schemas.openxmlformats.org/officeDocument/2006/relationships/image" Target="../media/image125.wmf"/><Relationship Id="rId14" Type="http://schemas.openxmlformats.org/officeDocument/2006/relationships/image" Target="../media/image1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2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37.png"/><Relationship Id="rId11" Type="http://schemas.openxmlformats.org/officeDocument/2006/relationships/image" Target="../media/image133.wmf"/><Relationship Id="rId5" Type="http://schemas.openxmlformats.org/officeDocument/2006/relationships/image" Target="../media/image136.png"/><Relationship Id="rId10" Type="http://schemas.openxmlformats.org/officeDocument/2006/relationships/oleObject" Target="../embeddings/oleObject59.bin"/><Relationship Id="rId4" Type="http://schemas.openxmlformats.org/officeDocument/2006/relationships/image" Target="../media/image135.png"/><Relationship Id="rId9" Type="http://schemas.openxmlformats.org/officeDocument/2006/relationships/image" Target="../media/image14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146.wmf"/><Relationship Id="rId3" Type="http://schemas.openxmlformats.org/officeDocument/2006/relationships/image" Target="../media/image147.png"/><Relationship Id="rId7" Type="http://schemas.openxmlformats.org/officeDocument/2006/relationships/image" Target="../media/image149.png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43.wmf"/><Relationship Id="rId11" Type="http://schemas.openxmlformats.org/officeDocument/2006/relationships/image" Target="../media/image145.wmf"/><Relationship Id="rId5" Type="http://schemas.openxmlformats.org/officeDocument/2006/relationships/oleObject" Target="../embeddings/oleObject60.bin"/><Relationship Id="rId10" Type="http://schemas.openxmlformats.org/officeDocument/2006/relationships/oleObject" Target="../embeddings/oleObject62.bin"/><Relationship Id="rId4" Type="http://schemas.openxmlformats.org/officeDocument/2006/relationships/image" Target="../media/image148.png"/><Relationship Id="rId9" Type="http://schemas.openxmlformats.org/officeDocument/2006/relationships/image" Target="../media/image144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oleObject" Target="../embeddings/oleObject67.bin"/><Relationship Id="rId3" Type="http://schemas.openxmlformats.org/officeDocument/2006/relationships/image" Target="../media/image154.png"/><Relationship Id="rId7" Type="http://schemas.openxmlformats.org/officeDocument/2006/relationships/image" Target="../media/image156.png"/><Relationship Id="rId12" Type="http://schemas.openxmlformats.org/officeDocument/2006/relationships/image" Target="../media/image15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5.png"/><Relationship Id="rId11" Type="http://schemas.openxmlformats.org/officeDocument/2006/relationships/oleObject" Target="../embeddings/oleObject66.bin"/><Relationship Id="rId5" Type="http://schemas.openxmlformats.org/officeDocument/2006/relationships/image" Target="../media/image150.wmf"/><Relationship Id="rId10" Type="http://schemas.openxmlformats.org/officeDocument/2006/relationships/image" Target="../media/image151.wmf"/><Relationship Id="rId4" Type="http://schemas.openxmlformats.org/officeDocument/2006/relationships/oleObject" Target="../embeddings/oleObject64.bin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153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2.bin"/><Relationship Id="rId18" Type="http://schemas.openxmlformats.org/officeDocument/2006/relationships/image" Target="../media/image164.wmf"/><Relationship Id="rId3" Type="http://schemas.openxmlformats.org/officeDocument/2006/relationships/image" Target="../media/image165.png"/><Relationship Id="rId7" Type="http://schemas.openxmlformats.org/officeDocument/2006/relationships/image" Target="../media/image159.wmf"/><Relationship Id="rId12" Type="http://schemas.openxmlformats.org/officeDocument/2006/relationships/image" Target="../media/image166.png"/><Relationship Id="rId17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3.wmf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161.wmf"/><Relationship Id="rId5" Type="http://schemas.openxmlformats.org/officeDocument/2006/relationships/image" Target="../media/image158.wmf"/><Relationship Id="rId15" Type="http://schemas.openxmlformats.org/officeDocument/2006/relationships/oleObject" Target="../embeddings/oleObject73.bin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160.wmf"/><Relationship Id="rId14" Type="http://schemas.openxmlformats.org/officeDocument/2006/relationships/image" Target="../media/image162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0.wmf"/><Relationship Id="rId18" Type="http://schemas.openxmlformats.org/officeDocument/2006/relationships/image" Target="../media/image17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8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17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4.png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69.wmf"/><Relationship Id="rId5" Type="http://schemas.openxmlformats.org/officeDocument/2006/relationships/image" Target="../media/image167.wmf"/><Relationship Id="rId15" Type="http://schemas.openxmlformats.org/officeDocument/2006/relationships/image" Target="../media/image171.wmf"/><Relationship Id="rId10" Type="http://schemas.openxmlformats.org/officeDocument/2006/relationships/oleObject" Target="../embeddings/oleObject77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173.png"/><Relationship Id="rId14" Type="http://schemas.openxmlformats.org/officeDocument/2006/relationships/oleObject" Target="../embeddings/oleObject79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13" Type="http://schemas.openxmlformats.org/officeDocument/2006/relationships/image" Target="../media/image172.png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17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1.png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7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5" Type="http://schemas.openxmlformats.org/officeDocument/2006/relationships/image" Target="../media/image180.wmf"/><Relationship Id="rId10" Type="http://schemas.openxmlformats.org/officeDocument/2006/relationships/image" Target="../media/image178.wmf"/><Relationship Id="rId4" Type="http://schemas.openxmlformats.org/officeDocument/2006/relationships/image" Target="../media/image177.wmf"/><Relationship Id="rId9" Type="http://schemas.openxmlformats.org/officeDocument/2006/relationships/oleObject" Target="../embeddings/oleObject83.bin"/><Relationship Id="rId14" Type="http://schemas.openxmlformats.org/officeDocument/2006/relationships/oleObject" Target="../embeddings/oleObject85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3" Type="http://schemas.openxmlformats.org/officeDocument/2006/relationships/image" Target="../media/image138.png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10" Type="http://schemas.openxmlformats.org/officeDocument/2006/relationships/image" Target="../media/image184.wmf"/><Relationship Id="rId4" Type="http://schemas.openxmlformats.org/officeDocument/2006/relationships/image" Target="../media/image185.png"/><Relationship Id="rId9" Type="http://schemas.openxmlformats.org/officeDocument/2006/relationships/oleObject" Target="../embeddings/oleObject86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13" Type="http://schemas.openxmlformats.org/officeDocument/2006/relationships/image" Target="../media/image193.wmf"/><Relationship Id="rId18" Type="http://schemas.openxmlformats.org/officeDocument/2006/relationships/image" Target="../media/image195.wmf"/><Relationship Id="rId3" Type="http://schemas.openxmlformats.org/officeDocument/2006/relationships/image" Target="../media/image197.png"/><Relationship Id="rId7" Type="http://schemas.openxmlformats.org/officeDocument/2006/relationships/image" Target="../media/image190.wmf"/><Relationship Id="rId12" Type="http://schemas.openxmlformats.org/officeDocument/2006/relationships/oleObject" Target="../embeddings/oleObject90.bin"/><Relationship Id="rId17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0.png"/><Relationship Id="rId20" Type="http://schemas.openxmlformats.org/officeDocument/2006/relationships/image" Target="../media/image196.wmf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87.bin"/><Relationship Id="rId11" Type="http://schemas.openxmlformats.org/officeDocument/2006/relationships/image" Target="../media/image192.wmf"/><Relationship Id="rId5" Type="http://schemas.openxmlformats.org/officeDocument/2006/relationships/image" Target="../media/image199.png"/><Relationship Id="rId15" Type="http://schemas.openxmlformats.org/officeDocument/2006/relationships/image" Target="../media/image194.wmf"/><Relationship Id="rId10" Type="http://schemas.openxmlformats.org/officeDocument/2006/relationships/oleObject" Target="../embeddings/oleObject89.bin"/><Relationship Id="rId19" Type="http://schemas.openxmlformats.org/officeDocument/2006/relationships/oleObject" Target="../embeddings/oleObject93.bin"/><Relationship Id="rId4" Type="http://schemas.openxmlformats.org/officeDocument/2006/relationships/image" Target="../media/image198.png"/><Relationship Id="rId9" Type="http://schemas.openxmlformats.org/officeDocument/2006/relationships/image" Target="../media/image191.wmf"/><Relationship Id="rId14" Type="http://schemas.openxmlformats.org/officeDocument/2006/relationships/oleObject" Target="../embeddings/oleObject9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201.wmf"/><Relationship Id="rId4" Type="http://schemas.openxmlformats.org/officeDocument/2006/relationships/oleObject" Target="../embeddings/oleObject9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3.wmf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7.png"/><Relationship Id="rId18" Type="http://schemas.openxmlformats.org/officeDocument/2006/relationships/image" Target="../media/image28.wmf"/><Relationship Id="rId3" Type="http://schemas.openxmlformats.org/officeDocument/2006/relationships/image" Target="../media/image25.wmf"/><Relationship Id="rId21" Type="http://schemas.openxmlformats.org/officeDocument/2006/relationships/oleObject" Target="../embeddings/oleObject14.bin"/><Relationship Id="rId7" Type="http://schemas.openxmlformats.org/officeDocument/2006/relationships/image" Target="../media/image18.wmf"/><Relationship Id="rId12" Type="http://schemas.openxmlformats.org/officeDocument/2006/relationships/image" Target="../media/image26.wmf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30.png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24" Type="http://schemas.openxmlformats.org/officeDocument/2006/relationships/image" Target="../media/image24.wmf"/><Relationship Id="rId5" Type="http://schemas.openxmlformats.org/officeDocument/2006/relationships/image" Target="../media/image17.wmf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15.bin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29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2.bin"/><Relationship Id="rId22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26.wmf"/><Relationship Id="rId3" Type="http://schemas.openxmlformats.org/officeDocument/2006/relationships/image" Target="../media/image16.wmf"/><Relationship Id="rId7" Type="http://schemas.openxmlformats.org/officeDocument/2006/relationships/image" Target="../media/image32.wmf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19.bin"/><Relationship Id="rId5" Type="http://schemas.openxmlformats.org/officeDocument/2006/relationships/image" Target="../media/image31.wmf"/><Relationship Id="rId15" Type="http://schemas.openxmlformats.org/officeDocument/2006/relationships/image" Target="../media/image35.wmf"/><Relationship Id="rId10" Type="http://schemas.openxmlformats.org/officeDocument/2006/relationships/image" Target="../media/image33.wmf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8424863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altLang="ja-JP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ＭＳ Ｐ明朝"/>
                <a:ea typeface="ＭＳ Ｐ明朝"/>
              </a:rPr>
              <a:t>Higgs condensation as an unwanted </a:t>
            </a:r>
            <a:r>
              <a:rPr lang="en-US" altLang="ja-JP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ＭＳ Ｐ明朝"/>
                <a:ea typeface="ＭＳ Ｐ明朝"/>
              </a:rPr>
              <a:t>curvaton</a:t>
            </a:r>
            <a:endParaRPr lang="ja-JP" altLang="en-US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ＭＳ Ｐ明朝"/>
              <a:ea typeface="ＭＳ Ｐ明朝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6300192" y="4149080"/>
            <a:ext cx="2012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ja-JP" altLang="en-US" sz="3600" dirty="0"/>
              <a:t>横山順一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411760" y="3399512"/>
            <a:ext cx="6111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800" dirty="0" err="1" smtClean="0"/>
              <a:t>Jun’ichi</a:t>
            </a:r>
            <a:r>
              <a:rPr kumimoji="1" lang="en-US" altLang="ja-JP" sz="2800" dirty="0" smtClean="0"/>
              <a:t> Yokoyama (RESCEU, Tokyo)</a:t>
            </a:r>
            <a:endParaRPr kumimoji="1" lang="ja-JP" altLang="en-US" sz="2800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44308"/>
            <a:ext cx="1907704" cy="190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303213" y="182563"/>
            <a:ext cx="5788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/>
              <a:t>2 New Higgs inflation </a:t>
            </a:r>
            <a:r>
              <a:rPr lang="en-US" altLang="ja-JP" sz="2000">
                <a:solidFill>
                  <a:srgbClr val="00B050"/>
                </a:solidFill>
              </a:rPr>
              <a:t>(Germani &amp; Kehagias 2010)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63575" y="639763"/>
            <a:ext cx="6369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Introduce a coupling to the Einstein tensor in the kinetic term.</a:t>
            </a:r>
          </a:p>
        </p:txBody>
      </p:sp>
      <p:graphicFrame>
        <p:nvGraphicFramePr>
          <p:cNvPr id="15364" name="Object 6"/>
          <p:cNvGraphicFramePr>
            <a:graphicFrameLocks noChangeAspect="1"/>
          </p:cNvGraphicFramePr>
          <p:nvPr/>
        </p:nvGraphicFramePr>
        <p:xfrm>
          <a:off x="755650" y="1268413"/>
          <a:ext cx="44418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8" name="Equation" r:id="rId3" imgW="2692400" imgH="393700" progId="Equation.DSMT4">
                  <p:embed/>
                </p:oleObj>
              </mc:Choice>
              <mc:Fallback>
                <p:oleObj name="Equation" r:id="rId3" imgW="2692400" imgH="393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268413"/>
                        <a:ext cx="4441825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7"/>
          <p:cNvGraphicFramePr>
            <a:graphicFrameLocks noChangeAspect="1"/>
          </p:cNvGraphicFramePr>
          <p:nvPr/>
        </p:nvGraphicFramePr>
        <p:xfrm>
          <a:off x="5795963" y="1268413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9" name="Equation" r:id="rId5" imgW="1028254" imgH="393529" progId="Equation.DSMT4">
                  <p:embed/>
                </p:oleObj>
              </mc:Choice>
              <mc:Fallback>
                <p:oleObj name="Equation" r:id="rId5" imgW="1028254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1268413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663575" y="2152650"/>
            <a:ext cx="61023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During inflation                           .  </a:t>
            </a:r>
          </a:p>
          <a:p>
            <a:pPr algn="l" eaLnBrk="1" hangingPunct="1"/>
            <a:endParaRPr lang="en-US" altLang="ja-JP"/>
          </a:p>
          <a:p>
            <a:pPr algn="l" eaLnBrk="1" hangingPunct="1"/>
            <a:endParaRPr lang="en-US" altLang="ja-JP"/>
          </a:p>
          <a:p>
            <a:pPr algn="l" eaLnBrk="1" hangingPunct="1"/>
            <a:r>
              <a:rPr lang="en-US" altLang="ja-JP"/>
              <a:t>If                ,  the normalization of the scalar field changes. </a:t>
            </a:r>
          </a:p>
        </p:txBody>
      </p:sp>
      <p:graphicFrame>
        <p:nvGraphicFramePr>
          <p:cNvPr id="15367" name="Object 9"/>
          <p:cNvGraphicFramePr>
            <a:graphicFrameLocks noChangeAspect="1"/>
          </p:cNvGraphicFramePr>
          <p:nvPr/>
        </p:nvGraphicFramePr>
        <p:xfrm>
          <a:off x="2420938" y="2017713"/>
          <a:ext cx="143986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00" name="Equation" r:id="rId7" imgW="914400" imgH="419100" progId="Equation.DSMT4">
                  <p:embed/>
                </p:oleObj>
              </mc:Choice>
              <mc:Fallback>
                <p:oleObj name="Equation" r:id="rId7" imgW="914400" imgH="4191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938" y="2017713"/>
                        <a:ext cx="1439862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10"/>
          <p:cNvGraphicFramePr>
            <a:graphicFrameLocks noChangeAspect="1"/>
          </p:cNvGraphicFramePr>
          <p:nvPr/>
        </p:nvGraphicFramePr>
        <p:xfrm>
          <a:off x="971550" y="2997200"/>
          <a:ext cx="8651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01" name="Equation" r:id="rId9" imgW="532937" imgH="164957" progId="Equation.DSMT4">
                  <p:embed/>
                </p:oleObj>
              </mc:Choice>
              <mc:Fallback>
                <p:oleObj name="Equation" r:id="rId9" imgW="532937" imgH="164957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997200"/>
                        <a:ext cx="865188" cy="26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11"/>
          <p:cNvGraphicFramePr>
            <a:graphicFrameLocks noChangeAspect="1"/>
          </p:cNvGraphicFramePr>
          <p:nvPr/>
        </p:nvGraphicFramePr>
        <p:xfrm>
          <a:off x="755650" y="3573463"/>
          <a:ext cx="1368425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02" name="Equation" r:id="rId11" imgW="787058" imgH="444307" progId="Equation.DSMT4">
                  <p:embed/>
                </p:oleObj>
              </mc:Choice>
              <mc:Fallback>
                <p:oleObj name="Equation" r:id="rId11" imgW="787058" imgH="444307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573463"/>
                        <a:ext cx="1368425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319338" y="3881438"/>
            <a:ext cx="432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is the canonically normalized scalar field.</a:t>
            </a:r>
          </a:p>
        </p:txBody>
      </p:sp>
      <p:graphicFrame>
        <p:nvGraphicFramePr>
          <p:cNvPr id="15371" name="Object 13"/>
          <p:cNvGraphicFramePr>
            <a:graphicFrameLocks noChangeAspect="1"/>
          </p:cNvGraphicFramePr>
          <p:nvPr/>
        </p:nvGraphicFramePr>
        <p:xfrm>
          <a:off x="755650" y="4581525"/>
          <a:ext cx="36004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03" name="Equation" r:id="rId13" imgW="1981200" imgH="419100" progId="Equation.DSMT4">
                  <p:embed/>
                </p:oleObj>
              </mc:Choice>
              <mc:Fallback>
                <p:oleObj name="Equation" r:id="rId13" imgW="1981200" imgH="4191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581525"/>
                        <a:ext cx="360045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4572000" y="4724400"/>
            <a:ext cx="3854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effectively reducing the self coupling</a:t>
            </a:r>
          </a:p>
          <a:p>
            <a:pPr algn="l" eaLnBrk="1" hangingPunct="1"/>
            <a:r>
              <a:rPr lang="en-US" altLang="ja-JP"/>
              <a:t>to an acceptable level.</a:t>
            </a:r>
          </a:p>
        </p:txBody>
      </p:sp>
      <p:sp>
        <p:nvSpPr>
          <p:cNvPr id="15373" name="Text Box 15"/>
          <p:cNvSpPr txBox="1">
            <a:spLocks noChangeArrowheads="1"/>
          </p:cNvSpPr>
          <p:nvPr/>
        </p:nvSpPr>
        <p:spPr bwMode="auto">
          <a:xfrm>
            <a:off x="735013" y="5608638"/>
            <a:ext cx="526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(Actual dynamics is somewhat more complicated.)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03213" y="182563"/>
            <a:ext cx="76695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 smtClean="0"/>
              <a:t>3:  </a:t>
            </a:r>
            <a:r>
              <a:rPr lang="en-US" altLang="ja-JP" sz="2000" dirty="0"/>
              <a:t>Running kinetic inflation </a:t>
            </a:r>
            <a:r>
              <a:rPr lang="en-US" altLang="ja-JP" sz="1600" dirty="0">
                <a:solidFill>
                  <a:srgbClr val="00B050"/>
                </a:solidFill>
              </a:rPr>
              <a:t>(Takahashi </a:t>
            </a:r>
            <a:r>
              <a:rPr lang="en-US" altLang="ja-JP" sz="1600" dirty="0" smtClean="0">
                <a:solidFill>
                  <a:srgbClr val="00B050"/>
                </a:solidFill>
              </a:rPr>
              <a:t>2010, Nakayama &amp; Takahashi 2010)</a:t>
            </a:r>
            <a:endParaRPr lang="en-US" altLang="ja-JP" sz="1600" dirty="0">
              <a:solidFill>
                <a:srgbClr val="00B050"/>
              </a:solidFill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663575" y="639763"/>
            <a:ext cx="5060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Introduce a field dependence to the kinetic term.</a:t>
            </a:r>
          </a:p>
        </p:txBody>
      </p:sp>
      <p:graphicFrame>
        <p:nvGraphicFramePr>
          <p:cNvPr id="16388" name="Object 6"/>
          <p:cNvGraphicFramePr>
            <a:graphicFrameLocks noChangeAspect="1"/>
          </p:cNvGraphicFramePr>
          <p:nvPr/>
        </p:nvGraphicFramePr>
        <p:xfrm>
          <a:off x="1114425" y="1196975"/>
          <a:ext cx="3457575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" name="Equation" r:id="rId3" imgW="2095500" imgH="393700" progId="Equation.DSMT4">
                  <p:embed/>
                </p:oleObj>
              </mc:Choice>
              <mc:Fallback>
                <p:oleObj name="Equation" r:id="rId3" imgW="2095500" imgH="393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425" y="1196975"/>
                        <a:ext cx="3457575" cy="64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676275" y="2133600"/>
            <a:ext cx="7791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Canonical normalization of the scalar field changes the potential effectively.</a:t>
            </a:r>
          </a:p>
        </p:txBody>
      </p:sp>
      <p:graphicFrame>
        <p:nvGraphicFramePr>
          <p:cNvPr id="16390" name="Object 8"/>
          <p:cNvGraphicFramePr>
            <a:graphicFrameLocks noChangeAspect="1"/>
          </p:cNvGraphicFramePr>
          <p:nvPr/>
        </p:nvGraphicFramePr>
        <p:xfrm>
          <a:off x="5651500" y="1412875"/>
          <a:ext cx="10588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" name="Equation" r:id="rId5" imgW="533169" imgH="203112" progId="Equation.DSMT4">
                  <p:embed/>
                </p:oleObj>
              </mc:Choice>
              <mc:Fallback>
                <p:oleObj name="Equation" r:id="rId5" imgW="533169" imgH="203112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1412875"/>
                        <a:ext cx="1058863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12750" y="836613"/>
          <a:ext cx="45735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4" name="Equation" r:id="rId4" imgW="1638300" imgH="241300" progId="Equation.DSMT4">
                  <p:embed/>
                </p:oleObj>
              </mc:Choice>
              <mc:Fallback>
                <p:oleObj name="Equation" r:id="rId4" imgW="1638300" imgH="2413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836613"/>
                        <a:ext cx="457358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rgbClr val="FFFF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38893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ＭＳ Ｐゴシック"/>
                <a:ea typeface="ＭＳ Ｐゴシック"/>
              </a:rPr>
              <a:t>4 </a:t>
            </a:r>
            <a:r>
              <a:rPr lang="en-US" altLang="ja-JP" sz="36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ＭＳ Ｐゴシック"/>
                <a:ea typeface="ＭＳ Ｐゴシック"/>
              </a:rPr>
              <a:t>Higgs G-inflation</a:t>
            </a:r>
            <a:endParaRPr lang="ja-JP" altLang="en-US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ＭＳ Ｐゴシック"/>
              <a:ea typeface="ＭＳ Ｐゴシック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3132138" y="765175"/>
            <a:ext cx="1871662" cy="719138"/>
          </a:xfrm>
          <a:prstGeom prst="wedgeEllipseCallout">
            <a:avLst>
              <a:gd name="adj1" fmla="val 84269"/>
              <a:gd name="adj2" fmla="val 61699"/>
            </a:avLst>
          </a:prstGeom>
          <a:noFill/>
          <a:ln w="28575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ja-JP" sz="2400">
              <a:latin typeface="Verdana" pitchFamily="34" charset="0"/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201613" y="3871913"/>
            <a:ext cx="3395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latin typeface="Verdana" pitchFamily="34" charset="0"/>
              </a:rPr>
              <a:t>Slow-roll parameters</a:t>
            </a:r>
          </a:p>
        </p:txBody>
      </p:sp>
      <p:graphicFrame>
        <p:nvGraphicFramePr>
          <p:cNvPr id="17414" name="Object 7"/>
          <p:cNvGraphicFramePr>
            <a:graphicFrameLocks noChangeAspect="1"/>
          </p:cNvGraphicFramePr>
          <p:nvPr/>
        </p:nvGraphicFramePr>
        <p:xfrm>
          <a:off x="3635375" y="3716338"/>
          <a:ext cx="5184775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5" name="Equation" r:id="rId6" imgW="2933700" imgH="444500" progId="Equation.DSMT4">
                  <p:embed/>
                </p:oleObj>
              </mc:Choice>
              <mc:Fallback>
                <p:oleObj name="Equation" r:id="rId6" imgW="2933700" imgH="4445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716338"/>
                        <a:ext cx="5184775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8"/>
          <p:cNvGraphicFramePr>
            <a:graphicFrameLocks noChangeAspect="1"/>
          </p:cNvGraphicFramePr>
          <p:nvPr/>
        </p:nvGraphicFramePr>
        <p:xfrm>
          <a:off x="820738" y="4508500"/>
          <a:ext cx="2459037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6" name="Equation" r:id="rId8" imgW="1091726" imgH="253890" progId="Equation.DSMT4">
                  <p:embed/>
                </p:oleObj>
              </mc:Choice>
              <mc:Fallback>
                <p:oleObj name="Equation" r:id="rId8" imgW="1091726" imgH="25389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738" y="4508500"/>
                        <a:ext cx="2459037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3421063" y="4581525"/>
            <a:ext cx="3662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latin typeface="Verdana" pitchFamily="34" charset="0"/>
              </a:rPr>
              <a:t>we find slow-roll EOMs</a:t>
            </a:r>
          </a:p>
        </p:txBody>
      </p: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179388" y="4581525"/>
            <a:ext cx="67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latin typeface="Verdana" pitchFamily="34" charset="0"/>
              </a:rPr>
              <a:t>For</a:t>
            </a:r>
          </a:p>
        </p:txBody>
      </p:sp>
      <p:graphicFrame>
        <p:nvGraphicFramePr>
          <p:cNvPr id="17418" name="Object 11"/>
          <p:cNvGraphicFramePr>
            <a:graphicFrameLocks noChangeAspect="1"/>
          </p:cNvGraphicFramePr>
          <p:nvPr/>
        </p:nvGraphicFramePr>
        <p:xfrm>
          <a:off x="5003800" y="5084763"/>
          <a:ext cx="239553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" name="Equation" r:id="rId10" imgW="1002865" imgH="241195" progId="Equation.DSMT4">
                  <p:embed/>
                </p:oleObj>
              </mc:Choice>
              <mc:Fallback>
                <p:oleObj name="Equation" r:id="rId10" imgW="1002865" imgH="241195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5084763"/>
                        <a:ext cx="2395538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Object 12"/>
          <p:cNvGraphicFramePr>
            <a:graphicFrameLocks noChangeAspect="1"/>
          </p:cNvGraphicFramePr>
          <p:nvPr/>
        </p:nvGraphicFramePr>
        <p:xfrm>
          <a:off x="539750" y="5084763"/>
          <a:ext cx="388778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" name="Equation" r:id="rId12" imgW="1701800" imgH="279400" progId="Equation.DSMT4">
                  <p:embed/>
                </p:oleObj>
              </mc:Choice>
              <mc:Fallback>
                <p:oleObj name="Equation" r:id="rId12" imgW="1701800" imgH="2794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084763"/>
                        <a:ext cx="388778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20" name="Group 13"/>
          <p:cNvGrpSpPr>
            <a:grpSpLocks/>
          </p:cNvGrpSpPr>
          <p:nvPr/>
        </p:nvGrpSpPr>
        <p:grpSpPr bwMode="auto">
          <a:xfrm>
            <a:off x="250825" y="1700213"/>
            <a:ext cx="6626225" cy="2078037"/>
            <a:chOff x="158" y="1071"/>
            <a:chExt cx="4174" cy="1309"/>
          </a:xfrm>
        </p:grpSpPr>
        <p:sp>
          <p:nvSpPr>
            <p:cNvPr id="17427" name="Text Box 14"/>
            <p:cNvSpPr txBox="1">
              <a:spLocks noChangeArrowheads="1"/>
            </p:cNvSpPr>
            <p:nvPr/>
          </p:nvSpPr>
          <p:spPr bwMode="auto">
            <a:xfrm>
              <a:off x="158" y="1071"/>
              <a:ext cx="32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400">
                  <a:latin typeface="Verdana" pitchFamily="34" charset="0"/>
                </a:rPr>
                <a:t>Background equations of motion</a:t>
              </a:r>
            </a:p>
          </p:txBody>
        </p:sp>
        <p:graphicFrame>
          <p:nvGraphicFramePr>
            <p:cNvPr id="17428" name="Object 15"/>
            <p:cNvGraphicFramePr>
              <a:graphicFrameLocks noChangeAspect="1"/>
            </p:cNvGraphicFramePr>
            <p:nvPr/>
          </p:nvGraphicFramePr>
          <p:xfrm>
            <a:off x="476" y="1388"/>
            <a:ext cx="3856" cy="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819" name="Equation" r:id="rId14" imgW="3454400" imgH="889000" progId="Equation.DSMT4">
                    <p:embed/>
                  </p:oleObj>
                </mc:Choice>
                <mc:Fallback>
                  <p:oleObj name="Equation" r:id="rId14" imgW="3454400" imgH="889000" progId="Equation.DSMT4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6" y="1388"/>
                          <a:ext cx="3856" cy="9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496" name="Group 16"/>
          <p:cNvGrpSpPr>
            <a:grpSpLocks/>
          </p:cNvGrpSpPr>
          <p:nvPr/>
        </p:nvGrpSpPr>
        <p:grpSpPr bwMode="auto">
          <a:xfrm>
            <a:off x="468313" y="5084763"/>
            <a:ext cx="8418512" cy="1614487"/>
            <a:chOff x="295" y="3203"/>
            <a:chExt cx="5303" cy="1017"/>
          </a:xfrm>
        </p:grpSpPr>
        <p:sp>
          <p:nvSpPr>
            <p:cNvPr id="17425" name="AutoShape 17"/>
            <p:cNvSpPr>
              <a:spLocks noChangeArrowheads="1"/>
            </p:cNvSpPr>
            <p:nvPr/>
          </p:nvSpPr>
          <p:spPr bwMode="auto">
            <a:xfrm>
              <a:off x="975" y="3203"/>
              <a:ext cx="817" cy="363"/>
            </a:xfrm>
            <a:prstGeom prst="wedgeRoundRectCallout">
              <a:avLst>
                <a:gd name="adj1" fmla="val -38250"/>
                <a:gd name="adj2" fmla="val 95181"/>
                <a:gd name="adj3" fmla="val 16667"/>
              </a:avLst>
            </a:prstGeom>
            <a:noFill/>
            <a:ln w="2857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ja-JP" sz="2400">
                <a:latin typeface="Verdana" pitchFamily="34" charset="0"/>
              </a:endParaRPr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295" y="3702"/>
              <a:ext cx="5303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This extra friction term enhances inflation and makes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it possible to drive inflation by a standard Higgs field.</a:t>
              </a:r>
            </a:p>
          </p:txBody>
        </p:sp>
      </p:grpSp>
      <p:sp>
        <p:nvSpPr>
          <p:cNvPr id="17422" name="Text Box 19"/>
          <p:cNvSpPr txBox="1">
            <a:spLocks noChangeArrowheads="1"/>
          </p:cNvSpPr>
          <p:nvPr/>
        </p:nvSpPr>
        <p:spPr bwMode="auto">
          <a:xfrm>
            <a:off x="5651500" y="1341438"/>
            <a:ext cx="320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solidFill>
                  <a:schemeClr val="accent1"/>
                </a:solidFill>
              </a:rPr>
              <a:t>Galileon-type coupling</a:t>
            </a:r>
          </a:p>
        </p:txBody>
      </p:sp>
      <p:sp>
        <p:nvSpPr>
          <p:cNvPr id="17423" name="Text Box 20"/>
          <p:cNvSpPr txBox="1">
            <a:spLocks noChangeArrowheads="1"/>
          </p:cNvSpPr>
          <p:nvPr/>
        </p:nvSpPr>
        <p:spPr bwMode="auto">
          <a:xfrm>
            <a:off x="4375150" y="333375"/>
            <a:ext cx="4768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>
                <a:solidFill>
                  <a:srgbClr val="009900"/>
                </a:solidFill>
              </a:rPr>
              <a:t>(Kamada, Kobayashi, Yamaguchi &amp; JY 2011)</a:t>
            </a:r>
          </a:p>
        </p:txBody>
      </p:sp>
      <p:graphicFrame>
        <p:nvGraphicFramePr>
          <p:cNvPr id="17424" name="オブジェクト 1"/>
          <p:cNvGraphicFramePr>
            <a:graphicFrameLocks noChangeAspect="1"/>
          </p:cNvGraphicFramePr>
          <p:nvPr/>
        </p:nvGraphicFramePr>
        <p:xfrm>
          <a:off x="5884863" y="700088"/>
          <a:ext cx="1903412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0" name="Equation" r:id="rId16" imgW="1206360" imgH="393480" progId="Equation.DSMT4">
                  <p:embed/>
                </p:oleObj>
              </mc:Choice>
              <mc:Fallback>
                <p:oleObj name="Equation" r:id="rId16" imgW="1206360" imgH="393480" progId="Equation.DSMT4">
                  <p:embed/>
                  <p:pic>
                    <p:nvPicPr>
                      <p:cNvPr id="0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4863" y="700088"/>
                        <a:ext cx="1903412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k7_f20_PPT_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6840538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924300" y="4149725"/>
            <a:ext cx="215900" cy="215900"/>
          </a:xfrm>
          <a:prstGeom prst="sun">
            <a:avLst>
              <a:gd name="adj" fmla="val 25000"/>
            </a:avLst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ja-JP" sz="240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119563" y="3933825"/>
            <a:ext cx="2725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solidFill>
                  <a:schemeClr val="accent2"/>
                </a:solidFill>
                <a:latin typeface="Verdana" pitchFamily="34" charset="0"/>
              </a:rPr>
              <a:t>Higgs G</a:t>
            </a:r>
            <a:r>
              <a:rPr lang="en-US" altLang="ja-JP" sz="240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altLang="ja-JP" sz="2400">
                <a:solidFill>
                  <a:schemeClr val="accent2"/>
                </a:solidFill>
                <a:latin typeface="Verdana" pitchFamily="34" charset="0"/>
              </a:rPr>
              <a:t>inflation</a:t>
            </a:r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183408"/>
              </p:ext>
            </p:extLst>
          </p:nvPr>
        </p:nvGraphicFramePr>
        <p:xfrm>
          <a:off x="611188" y="115888"/>
          <a:ext cx="244792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06" name="Equation" r:id="rId5" imgW="1422360" imgH="393480" progId="Equation.DSMT4">
                  <p:embed/>
                </p:oleObj>
              </mc:Choice>
              <mc:Fallback>
                <p:oleObj name="Equation" r:id="rId5" imgW="1422360" imgH="393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15888"/>
                        <a:ext cx="2447925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611188" y="765175"/>
          <a:ext cx="561181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07" name="Equation" r:id="rId7" imgW="3035300" imgH="254000" progId="Equation.DSMT4">
                  <p:embed/>
                </p:oleObj>
              </mc:Choice>
              <mc:Fallback>
                <p:oleObj name="Equation" r:id="rId7" imgW="3035300" imgH="254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765175"/>
                        <a:ext cx="5611812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2555875" y="1196975"/>
          <a:ext cx="39608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08" name="Equation" r:id="rId9" imgW="2070100" imgH="266700" progId="Equation.DSMT4">
                  <p:embed/>
                </p:oleObj>
              </mc:Choice>
              <mc:Fallback>
                <p:oleObj name="Equation" r:id="rId9" imgW="2070100" imgH="266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196975"/>
                        <a:ext cx="3960813" cy="509588"/>
                      </a:xfrm>
                      <a:prstGeom prst="rect">
                        <a:avLst/>
                      </a:prstGeom>
                      <a:noFill/>
                      <a:ln w="12700" algn="ctr">
                        <a:solidFill>
                          <a:srgbClr val="2C2C2C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0" name="AutoShape 8"/>
          <p:cNvSpPr>
            <a:spLocks noChangeArrowheads="1"/>
          </p:cNvSpPr>
          <p:nvPr/>
        </p:nvSpPr>
        <p:spPr bwMode="auto">
          <a:xfrm flipV="1">
            <a:off x="1619250" y="1196975"/>
            <a:ext cx="863600" cy="360363"/>
          </a:xfrm>
          <a:custGeom>
            <a:avLst/>
            <a:gdLst>
              <a:gd name="T0" fmla="*/ 21896498 w 21600"/>
              <a:gd name="T1" fmla="*/ 0 h 21600"/>
              <a:gd name="T2" fmla="*/ 21896498 w 21600"/>
              <a:gd name="T3" fmla="*/ 3384042 h 21600"/>
              <a:gd name="T4" fmla="*/ 4181743 w 21600"/>
              <a:gd name="T5" fmla="*/ 6012106 h 21600"/>
              <a:gd name="T6" fmla="*/ 34528007 w 21600"/>
              <a:gd name="T7" fmla="*/ 1692021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520 h 21600"/>
              <a:gd name="T14" fmla="*/ 18274 w 21600"/>
              <a:gd name="T15" fmla="*/ 86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698" y="0"/>
                </a:lnTo>
                <a:lnTo>
                  <a:pt x="13698" y="3520"/>
                </a:lnTo>
                <a:lnTo>
                  <a:pt x="12427" y="3520"/>
                </a:lnTo>
                <a:cubicBezTo>
                  <a:pt x="5564" y="3520"/>
                  <a:pt x="0" y="7387"/>
                  <a:pt x="0" y="12158"/>
                </a:cubicBezTo>
                <a:lnTo>
                  <a:pt x="0" y="21600"/>
                </a:lnTo>
                <a:lnTo>
                  <a:pt x="5231" y="21600"/>
                </a:lnTo>
                <a:lnTo>
                  <a:pt x="5231" y="12158"/>
                </a:lnTo>
                <a:cubicBezTo>
                  <a:pt x="5231" y="10214"/>
                  <a:pt x="8453" y="8638"/>
                  <a:pt x="12427" y="8638"/>
                </a:cubicBezTo>
                <a:lnTo>
                  <a:pt x="13698" y="8638"/>
                </a:lnTo>
                <a:lnTo>
                  <a:pt x="13698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正方形/長方形 1"/>
          <p:cNvSpPr>
            <a:spLocks noChangeArrowheads="1"/>
          </p:cNvSpPr>
          <p:nvPr/>
        </p:nvSpPr>
        <p:spPr bwMode="auto">
          <a:xfrm>
            <a:off x="5003800" y="5113338"/>
            <a:ext cx="2232025" cy="619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07950" y="115888"/>
            <a:ext cx="884078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In fact, all these models can be described in the context of</a:t>
            </a:r>
          </a:p>
          <a:p>
            <a:pPr algn="l" eaLnBrk="1" hangingPunct="1"/>
            <a:r>
              <a:rPr lang="en-US" altLang="ja-JP" sz="2400"/>
              <a:t>the Generalized G-inflation model seamlessly, which is the most</a:t>
            </a:r>
          </a:p>
          <a:p>
            <a:pPr algn="l" eaLnBrk="1" hangingPunct="1"/>
            <a:r>
              <a:rPr lang="en-US" altLang="ja-JP" sz="2400"/>
              <a:t>general single-field inflation model with 2</a:t>
            </a:r>
            <a:r>
              <a:rPr lang="en-US" altLang="ja-JP" sz="2400" baseline="30000"/>
              <a:t>nd</a:t>
            </a:r>
            <a:r>
              <a:rPr lang="en-US" altLang="ja-JP" sz="2400"/>
              <a:t> order field equations.</a:t>
            </a:r>
          </a:p>
        </p:txBody>
      </p:sp>
      <p:graphicFrame>
        <p:nvGraphicFramePr>
          <p:cNvPr id="19460" name="Object 3"/>
          <p:cNvGraphicFramePr>
            <a:graphicFrameLocks noChangeAspect="1"/>
          </p:cNvGraphicFramePr>
          <p:nvPr/>
        </p:nvGraphicFramePr>
        <p:xfrm>
          <a:off x="395288" y="1773238"/>
          <a:ext cx="8748712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6" name="Equation" r:id="rId3" imgW="4508500" imgH="1295400" progId="Equation.DSMT4">
                  <p:embed/>
                </p:oleObj>
              </mc:Choice>
              <mc:Fallback>
                <p:oleObj name="Equation" r:id="rId3" imgW="4508500" imgH="1295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773238"/>
                        <a:ext cx="8748712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07950" y="1412875"/>
            <a:ext cx="6437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solidFill>
                  <a:srgbClr val="FFFFFF"/>
                </a:solidFill>
                <a:latin typeface="Verdana" pitchFamily="34" charset="0"/>
              </a:rPr>
              <a:t>Inflation from a gravity + scalar system </a:t>
            </a:r>
          </a:p>
        </p:txBody>
      </p:sp>
      <p:graphicFrame>
        <p:nvGraphicFramePr>
          <p:cNvPr id="19462" name="Object 5"/>
          <p:cNvGraphicFramePr>
            <a:graphicFrameLocks noChangeAspect="1"/>
          </p:cNvGraphicFramePr>
          <p:nvPr/>
        </p:nvGraphicFramePr>
        <p:xfrm>
          <a:off x="6407150" y="1268413"/>
          <a:ext cx="2736850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7" name="Equation" r:id="rId5" imgW="1206500" imgH="431800" progId="Equation.DSMT4">
                  <p:embed/>
                </p:oleObj>
              </mc:Choice>
              <mc:Fallback>
                <p:oleObj name="Equation" r:id="rId5" imgW="12065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1268413"/>
                        <a:ext cx="2736850" cy="97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3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46" b="49257"/>
          <a:stretch>
            <a:fillRect/>
          </a:stretch>
        </p:blipFill>
        <p:spPr bwMode="auto">
          <a:xfrm>
            <a:off x="468313" y="4365625"/>
            <a:ext cx="273526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0" t="2336" r="2812" b="47134"/>
          <a:stretch>
            <a:fillRect/>
          </a:stretch>
        </p:blipFill>
        <p:spPr bwMode="auto">
          <a:xfrm>
            <a:off x="468313" y="4797425"/>
            <a:ext cx="2976562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5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7" r="35725"/>
          <a:stretch>
            <a:fillRect/>
          </a:stretch>
        </p:blipFill>
        <p:spPr bwMode="auto">
          <a:xfrm>
            <a:off x="468313" y="5229225"/>
            <a:ext cx="367347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6" t="50107" r="1485" b="1698"/>
          <a:stretch>
            <a:fillRect/>
          </a:stretch>
        </p:blipFill>
        <p:spPr bwMode="auto">
          <a:xfrm>
            <a:off x="5110163" y="5218113"/>
            <a:ext cx="8318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5237163"/>
            <a:ext cx="11525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07950" y="115888"/>
            <a:ext cx="884078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In fact, all these models can be described in the context of</a:t>
            </a:r>
          </a:p>
          <a:p>
            <a:pPr algn="l" eaLnBrk="1" hangingPunct="1"/>
            <a:r>
              <a:rPr lang="en-US" altLang="ja-JP" sz="2400"/>
              <a:t>the Generalized G-inflation model seamlessly, which is the most</a:t>
            </a:r>
          </a:p>
          <a:p>
            <a:pPr algn="l" eaLnBrk="1" hangingPunct="1"/>
            <a:r>
              <a:rPr lang="en-US" altLang="ja-JP" sz="2400"/>
              <a:t>general single-field inflation model with 2</a:t>
            </a:r>
            <a:r>
              <a:rPr lang="en-US" altLang="ja-JP" sz="2400" baseline="30000"/>
              <a:t>nd</a:t>
            </a:r>
            <a:r>
              <a:rPr lang="en-US" altLang="ja-JP" sz="2400"/>
              <a:t> order field equations.</a:t>
            </a:r>
          </a:p>
        </p:txBody>
      </p:sp>
      <p:graphicFrame>
        <p:nvGraphicFramePr>
          <p:cNvPr id="20483" name="Object 5"/>
          <p:cNvGraphicFramePr>
            <a:graphicFrameLocks noChangeAspect="1"/>
          </p:cNvGraphicFramePr>
          <p:nvPr/>
        </p:nvGraphicFramePr>
        <p:xfrm>
          <a:off x="395288" y="1773238"/>
          <a:ext cx="8748712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1" name="Equation" r:id="rId3" imgW="4508500" imgH="1295400" progId="Equation.DSMT4">
                  <p:embed/>
                </p:oleObj>
              </mc:Choice>
              <mc:Fallback>
                <p:oleObj name="Equation" r:id="rId3" imgW="4508500" imgH="1295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773238"/>
                        <a:ext cx="8748712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07950" y="1412875"/>
            <a:ext cx="6437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>
                <a:solidFill>
                  <a:srgbClr val="FFFFFF"/>
                </a:solidFill>
                <a:latin typeface="Verdana" pitchFamily="34" charset="0"/>
              </a:rPr>
              <a:t>Inflation from a gravity + scalar system </a:t>
            </a:r>
          </a:p>
        </p:txBody>
      </p:sp>
      <p:graphicFrame>
        <p:nvGraphicFramePr>
          <p:cNvPr id="20485" name="Object 7"/>
          <p:cNvGraphicFramePr>
            <a:graphicFrameLocks noChangeAspect="1"/>
          </p:cNvGraphicFramePr>
          <p:nvPr/>
        </p:nvGraphicFramePr>
        <p:xfrm>
          <a:off x="6407150" y="1268413"/>
          <a:ext cx="2736850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2" name="Equation" r:id="rId5" imgW="1206500" imgH="431800" progId="Equation.DSMT4">
                  <p:embed/>
                </p:oleObj>
              </mc:Choice>
              <mc:Fallback>
                <p:oleObj name="Equation" r:id="rId5" imgW="12065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1268413"/>
                        <a:ext cx="2736850" cy="97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60" name="Group 8"/>
          <p:cNvGrpSpPr>
            <a:grpSpLocks/>
          </p:cNvGrpSpPr>
          <p:nvPr/>
        </p:nvGrpSpPr>
        <p:grpSpPr bwMode="auto">
          <a:xfrm>
            <a:off x="168275" y="4365625"/>
            <a:ext cx="8805863" cy="2336800"/>
            <a:chOff x="100" y="2666"/>
            <a:chExt cx="5547" cy="1472"/>
          </a:xfrm>
        </p:grpSpPr>
        <p:sp>
          <p:nvSpPr>
            <p:cNvPr id="20487" name="Text Box 9"/>
            <p:cNvSpPr txBox="1">
              <a:spLocks noChangeArrowheads="1"/>
            </p:cNvSpPr>
            <p:nvPr/>
          </p:nvSpPr>
          <p:spPr bwMode="auto">
            <a:xfrm>
              <a:off x="100" y="2666"/>
              <a:ext cx="3464" cy="1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This theory includes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   potential-driven inflation models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   k-inflation model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   Higgs inflation model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   New Higgs inflation model</a:t>
              </a:r>
            </a:p>
            <a:p>
              <a:pPr algn="l" eaLnBrk="1" hangingPunct="1"/>
              <a:r>
                <a:rPr lang="en-US" altLang="ja-JP" sz="2400">
                  <a:solidFill>
                    <a:srgbClr val="FFFFFF"/>
                  </a:solidFill>
                  <a:latin typeface="Verdana" pitchFamily="34" charset="0"/>
                </a:rPr>
                <a:t>   </a:t>
              </a:r>
              <a:r>
                <a:rPr lang="en-US" altLang="ja-JP" sz="2400">
                  <a:solidFill>
                    <a:srgbClr val="FFFF00"/>
                  </a:solidFill>
                  <a:latin typeface="Verdana" pitchFamily="34" charset="0"/>
                </a:rPr>
                <a:t>G-inflation model</a:t>
              </a:r>
            </a:p>
          </p:txBody>
        </p:sp>
        <p:graphicFrame>
          <p:nvGraphicFramePr>
            <p:cNvPr id="20488" name="Object 10"/>
            <p:cNvGraphicFramePr>
              <a:graphicFrameLocks noChangeAspect="1"/>
            </p:cNvGraphicFramePr>
            <p:nvPr/>
          </p:nvGraphicFramePr>
          <p:xfrm>
            <a:off x="3742" y="3612"/>
            <a:ext cx="1602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3" name="Equation" r:id="rId7" imgW="1345616" imgH="253890" progId="Equation.DSMT4">
                    <p:embed/>
                  </p:oleObj>
                </mc:Choice>
                <mc:Fallback>
                  <p:oleObj name="Equation" r:id="rId7" imgW="1345616" imgH="25389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2" y="3612"/>
                          <a:ext cx="1602" cy="3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9" name="Object 11"/>
            <p:cNvGraphicFramePr>
              <a:graphicFrameLocks noChangeAspect="1"/>
            </p:cNvGraphicFramePr>
            <p:nvPr/>
          </p:nvGraphicFramePr>
          <p:xfrm>
            <a:off x="3696" y="2886"/>
            <a:ext cx="1512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4" name="Equation" r:id="rId9" imgW="1269449" imgH="253890" progId="Equation.DSMT4">
                    <p:embed/>
                  </p:oleObj>
                </mc:Choice>
                <mc:Fallback>
                  <p:oleObj name="Equation" r:id="rId9" imgW="1269449" imgH="25389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6" y="2886"/>
                          <a:ext cx="1512" cy="3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0" name="Object 12"/>
            <p:cNvGraphicFramePr>
              <a:graphicFrameLocks noChangeAspect="1"/>
            </p:cNvGraphicFramePr>
            <p:nvPr/>
          </p:nvGraphicFramePr>
          <p:xfrm>
            <a:off x="3696" y="3142"/>
            <a:ext cx="1331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5" name="Equation" r:id="rId11" imgW="1117115" imgH="253890" progId="Equation.DSMT4">
                    <p:embed/>
                  </p:oleObj>
                </mc:Choice>
                <mc:Fallback>
                  <p:oleObj name="Equation" r:id="rId11" imgW="1117115" imgH="25389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6" y="3142"/>
                          <a:ext cx="1331" cy="3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1" name="Object 13"/>
            <p:cNvGraphicFramePr>
              <a:graphicFrameLocks noChangeAspect="1"/>
            </p:cNvGraphicFramePr>
            <p:nvPr/>
          </p:nvGraphicFramePr>
          <p:xfrm>
            <a:off x="3741" y="3374"/>
            <a:ext cx="1906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6" name="Equation" r:id="rId13" imgW="1625600" imgH="241300" progId="Equation.DSMT4">
                    <p:embed/>
                  </p:oleObj>
                </mc:Choice>
                <mc:Fallback>
                  <p:oleObj name="Equation" r:id="rId13" imgW="1625600" imgH="2413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1" y="3374"/>
                          <a:ext cx="1906" cy="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2" name="Object 14"/>
            <p:cNvGraphicFramePr>
              <a:graphicFrameLocks noChangeAspect="1"/>
            </p:cNvGraphicFramePr>
            <p:nvPr/>
          </p:nvGraphicFramePr>
          <p:xfrm>
            <a:off x="3742" y="3906"/>
            <a:ext cx="1685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7" name="Equation" r:id="rId15" imgW="1333500" imgH="203200" progId="Equation.DSMT4">
                    <p:embed/>
                  </p:oleObj>
                </mc:Choice>
                <mc:Fallback>
                  <p:oleObj name="Equation" r:id="rId15" imgW="1333500" imgH="2032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2" y="3906"/>
                          <a:ext cx="1685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 algn="ctr">
                              <a:solidFill>
                                <a:srgbClr val="FFFFCC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6"/>
          <p:cNvGrpSpPr>
            <a:grpSpLocks/>
          </p:cNvGrpSpPr>
          <p:nvPr/>
        </p:nvGrpSpPr>
        <p:grpSpPr bwMode="auto">
          <a:xfrm>
            <a:off x="179388" y="333375"/>
            <a:ext cx="8510587" cy="2447925"/>
            <a:chOff x="0" y="210"/>
            <a:chExt cx="5361" cy="1542"/>
          </a:xfrm>
        </p:grpSpPr>
        <p:pic>
          <p:nvPicPr>
            <p:cNvPr id="2152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13"/>
            <a:stretch>
              <a:fillRect/>
            </a:stretch>
          </p:blipFill>
          <p:spPr bwMode="auto">
            <a:xfrm>
              <a:off x="0" y="210"/>
              <a:ext cx="3651" cy="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2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52" t="85287" r="32895"/>
            <a:stretch>
              <a:fillRect/>
            </a:stretch>
          </p:blipFill>
          <p:spPr bwMode="auto">
            <a:xfrm>
              <a:off x="3592" y="1469"/>
              <a:ext cx="1769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6" t="50107" r="1485" b="1698"/>
          <a:stretch>
            <a:fillRect/>
          </a:stretch>
        </p:blipFill>
        <p:spPr bwMode="auto">
          <a:xfrm>
            <a:off x="6737350" y="1393825"/>
            <a:ext cx="83185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412875"/>
            <a:ext cx="11525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Text Box 12"/>
          <p:cNvSpPr txBox="1">
            <a:spLocks noChangeArrowheads="1"/>
          </p:cNvSpPr>
          <p:nvPr/>
        </p:nvSpPr>
        <p:spPr bwMode="auto">
          <a:xfrm>
            <a:off x="268288" y="2947988"/>
            <a:ext cx="86074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/>
              <a:t>We consider potential-driven inflation in the generalized G-inflation context.</a:t>
            </a:r>
          </a:p>
          <a:p>
            <a:pPr algn="l" eaLnBrk="1" hangingPunct="1"/>
            <a:r>
              <a:rPr lang="en-US" altLang="ja-JP" sz="2000"/>
              <a:t>So we expand</a:t>
            </a:r>
          </a:p>
          <a:p>
            <a:pPr algn="l" eaLnBrk="1" hangingPunct="1"/>
            <a:endParaRPr lang="en-US" altLang="ja-JP" sz="2000"/>
          </a:p>
          <a:p>
            <a:pPr algn="l" eaLnBrk="1" hangingPunct="1"/>
            <a:r>
              <a:rPr lang="en-US" altLang="ja-JP" sz="2000"/>
              <a:t>and neglect higher orders in </a:t>
            </a:r>
            <a:r>
              <a:rPr lang="en-US" altLang="ja-JP" sz="2000" i="1">
                <a:latin typeface="Times New Roman" pitchFamily="18" charset="0"/>
              </a:rPr>
              <a:t>X</a:t>
            </a:r>
            <a:r>
              <a:rPr lang="en-US" altLang="ja-JP" sz="2000"/>
              <a:t>.</a:t>
            </a:r>
          </a:p>
        </p:txBody>
      </p:sp>
      <p:pic>
        <p:nvPicPr>
          <p:cNvPr id="21510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31"/>
          <a:stretch>
            <a:fillRect/>
          </a:stretch>
        </p:blipFill>
        <p:spPr bwMode="auto">
          <a:xfrm>
            <a:off x="2051050" y="3248025"/>
            <a:ext cx="39608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4724400"/>
            <a:ext cx="28797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50"/>
          <a:stretch>
            <a:fillRect/>
          </a:stretch>
        </p:blipFill>
        <p:spPr bwMode="auto">
          <a:xfrm>
            <a:off x="1979613" y="3573463"/>
            <a:ext cx="39608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513" name="Group 19"/>
          <p:cNvGrpSpPr>
            <a:grpSpLocks/>
          </p:cNvGrpSpPr>
          <p:nvPr/>
        </p:nvGrpSpPr>
        <p:grpSpPr bwMode="auto">
          <a:xfrm>
            <a:off x="107950" y="5229225"/>
            <a:ext cx="9036050" cy="433388"/>
            <a:chOff x="68" y="3566"/>
            <a:chExt cx="5692" cy="273"/>
          </a:xfrm>
        </p:grpSpPr>
        <p:pic>
          <p:nvPicPr>
            <p:cNvPr id="21518" name="Picture 1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063"/>
            <a:stretch>
              <a:fillRect/>
            </a:stretch>
          </p:blipFill>
          <p:spPr bwMode="auto">
            <a:xfrm>
              <a:off x="68" y="3566"/>
              <a:ext cx="3583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19" name="Picture 1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41" t="50937" b="-2060"/>
            <a:stretch>
              <a:fillRect/>
            </a:stretch>
          </p:blipFill>
          <p:spPr bwMode="auto">
            <a:xfrm>
              <a:off x="3583" y="3566"/>
              <a:ext cx="2177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514" name="Text Box 18"/>
          <p:cNvSpPr txBox="1">
            <a:spLocks noChangeArrowheads="1"/>
          </p:cNvSpPr>
          <p:nvPr/>
        </p:nvSpPr>
        <p:spPr bwMode="auto">
          <a:xfrm>
            <a:off x="303213" y="4384675"/>
            <a:ext cx="5746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We find the following identities.  (t.d.) </a:t>
            </a:r>
            <a:r>
              <a:rPr lang="ja-JP" altLang="en-US"/>
              <a:t>＝</a:t>
            </a:r>
            <a:r>
              <a:rPr lang="en-US" altLang="ja-JP"/>
              <a:t>total derivative </a:t>
            </a:r>
          </a:p>
        </p:txBody>
      </p:sp>
      <p:sp>
        <p:nvSpPr>
          <p:cNvPr id="21515" name="Text Box 20"/>
          <p:cNvSpPr txBox="1">
            <a:spLocks noChangeArrowheads="1"/>
          </p:cNvSpPr>
          <p:nvPr/>
        </p:nvSpPr>
        <p:spPr bwMode="auto">
          <a:xfrm>
            <a:off x="303213" y="5824538"/>
            <a:ext cx="827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As a result we can set                       in the Lagrangian without loss of generality.</a:t>
            </a:r>
          </a:p>
        </p:txBody>
      </p:sp>
      <p:pic>
        <p:nvPicPr>
          <p:cNvPr id="21516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5854700"/>
            <a:ext cx="1325563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517" name="オブジェクト 2"/>
          <p:cNvGraphicFramePr>
            <a:graphicFrameLocks noChangeAspect="1"/>
          </p:cNvGraphicFramePr>
          <p:nvPr/>
        </p:nvGraphicFramePr>
        <p:xfrm>
          <a:off x="2697163" y="6191250"/>
          <a:ext cx="8143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7" name="Equation" r:id="rId10" imgW="444240" imgH="228600" progId="Equation.DSMT4">
                  <p:embed/>
                </p:oleObj>
              </mc:Choice>
              <mc:Fallback>
                <p:oleObj name="Equation" r:id="rId10" imgW="444240" imgH="22860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7163" y="6191250"/>
                        <a:ext cx="814387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15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9" r="3310"/>
          <a:stretch>
            <a:fillRect/>
          </a:stretch>
        </p:blipFill>
        <p:spPr bwMode="auto">
          <a:xfrm>
            <a:off x="1331913" y="260350"/>
            <a:ext cx="311467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531" name="Object 5"/>
          <p:cNvGraphicFramePr>
            <a:graphicFrameLocks noChangeAspect="1"/>
          </p:cNvGraphicFramePr>
          <p:nvPr/>
        </p:nvGraphicFramePr>
        <p:xfrm>
          <a:off x="584200" y="444500"/>
          <a:ext cx="7191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3" name="Equation" r:id="rId4" imgW="253780" imgH="152268" progId="Equation.DSMT4">
                  <p:embed/>
                </p:oleObj>
              </mc:Choice>
              <mc:Fallback>
                <p:oleObj name="Equation" r:id="rId4" imgW="253780" imgH="15226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444500"/>
                        <a:ext cx="7191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4687888" y="444500"/>
          <a:ext cx="93662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4" name="Equation" r:id="rId6" imgW="317087" imgH="164885" progId="Equation.DSMT4">
                  <p:embed/>
                </p:oleObj>
              </mc:Choice>
              <mc:Fallback>
                <p:oleObj name="Equation" r:id="rId6" imgW="317087" imgH="16488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7888" y="444500"/>
                        <a:ext cx="936625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Oval 7"/>
          <p:cNvSpPr>
            <a:spLocks noChangeArrowheads="1"/>
          </p:cNvSpPr>
          <p:nvPr/>
        </p:nvSpPr>
        <p:spPr bwMode="auto">
          <a:xfrm>
            <a:off x="4616450" y="373063"/>
            <a:ext cx="1223963" cy="719137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5"/>
          <a:stretch>
            <a:fillRect/>
          </a:stretch>
        </p:blipFill>
        <p:spPr bwMode="auto">
          <a:xfrm>
            <a:off x="0" y="1484313"/>
            <a:ext cx="5545138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154113"/>
            <a:ext cx="2698750" cy="454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5795963" y="5734050"/>
            <a:ext cx="3092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/>
              <a:t>in the generalized G-inflation</a:t>
            </a: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5651500" y="1268413"/>
            <a:ext cx="3313113" cy="4968875"/>
          </a:xfrm>
          <a:prstGeom prst="rect">
            <a:avLst/>
          </a:prstGeom>
          <a:noFill/>
          <a:ln w="19050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2253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70847"/>
          <a:stretch>
            <a:fillRect/>
          </a:stretch>
        </p:blipFill>
        <p:spPr bwMode="auto">
          <a:xfrm>
            <a:off x="684213" y="3860800"/>
            <a:ext cx="43195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グループ化 2"/>
          <p:cNvGrpSpPr>
            <a:grpSpLocks/>
          </p:cNvGrpSpPr>
          <p:nvPr/>
        </p:nvGrpSpPr>
        <p:grpSpPr bwMode="auto">
          <a:xfrm>
            <a:off x="611188" y="4868863"/>
            <a:ext cx="6192837" cy="1800225"/>
            <a:chOff x="611188" y="4868863"/>
            <a:chExt cx="6192837" cy="1800225"/>
          </a:xfrm>
        </p:grpSpPr>
        <p:sp>
          <p:nvSpPr>
            <p:cNvPr id="22540" name="Rectangle 13"/>
            <p:cNvSpPr>
              <a:spLocks noChangeArrowheads="1"/>
            </p:cNvSpPr>
            <p:nvPr/>
          </p:nvSpPr>
          <p:spPr bwMode="auto">
            <a:xfrm>
              <a:off x="611188" y="5229225"/>
              <a:ext cx="4105275" cy="1439863"/>
            </a:xfrm>
            <a:prstGeom prst="rect">
              <a:avLst/>
            </a:prstGeom>
            <a:noFill/>
            <a:ln w="9525" algn="ctr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541" name="AutoShape 14"/>
            <p:cNvSpPr>
              <a:spLocks noChangeArrowheads="1"/>
            </p:cNvSpPr>
            <p:nvPr/>
          </p:nvSpPr>
          <p:spPr bwMode="auto">
            <a:xfrm rot="10800000">
              <a:off x="4067175" y="4868863"/>
              <a:ext cx="2736850" cy="360362"/>
            </a:xfrm>
            <a:prstGeom prst="curvedUpArrow">
              <a:avLst>
                <a:gd name="adj1" fmla="val 74541"/>
                <a:gd name="adj2" fmla="val 226435"/>
                <a:gd name="adj3" fmla="val 59907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542" name="Text Box 15"/>
            <p:cNvSpPr txBox="1">
              <a:spLocks noChangeArrowheads="1"/>
            </p:cNvSpPr>
            <p:nvPr/>
          </p:nvSpPr>
          <p:spPr bwMode="auto">
            <a:xfrm>
              <a:off x="808038" y="5278438"/>
              <a:ext cx="3644900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400">
                  <a:solidFill>
                    <a:schemeClr val="hlink"/>
                  </a:solidFill>
                </a:rPr>
                <a:t>Yet another new model:</a:t>
              </a:r>
            </a:p>
            <a:p>
              <a:pPr algn="l" eaLnBrk="1" hangingPunct="1"/>
              <a:r>
                <a:rPr lang="en-US" altLang="ja-JP" sz="2400">
                  <a:solidFill>
                    <a:schemeClr val="hlink"/>
                  </a:solidFill>
                </a:rPr>
                <a:t>Running Einstein Inflation</a:t>
              </a:r>
            </a:p>
          </p:txBody>
        </p:sp>
        <p:sp>
          <p:nvSpPr>
            <p:cNvPr id="2" name="テキスト ボックス 1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844006" y="5985431"/>
              <a:ext cx="1350947" cy="634789"/>
            </a:xfrm>
            <a:prstGeom prst="rect">
              <a:avLst/>
            </a:prstGeom>
            <a:blipFill rotWithShape="1">
              <a:blip r:embed="rId10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ja-JP" altLang="en-US">
                  <a:noFill/>
                  <a:latin typeface="Arial" charset="0"/>
                </a:rPr>
                <a:t> </a:t>
              </a:r>
            </a:p>
          </p:txBody>
        </p:sp>
        <p:sp>
          <p:nvSpPr>
            <p:cNvPr id="22544" name="テキスト ボックス 2"/>
            <p:cNvSpPr txBox="1">
              <a:spLocks noChangeArrowheads="1"/>
            </p:cNvSpPr>
            <p:nvPr/>
          </p:nvSpPr>
          <p:spPr bwMode="auto">
            <a:xfrm>
              <a:off x="1147763" y="6118225"/>
              <a:ext cx="16208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/>
                <a:t>simplest case</a:t>
              </a:r>
              <a:endParaRPr lang="ja-JP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テキスト ボックス 1"/>
          <p:cNvSpPr txBox="1">
            <a:spLocks noChangeArrowheads="1"/>
          </p:cNvSpPr>
          <p:nvPr/>
        </p:nvSpPr>
        <p:spPr bwMode="auto">
          <a:xfrm>
            <a:off x="9525" y="280988"/>
            <a:ext cx="91519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We analyze all these possibilities on equal footing, characterizing</a:t>
            </a:r>
          </a:p>
          <a:p>
            <a:pPr algn="l" eaLnBrk="1" hangingPunct="1"/>
            <a:r>
              <a:rPr lang="en-US" altLang="ja-JP" sz="2400"/>
              <a:t>Higgs inflation by five functions                                   and potential.</a:t>
            </a:r>
            <a:endParaRPr lang="ja-JP" altLang="en-US" sz="240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655638"/>
            <a:ext cx="265747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4"/>
          <a:stretch>
            <a:fillRect/>
          </a:stretch>
        </p:blipFill>
        <p:spPr bwMode="auto">
          <a:xfrm>
            <a:off x="454025" y="2489200"/>
            <a:ext cx="427672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2593975"/>
            <a:ext cx="4024313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8" name="テキスト ボックス 2"/>
          <p:cNvSpPr txBox="1">
            <a:spLocks noChangeArrowheads="1"/>
          </p:cNvSpPr>
          <p:nvPr/>
        </p:nvSpPr>
        <p:spPr bwMode="auto">
          <a:xfrm>
            <a:off x="169863" y="1341438"/>
            <a:ext cx="4689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Potential-driven slow-roll inflation</a:t>
            </a:r>
            <a:endParaRPr lang="ja-JP" altLang="en-US" sz="2400"/>
          </a:p>
        </p:txBody>
      </p:sp>
      <p:pic>
        <p:nvPicPr>
          <p:cNvPr id="2355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98938"/>
            <a:ext cx="288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62119"/>
          <a:stretch>
            <a:fillRect/>
          </a:stretch>
        </p:blipFill>
        <p:spPr bwMode="auto">
          <a:xfrm>
            <a:off x="468313" y="1844675"/>
            <a:ext cx="4275137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34" b="26784"/>
          <a:stretch>
            <a:fillRect/>
          </a:stretch>
        </p:blipFill>
        <p:spPr bwMode="auto">
          <a:xfrm>
            <a:off x="4730750" y="1900238"/>
            <a:ext cx="42767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2" name="テキスト ボックス 3"/>
          <p:cNvSpPr txBox="1">
            <a:spLocks noChangeArrowheads="1"/>
          </p:cNvSpPr>
          <p:nvPr/>
        </p:nvSpPr>
        <p:spPr bwMode="auto">
          <a:xfrm>
            <a:off x="149225" y="3644900"/>
            <a:ext cx="3286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Slow-roll field equation</a:t>
            </a:r>
            <a:endParaRPr lang="ja-JP" altLang="en-US" sz="2400"/>
          </a:p>
        </p:txBody>
      </p:sp>
      <p:pic>
        <p:nvPicPr>
          <p:cNvPr id="2356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4164013"/>
            <a:ext cx="5489575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4" name="テキスト ボックス 4"/>
          <p:cNvSpPr txBox="1">
            <a:spLocks noChangeArrowheads="1"/>
          </p:cNvSpPr>
          <p:nvPr/>
        </p:nvSpPr>
        <p:spPr bwMode="auto">
          <a:xfrm>
            <a:off x="3276600" y="4221163"/>
            <a:ext cx="414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/>
              <a:t>w/</a:t>
            </a:r>
            <a:endParaRPr lang="ja-JP" altLang="en-US"/>
          </a:p>
        </p:txBody>
      </p:sp>
      <p:pic>
        <p:nvPicPr>
          <p:cNvPr id="2356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5418138"/>
            <a:ext cx="15144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5380038"/>
            <a:ext cx="31527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7" name="テキスト ボックス 5"/>
          <p:cNvSpPr txBox="1">
            <a:spLocks noChangeArrowheads="1"/>
          </p:cNvSpPr>
          <p:nvPr/>
        </p:nvSpPr>
        <p:spPr bwMode="auto">
          <a:xfrm>
            <a:off x="152400" y="4911725"/>
            <a:ext cx="398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Gravitational field equations</a:t>
            </a:r>
            <a:endParaRPr lang="ja-JP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324544" y="30427"/>
            <a:ext cx="96853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ja-JP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rPr>
              <a:t>Cosmological Perturbations</a:t>
            </a:r>
            <a:endParaRPr lang="ja-JP" alt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579" name="テキスト ボックス 2"/>
          <p:cNvSpPr txBox="1">
            <a:spLocks noChangeArrowheads="1"/>
          </p:cNvSpPr>
          <p:nvPr/>
        </p:nvSpPr>
        <p:spPr bwMode="auto">
          <a:xfrm>
            <a:off x="230188" y="985838"/>
            <a:ext cx="2838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Tensor perturbation</a:t>
            </a:r>
            <a:endParaRPr lang="ja-JP" altLang="en-US" sz="240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489075"/>
            <a:ext cx="4519613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268538"/>
            <a:ext cx="3998912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778125"/>
            <a:ext cx="5084763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563938"/>
            <a:ext cx="2633663" cy="9445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711700"/>
            <a:ext cx="18573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5" name="角丸四角形 3"/>
          <p:cNvSpPr>
            <a:spLocks noChangeArrowheads="1"/>
          </p:cNvSpPr>
          <p:nvPr/>
        </p:nvSpPr>
        <p:spPr bwMode="auto">
          <a:xfrm>
            <a:off x="2051050" y="3563938"/>
            <a:ext cx="2736850" cy="9445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pic>
        <p:nvPicPr>
          <p:cNvPr id="2458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4584700"/>
            <a:ext cx="3014663" cy="77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7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13" y="5661025"/>
            <a:ext cx="1323975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8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5713413"/>
            <a:ext cx="1320800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03213" y="134938"/>
            <a:ext cx="6575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The SM Higgs particle was finally discovered !?</a:t>
            </a:r>
          </a:p>
        </p:txBody>
      </p:sp>
      <p:pic>
        <p:nvPicPr>
          <p:cNvPr id="4099" name="Picture 5" descr="asai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20713"/>
            <a:ext cx="3560763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図 3" descr="メールの添付ファイル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860800"/>
            <a:ext cx="36353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539750" y="6202363"/>
            <a:ext cx="46370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ja-JP" sz="1400"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A candidate event from a Higgs particle observed by </a:t>
            </a:r>
          </a:p>
          <a:p>
            <a:pPr algn="l"/>
            <a:r>
              <a:rPr lang="en-US" altLang="ja-JP" sz="1400"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ATLAS (</a:t>
            </a:r>
            <a:r>
              <a:rPr lang="en-US" altLang="ja-JP" sz="1400">
                <a:ea typeface="ＭＳ 明朝" pitchFamily="17" charset="-128"/>
                <a:cs typeface="Times New Roman" pitchFamily="18" charset="0"/>
              </a:rPr>
              <a:t>©</a:t>
            </a:r>
            <a:r>
              <a:rPr lang="en-US" altLang="ja-JP" sz="1400"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 ATLAS experiment, by courtesy of S. Asai.)</a:t>
            </a:r>
          </a:p>
        </p:txBody>
      </p:sp>
      <p:sp>
        <p:nvSpPr>
          <p:cNvPr id="4102" name="Rectangle 10"/>
          <p:cNvSpPr>
            <a:spLocks noChangeArrowheads="1"/>
          </p:cNvSpPr>
          <p:nvPr/>
        </p:nvSpPr>
        <p:spPr bwMode="auto">
          <a:xfrm>
            <a:off x="611188" y="3284538"/>
            <a:ext cx="38179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ja-JP" sz="1400"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Professor Shoji Asai at the press conference </a:t>
            </a:r>
          </a:p>
          <a:p>
            <a:pPr algn="l"/>
            <a:r>
              <a:rPr lang="en-US" altLang="ja-JP" sz="1400"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together with his view graph on July 4.</a:t>
            </a:r>
            <a:r>
              <a:rPr lang="en-US" altLang="ja-JP" sz="1400">
                <a:ea typeface="ＭＳ 明朝" pitchFamily="17" charset="-128"/>
                <a:cs typeface="Times New Roman" pitchFamily="18" charset="0"/>
              </a:rPr>
              <a:t> </a:t>
            </a:r>
          </a:p>
        </p:txBody>
      </p:sp>
      <p:sp>
        <p:nvSpPr>
          <p:cNvPr id="4103" name="Text Box 11"/>
          <p:cNvSpPr txBox="1">
            <a:spLocks noChangeArrowheads="1"/>
          </p:cNvSpPr>
          <p:nvPr/>
        </p:nvSpPr>
        <p:spPr bwMode="auto">
          <a:xfrm>
            <a:off x="4572000" y="692150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ATLAS</a:t>
            </a:r>
          </a:p>
        </p:txBody>
      </p:sp>
      <p:graphicFrame>
        <p:nvGraphicFramePr>
          <p:cNvPr id="4104" name="Object 12"/>
          <p:cNvGraphicFramePr>
            <a:graphicFrameLocks noChangeAspect="1"/>
          </p:cNvGraphicFramePr>
          <p:nvPr/>
        </p:nvGraphicFramePr>
        <p:xfrm>
          <a:off x="5003800" y="1125538"/>
          <a:ext cx="26638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0" name="Equation" r:id="rId5" imgW="1244600" imgH="228600" progId="Equation.DSMT4">
                  <p:embed/>
                </p:oleObj>
              </mc:Choice>
              <mc:Fallback>
                <p:oleObj name="Equation" r:id="rId5" imgW="1244600" imgH="2286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125538"/>
                        <a:ext cx="26638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13"/>
          <p:cNvGraphicFramePr>
            <a:graphicFrameLocks noChangeAspect="1"/>
          </p:cNvGraphicFramePr>
          <p:nvPr/>
        </p:nvGraphicFramePr>
        <p:xfrm>
          <a:off x="5219700" y="1700213"/>
          <a:ext cx="223202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1" name="Equation" r:id="rId7" imgW="1320227" imgH="431613" progId="Equation.DSMT4">
                  <p:embed/>
                </p:oleObj>
              </mc:Choice>
              <mc:Fallback>
                <p:oleObj name="Equation" r:id="rId7" imgW="1320227" imgH="431613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1700213"/>
                        <a:ext cx="2232025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Text Box 14"/>
          <p:cNvSpPr txBox="1">
            <a:spLocks noChangeArrowheads="1"/>
          </p:cNvSpPr>
          <p:nvPr/>
        </p:nvSpPr>
        <p:spPr bwMode="auto">
          <a:xfrm>
            <a:off x="4572000" y="3665538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CMS</a:t>
            </a:r>
          </a:p>
        </p:txBody>
      </p:sp>
      <p:graphicFrame>
        <p:nvGraphicFramePr>
          <p:cNvPr id="4107" name="Object 15"/>
          <p:cNvGraphicFramePr>
            <a:graphicFrameLocks noChangeAspect="1"/>
          </p:cNvGraphicFramePr>
          <p:nvPr/>
        </p:nvGraphicFramePr>
        <p:xfrm>
          <a:off x="5097463" y="4048125"/>
          <a:ext cx="3743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2" name="Equation" r:id="rId9" imgW="1765300" imgH="228600" progId="Equation.DSMT4">
                  <p:embed/>
                </p:oleObj>
              </mc:Choice>
              <mc:Fallback>
                <p:oleObj name="Equation" r:id="rId9" imgW="1765300" imgH="2286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463" y="4048125"/>
                        <a:ext cx="374332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16"/>
          <p:cNvGraphicFramePr>
            <a:graphicFrameLocks noChangeAspect="1"/>
          </p:cNvGraphicFramePr>
          <p:nvPr/>
        </p:nvGraphicFramePr>
        <p:xfrm>
          <a:off x="5313363" y="4581525"/>
          <a:ext cx="2160587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" name="Equation" r:id="rId11" imgW="1155199" imgH="634725" progId="Equation.DSMT4">
                  <p:embed/>
                </p:oleObj>
              </mc:Choice>
              <mc:Fallback>
                <p:oleObj name="Equation" r:id="rId11" imgW="1155199" imgH="634725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3363" y="4581525"/>
                        <a:ext cx="2160587" cy="118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17"/>
          <p:cNvSpPr txBox="1">
            <a:spLocks noChangeArrowheads="1"/>
          </p:cNvSpPr>
          <p:nvPr/>
        </p:nvSpPr>
        <p:spPr bwMode="auto">
          <a:xfrm>
            <a:off x="4911725" y="2513013"/>
            <a:ext cx="247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6% human resources, </a:t>
            </a:r>
          </a:p>
          <a:p>
            <a:pPr algn="l" eaLnBrk="1" hangingPunct="1"/>
            <a:r>
              <a:rPr lang="en-US" altLang="ja-JP"/>
              <a:t>10% $\ from Japan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5480050" y="6202363"/>
            <a:ext cx="3663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http://aappsbulletin.org/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テキスト ボックス 1"/>
          <p:cNvSpPr txBox="1">
            <a:spLocks noChangeArrowheads="1"/>
          </p:cNvSpPr>
          <p:nvPr/>
        </p:nvSpPr>
        <p:spPr bwMode="auto">
          <a:xfrm>
            <a:off x="179388" y="87313"/>
            <a:ext cx="2941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Scalar perturbations</a:t>
            </a:r>
            <a:endParaRPr lang="ja-JP" altLang="en-US" sz="240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619125"/>
            <a:ext cx="4422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" y="1622425"/>
            <a:ext cx="2808288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573213"/>
            <a:ext cx="23034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547938"/>
            <a:ext cx="8513763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3860800"/>
            <a:ext cx="4829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308475"/>
            <a:ext cx="36480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4797425"/>
            <a:ext cx="2619375" cy="9048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0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5011738"/>
            <a:ext cx="22764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486400"/>
            <a:ext cx="311467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4813"/>
            <a:ext cx="6337300" cy="614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7" name="テキスト ボックス 1"/>
          <p:cNvSpPr txBox="1">
            <a:spLocks noChangeArrowheads="1"/>
          </p:cNvSpPr>
          <p:nvPr/>
        </p:nvSpPr>
        <p:spPr bwMode="auto">
          <a:xfrm>
            <a:off x="371475" y="5732463"/>
            <a:ext cx="18002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MCMC analysis</a:t>
            </a:r>
          </a:p>
          <a:p>
            <a:pPr algn="l" eaLnBrk="1" hangingPunct="1"/>
            <a:r>
              <a:rPr lang="en-US" altLang="ja-JP"/>
              <a:t>By Popa 2011</a:t>
            </a:r>
            <a:endParaRPr lang="ja-JP" altLang="en-US"/>
          </a:p>
        </p:txBody>
      </p:sp>
      <p:sp>
        <p:nvSpPr>
          <p:cNvPr id="26628" name="テキスト ボックス 2"/>
          <p:cNvSpPr txBox="1">
            <a:spLocks noChangeArrowheads="1"/>
          </p:cNvSpPr>
          <p:nvPr/>
        </p:nvSpPr>
        <p:spPr bwMode="auto">
          <a:xfrm>
            <a:off x="198438" y="981075"/>
            <a:ext cx="21209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So far each model</a:t>
            </a:r>
          </a:p>
          <a:p>
            <a:pPr algn="l" eaLnBrk="1" hangingPunct="1"/>
            <a:r>
              <a:rPr lang="en-US" altLang="ja-JP"/>
              <a:t>has been analyzed</a:t>
            </a:r>
          </a:p>
          <a:p>
            <a:pPr algn="l" eaLnBrk="1" hangingPunct="1"/>
            <a:r>
              <a:rPr lang="en-US" altLang="ja-JP"/>
              <a:t>separately.</a:t>
            </a:r>
            <a:endParaRPr lang="ja-JP" altLang="en-US"/>
          </a:p>
        </p:txBody>
      </p:sp>
      <p:sp>
        <p:nvSpPr>
          <p:cNvPr id="26629" name="テキスト ボックス 3"/>
          <p:cNvSpPr txBox="1">
            <a:spLocks noChangeArrowheads="1"/>
          </p:cNvSpPr>
          <p:nvPr/>
        </p:nvSpPr>
        <p:spPr bwMode="auto">
          <a:xfrm>
            <a:off x="3995738" y="2916238"/>
            <a:ext cx="36718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G       nonminimal      new</a:t>
            </a:r>
            <a:endParaRPr lang="ja-JP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83568" y="620688"/>
            <a:ext cx="7340471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ja-JP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We can fill the gap</a:t>
            </a:r>
          </a:p>
          <a:p>
            <a:pPr>
              <a:defRPr/>
            </a:pPr>
            <a:r>
              <a:rPr lang="en-US" altLang="ja-JP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using the generalized</a:t>
            </a:r>
          </a:p>
          <a:p>
            <a:pPr>
              <a:defRPr/>
            </a:pPr>
            <a:r>
              <a:rPr lang="en-US" altLang="ja-JP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Higgs inflation</a:t>
            </a:r>
            <a:endParaRPr lang="ja-JP" alt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テキスト ボックス 1"/>
          <p:cNvSpPr txBox="1">
            <a:spLocks noChangeArrowheads="1"/>
          </p:cNvSpPr>
          <p:nvPr/>
        </p:nvSpPr>
        <p:spPr bwMode="auto">
          <a:xfrm>
            <a:off x="827088" y="1700213"/>
            <a:ext cx="766286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800"/>
              <a:t>All the Higgs inflation models are unified in the </a:t>
            </a:r>
          </a:p>
          <a:p>
            <a:pPr algn="l" eaLnBrk="1" hangingPunct="1"/>
            <a:r>
              <a:rPr lang="en-US" altLang="ja-JP" sz="2800"/>
              <a:t>Generalized G-inflation.</a:t>
            </a:r>
          </a:p>
          <a:p>
            <a:pPr algn="l" eaLnBrk="1" hangingPunct="1"/>
            <a:endParaRPr lang="en-US" altLang="ja-JP" sz="2800"/>
          </a:p>
          <a:p>
            <a:pPr algn="l" eaLnBrk="1" hangingPunct="1"/>
            <a:r>
              <a:rPr lang="en-US" altLang="ja-JP" sz="2800"/>
              <a:t>Open issue:  </a:t>
            </a:r>
          </a:p>
          <a:p>
            <a:pPr algn="l" eaLnBrk="1" hangingPunct="1"/>
            <a:r>
              <a:rPr lang="en-US" altLang="ja-JP" sz="2800"/>
              <a:t>Quantum corrections in the presence</a:t>
            </a:r>
          </a:p>
          <a:p>
            <a:pPr algn="l" eaLnBrk="1" hangingPunct="1"/>
            <a:r>
              <a:rPr lang="en-US" altLang="ja-JP" sz="2800"/>
              <a:t>of these new interaction terms.</a:t>
            </a:r>
            <a:endParaRPr lang="ja-JP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81038" y="15546"/>
            <a:ext cx="91175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II  Cosmology </a:t>
            </a:r>
            <a:r>
              <a:rPr lang="en-US" altLang="ja-JP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of the Higgs field</a:t>
            </a:r>
            <a:endParaRPr lang="ja-JP" alt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31808" y="1694952"/>
            <a:ext cx="83134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400" dirty="0" smtClean="0"/>
              <a:t>Here we study the case the Higgs field is NOT the </a:t>
            </a:r>
            <a:r>
              <a:rPr lang="en-US" altLang="ja-JP" sz="2400" dirty="0" err="1" smtClean="0"/>
              <a:t>inflaton</a:t>
            </a:r>
            <a:r>
              <a:rPr lang="en-US" altLang="ja-JP" sz="2400" dirty="0" smtClean="0"/>
              <a:t>.</a:t>
            </a:r>
          </a:p>
          <a:p>
            <a:pPr algn="l"/>
            <a:endParaRPr lang="en-US" altLang="ja-JP" sz="2400" dirty="0"/>
          </a:p>
          <a:p>
            <a:pPr algn="l"/>
            <a:r>
              <a:rPr lang="en-US" altLang="ja-JP" sz="2400" dirty="0" smtClean="0"/>
              <a:t>Whatever the inflation model is, the Higgs field exists in the </a:t>
            </a:r>
          </a:p>
          <a:p>
            <a:pPr algn="l"/>
            <a:r>
              <a:rPr kumimoji="1" lang="en-US" altLang="ja-JP" sz="2400" dirty="0" smtClean="0"/>
              <a:t>Standard Model and plays some roles. 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45727" y="3577631"/>
            <a:ext cx="76498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>
                <a:solidFill>
                  <a:schemeClr val="accent2"/>
                </a:solidFill>
              </a:rPr>
              <a:t>During inflation, </a:t>
            </a:r>
            <a:r>
              <a:rPr kumimoji="1" lang="en-US" altLang="ja-JP" sz="2400" dirty="0" smtClean="0">
                <a:solidFill>
                  <a:schemeClr val="accent2"/>
                </a:solidFill>
              </a:rPr>
              <a:t>short-wave quantum fluctuations are </a:t>
            </a:r>
          </a:p>
          <a:p>
            <a:pPr algn="l"/>
            <a:r>
              <a:rPr kumimoji="1" lang="en-US" altLang="ja-JP" sz="2400" dirty="0" smtClean="0">
                <a:solidFill>
                  <a:schemeClr val="accent2"/>
                </a:solidFill>
              </a:rPr>
              <a:t>continuously </a:t>
            </a:r>
            <a:r>
              <a:rPr lang="en-US" altLang="ja-JP" sz="2400" dirty="0" smtClean="0">
                <a:solidFill>
                  <a:schemeClr val="accent2"/>
                </a:solidFill>
              </a:rPr>
              <a:t>generated for the Higgs field and its wave</a:t>
            </a:r>
          </a:p>
          <a:p>
            <a:pPr algn="l"/>
            <a:r>
              <a:rPr kumimoji="1" lang="en-US" altLang="ja-JP" sz="2400" dirty="0" smtClean="0">
                <a:solidFill>
                  <a:schemeClr val="accent2"/>
                </a:solidFill>
              </a:rPr>
              <a:t>length is stretched by inflation to produce zero-mode</a:t>
            </a:r>
          </a:p>
          <a:p>
            <a:pPr algn="l"/>
            <a:r>
              <a:rPr lang="en-US" altLang="ja-JP" sz="2400" dirty="0" smtClean="0">
                <a:solidFill>
                  <a:schemeClr val="accent2"/>
                </a:solidFill>
              </a:rPr>
              <a:t>condensate</a:t>
            </a:r>
            <a:r>
              <a:rPr kumimoji="1" lang="en-US" altLang="ja-JP" sz="2400" dirty="0" smtClean="0">
                <a:solidFill>
                  <a:schemeClr val="accent2"/>
                </a:solidFill>
              </a:rPr>
              <a:t>.</a:t>
            </a:r>
            <a:endParaRPr kumimoji="1" lang="ja-JP" altLang="en-US" sz="2400" dirty="0">
              <a:solidFill>
                <a:schemeClr val="accent2"/>
              </a:solidFill>
            </a:endParaRPr>
          </a:p>
        </p:txBody>
      </p:sp>
      <p:sp>
        <p:nvSpPr>
          <p:cNvPr id="6" name="右矢印 5"/>
          <p:cNvSpPr/>
          <p:nvPr/>
        </p:nvSpPr>
        <p:spPr bwMode="auto">
          <a:xfrm>
            <a:off x="1791102" y="5032341"/>
            <a:ext cx="360040" cy="489248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7" name="右矢印 6"/>
          <p:cNvSpPr/>
          <p:nvPr/>
        </p:nvSpPr>
        <p:spPr bwMode="auto">
          <a:xfrm>
            <a:off x="1791102" y="5113319"/>
            <a:ext cx="978408" cy="484632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右矢印 7"/>
          <p:cNvSpPr/>
          <p:nvPr/>
        </p:nvSpPr>
        <p:spPr bwMode="auto">
          <a:xfrm>
            <a:off x="2121438" y="5184407"/>
            <a:ext cx="648072" cy="386332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86112" y="5085184"/>
            <a:ext cx="40975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ja-JP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Higgs condensation</a:t>
            </a:r>
            <a:endParaRPr lang="ja-JP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175531" y="908720"/>
            <a:ext cx="2696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with </a:t>
            </a:r>
            <a:r>
              <a:rPr kumimoji="1" lang="en-US" altLang="ja-JP" sz="2400" dirty="0" smtClean="0"/>
              <a:t>Taro </a:t>
            </a:r>
            <a:r>
              <a:rPr kumimoji="1" lang="en-US" altLang="ja-JP" sz="2400" dirty="0" err="1" smtClean="0"/>
              <a:t>Kunimitsu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74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9512" y="260648"/>
            <a:ext cx="3469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The most dramatic case</a:t>
            </a:r>
            <a:endParaRPr kumimoji="1" lang="ja-JP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395536" y="825107"/>
                <a:ext cx="850014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en-US" altLang="ja-JP" sz="2400" dirty="0" smtClean="0"/>
                  <a:t>If the self coupling  </a:t>
                </a:r>
                <a14:m>
                  <m:oMath xmlns:m="http://schemas.openxmlformats.org/officeDocument/2006/math">
                    <m:r>
                      <a:rPr kumimoji="1" lang="ja-JP" altLang="en-US" sz="2400" i="1" smtClean="0">
                        <a:latin typeface="Cambria Math"/>
                      </a:rPr>
                      <m:t>𝜆</m:t>
                    </m:r>
                    <m:r>
                      <a:rPr kumimoji="1" lang="en-US" altLang="ja-JP" sz="2400" b="0" i="1" smtClean="0">
                        <a:latin typeface="Cambria Math"/>
                      </a:rPr>
                      <m:t>(</m:t>
                    </m:r>
                    <m:r>
                      <a:rPr kumimoji="1" lang="ja-JP" altLang="en-US" sz="2400" b="0" i="1" smtClean="0">
                        <a:latin typeface="Cambria Math"/>
                      </a:rPr>
                      <m:t>𝜇</m:t>
                    </m:r>
                    <m:r>
                      <a:rPr kumimoji="1" lang="en-US" altLang="ja-JP" sz="24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kumimoji="1" lang="en-US" altLang="ja-JP" sz="2400" dirty="0" smtClean="0"/>
                  <a:t>  becomes negative at high energy or</a:t>
                </a:r>
              </a:p>
              <a:p>
                <a:pPr algn="l"/>
                <a:r>
                  <a:rPr lang="en-US" altLang="ja-JP" sz="2400" dirty="0"/>
                  <a:t>h</a:t>
                </a:r>
                <a:r>
                  <a:rPr lang="en-US" altLang="ja-JP" sz="2400" dirty="0" smtClean="0"/>
                  <a:t>igh field value, the potential becomes unstable.</a:t>
                </a:r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825107"/>
                <a:ext cx="8500147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148" t="-5109" r="-143" b="-160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グループ化 17"/>
          <p:cNvGrpSpPr/>
          <p:nvPr/>
        </p:nvGrpSpPr>
        <p:grpSpPr>
          <a:xfrm>
            <a:off x="4788024" y="2077366"/>
            <a:ext cx="2953929" cy="1584176"/>
            <a:chOff x="1691680" y="3645024"/>
            <a:chExt cx="2953929" cy="1584176"/>
          </a:xfrm>
        </p:grpSpPr>
        <p:cxnSp>
          <p:nvCxnSpPr>
            <p:cNvPr id="5" name="直線矢印コネクタ 4"/>
            <p:cNvCxnSpPr/>
            <p:nvPr/>
          </p:nvCxnSpPr>
          <p:spPr bwMode="auto">
            <a:xfrm>
              <a:off x="1691680" y="5005881"/>
              <a:ext cx="2953929" cy="7295"/>
            </a:xfrm>
            <a:prstGeom prst="straightConnector1">
              <a:avLst/>
            </a:prstGeom>
            <a:ln>
              <a:tailEnd type="arrow"/>
            </a:ln>
            <a:extLst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直線矢印コネクタ 8"/>
            <p:cNvCxnSpPr/>
            <p:nvPr/>
          </p:nvCxnSpPr>
          <p:spPr bwMode="auto">
            <a:xfrm flipV="1">
              <a:off x="2555776" y="3645024"/>
              <a:ext cx="0" cy="1584176"/>
            </a:xfrm>
            <a:prstGeom prst="straightConnector1">
              <a:avLst/>
            </a:prstGeom>
            <a:ln>
              <a:tailEnd type="arrow"/>
            </a:ln>
            <a:extLst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4" name="フリーフォーム 13"/>
            <p:cNvSpPr/>
            <p:nvPr/>
          </p:nvSpPr>
          <p:spPr bwMode="auto">
            <a:xfrm>
              <a:off x="1912144" y="4072681"/>
              <a:ext cx="2314575" cy="933200"/>
            </a:xfrm>
            <a:custGeom>
              <a:avLst/>
              <a:gdLst>
                <a:gd name="connsiteX0" fmla="*/ 0 w 1447800"/>
                <a:gd name="connsiteY0" fmla="*/ 616743 h 969662"/>
                <a:gd name="connsiteX1" fmla="*/ 57150 w 1447800"/>
                <a:gd name="connsiteY1" fmla="*/ 747712 h 969662"/>
                <a:gd name="connsiteX2" fmla="*/ 133350 w 1447800"/>
                <a:gd name="connsiteY2" fmla="*/ 888206 h 969662"/>
                <a:gd name="connsiteX3" fmla="*/ 197644 w 1447800"/>
                <a:gd name="connsiteY3" fmla="*/ 952500 h 969662"/>
                <a:gd name="connsiteX4" fmla="*/ 266700 w 1447800"/>
                <a:gd name="connsiteY4" fmla="*/ 947737 h 969662"/>
                <a:gd name="connsiteX5" fmla="*/ 335757 w 1447800"/>
                <a:gd name="connsiteY5" fmla="*/ 833437 h 969662"/>
                <a:gd name="connsiteX6" fmla="*/ 392907 w 1447800"/>
                <a:gd name="connsiteY6" fmla="*/ 740568 h 969662"/>
                <a:gd name="connsiteX7" fmla="*/ 504825 w 1447800"/>
                <a:gd name="connsiteY7" fmla="*/ 664368 h 969662"/>
                <a:gd name="connsiteX8" fmla="*/ 583407 w 1447800"/>
                <a:gd name="connsiteY8" fmla="*/ 645318 h 969662"/>
                <a:gd name="connsiteX9" fmla="*/ 654844 w 1447800"/>
                <a:gd name="connsiteY9" fmla="*/ 645318 h 969662"/>
                <a:gd name="connsiteX10" fmla="*/ 757238 w 1447800"/>
                <a:gd name="connsiteY10" fmla="*/ 657225 h 969662"/>
                <a:gd name="connsiteX11" fmla="*/ 840582 w 1447800"/>
                <a:gd name="connsiteY11" fmla="*/ 726281 h 969662"/>
                <a:gd name="connsiteX12" fmla="*/ 912019 w 1447800"/>
                <a:gd name="connsiteY12" fmla="*/ 847725 h 969662"/>
                <a:gd name="connsiteX13" fmla="*/ 973932 w 1447800"/>
                <a:gd name="connsiteY13" fmla="*/ 945356 h 969662"/>
                <a:gd name="connsiteX14" fmla="*/ 1050132 w 1447800"/>
                <a:gd name="connsiteY14" fmla="*/ 969168 h 969662"/>
                <a:gd name="connsiteX15" fmla="*/ 1150144 w 1447800"/>
                <a:gd name="connsiteY15" fmla="*/ 931068 h 969662"/>
                <a:gd name="connsiteX16" fmla="*/ 1245394 w 1447800"/>
                <a:gd name="connsiteY16" fmla="*/ 759618 h 969662"/>
                <a:gd name="connsiteX17" fmla="*/ 1338263 w 1447800"/>
                <a:gd name="connsiteY17" fmla="*/ 526256 h 969662"/>
                <a:gd name="connsiteX18" fmla="*/ 1376363 w 1447800"/>
                <a:gd name="connsiteY18" fmla="*/ 383381 h 969662"/>
                <a:gd name="connsiteX19" fmla="*/ 1412082 w 1447800"/>
                <a:gd name="connsiteY19" fmla="*/ 216693 h 969662"/>
                <a:gd name="connsiteX20" fmla="*/ 1433513 w 1447800"/>
                <a:gd name="connsiteY20" fmla="*/ 92868 h 969662"/>
                <a:gd name="connsiteX21" fmla="*/ 1447800 w 1447800"/>
                <a:gd name="connsiteY21" fmla="*/ 0 h 969662"/>
                <a:gd name="connsiteX0" fmla="*/ 0 w 1921669"/>
                <a:gd name="connsiteY0" fmla="*/ 721518 h 1074437"/>
                <a:gd name="connsiteX1" fmla="*/ 57150 w 1921669"/>
                <a:gd name="connsiteY1" fmla="*/ 852487 h 1074437"/>
                <a:gd name="connsiteX2" fmla="*/ 133350 w 1921669"/>
                <a:gd name="connsiteY2" fmla="*/ 992981 h 1074437"/>
                <a:gd name="connsiteX3" fmla="*/ 197644 w 1921669"/>
                <a:gd name="connsiteY3" fmla="*/ 1057275 h 1074437"/>
                <a:gd name="connsiteX4" fmla="*/ 266700 w 1921669"/>
                <a:gd name="connsiteY4" fmla="*/ 1052512 h 1074437"/>
                <a:gd name="connsiteX5" fmla="*/ 335757 w 1921669"/>
                <a:gd name="connsiteY5" fmla="*/ 938212 h 1074437"/>
                <a:gd name="connsiteX6" fmla="*/ 392907 w 1921669"/>
                <a:gd name="connsiteY6" fmla="*/ 845343 h 1074437"/>
                <a:gd name="connsiteX7" fmla="*/ 504825 w 1921669"/>
                <a:gd name="connsiteY7" fmla="*/ 769143 h 1074437"/>
                <a:gd name="connsiteX8" fmla="*/ 583407 w 1921669"/>
                <a:gd name="connsiteY8" fmla="*/ 750093 h 1074437"/>
                <a:gd name="connsiteX9" fmla="*/ 654844 w 1921669"/>
                <a:gd name="connsiteY9" fmla="*/ 750093 h 1074437"/>
                <a:gd name="connsiteX10" fmla="*/ 757238 w 1921669"/>
                <a:gd name="connsiteY10" fmla="*/ 762000 h 1074437"/>
                <a:gd name="connsiteX11" fmla="*/ 840582 w 1921669"/>
                <a:gd name="connsiteY11" fmla="*/ 831056 h 1074437"/>
                <a:gd name="connsiteX12" fmla="*/ 912019 w 1921669"/>
                <a:gd name="connsiteY12" fmla="*/ 952500 h 1074437"/>
                <a:gd name="connsiteX13" fmla="*/ 973932 w 1921669"/>
                <a:gd name="connsiteY13" fmla="*/ 1050131 h 1074437"/>
                <a:gd name="connsiteX14" fmla="*/ 1050132 w 1921669"/>
                <a:gd name="connsiteY14" fmla="*/ 1073943 h 1074437"/>
                <a:gd name="connsiteX15" fmla="*/ 1150144 w 1921669"/>
                <a:gd name="connsiteY15" fmla="*/ 1035843 h 1074437"/>
                <a:gd name="connsiteX16" fmla="*/ 1245394 w 1921669"/>
                <a:gd name="connsiteY16" fmla="*/ 864393 h 1074437"/>
                <a:gd name="connsiteX17" fmla="*/ 1338263 w 1921669"/>
                <a:gd name="connsiteY17" fmla="*/ 631031 h 1074437"/>
                <a:gd name="connsiteX18" fmla="*/ 1376363 w 1921669"/>
                <a:gd name="connsiteY18" fmla="*/ 488156 h 1074437"/>
                <a:gd name="connsiteX19" fmla="*/ 1412082 w 1921669"/>
                <a:gd name="connsiteY19" fmla="*/ 321468 h 1074437"/>
                <a:gd name="connsiteX20" fmla="*/ 1433513 w 1921669"/>
                <a:gd name="connsiteY20" fmla="*/ 197643 h 1074437"/>
                <a:gd name="connsiteX21" fmla="*/ 1921669 w 1921669"/>
                <a:gd name="connsiteY21" fmla="*/ 0 h 1074437"/>
                <a:gd name="connsiteX0" fmla="*/ 0 w 1921669"/>
                <a:gd name="connsiteY0" fmla="*/ 721518 h 1074437"/>
                <a:gd name="connsiteX1" fmla="*/ 57150 w 1921669"/>
                <a:gd name="connsiteY1" fmla="*/ 852487 h 1074437"/>
                <a:gd name="connsiteX2" fmla="*/ 133350 w 1921669"/>
                <a:gd name="connsiteY2" fmla="*/ 992981 h 1074437"/>
                <a:gd name="connsiteX3" fmla="*/ 197644 w 1921669"/>
                <a:gd name="connsiteY3" fmla="*/ 1057275 h 1074437"/>
                <a:gd name="connsiteX4" fmla="*/ 266700 w 1921669"/>
                <a:gd name="connsiteY4" fmla="*/ 1052512 h 1074437"/>
                <a:gd name="connsiteX5" fmla="*/ 335757 w 1921669"/>
                <a:gd name="connsiteY5" fmla="*/ 938212 h 1074437"/>
                <a:gd name="connsiteX6" fmla="*/ 392907 w 1921669"/>
                <a:gd name="connsiteY6" fmla="*/ 845343 h 1074437"/>
                <a:gd name="connsiteX7" fmla="*/ 504825 w 1921669"/>
                <a:gd name="connsiteY7" fmla="*/ 769143 h 1074437"/>
                <a:gd name="connsiteX8" fmla="*/ 583407 w 1921669"/>
                <a:gd name="connsiteY8" fmla="*/ 750093 h 1074437"/>
                <a:gd name="connsiteX9" fmla="*/ 654844 w 1921669"/>
                <a:gd name="connsiteY9" fmla="*/ 750093 h 1074437"/>
                <a:gd name="connsiteX10" fmla="*/ 757238 w 1921669"/>
                <a:gd name="connsiteY10" fmla="*/ 762000 h 1074437"/>
                <a:gd name="connsiteX11" fmla="*/ 840582 w 1921669"/>
                <a:gd name="connsiteY11" fmla="*/ 831056 h 1074437"/>
                <a:gd name="connsiteX12" fmla="*/ 912019 w 1921669"/>
                <a:gd name="connsiteY12" fmla="*/ 952500 h 1074437"/>
                <a:gd name="connsiteX13" fmla="*/ 973932 w 1921669"/>
                <a:gd name="connsiteY13" fmla="*/ 1050131 h 1074437"/>
                <a:gd name="connsiteX14" fmla="*/ 1050132 w 1921669"/>
                <a:gd name="connsiteY14" fmla="*/ 1073943 h 1074437"/>
                <a:gd name="connsiteX15" fmla="*/ 1150144 w 1921669"/>
                <a:gd name="connsiteY15" fmla="*/ 1035843 h 1074437"/>
                <a:gd name="connsiteX16" fmla="*/ 1245394 w 1921669"/>
                <a:gd name="connsiteY16" fmla="*/ 864393 h 1074437"/>
                <a:gd name="connsiteX17" fmla="*/ 1338263 w 1921669"/>
                <a:gd name="connsiteY17" fmla="*/ 631031 h 1074437"/>
                <a:gd name="connsiteX18" fmla="*/ 1376363 w 1921669"/>
                <a:gd name="connsiteY18" fmla="*/ 488156 h 1074437"/>
                <a:gd name="connsiteX19" fmla="*/ 1412082 w 1921669"/>
                <a:gd name="connsiteY19" fmla="*/ 321468 h 1074437"/>
                <a:gd name="connsiteX20" fmla="*/ 1631157 w 1921669"/>
                <a:gd name="connsiteY20" fmla="*/ 152399 h 1074437"/>
                <a:gd name="connsiteX21" fmla="*/ 1921669 w 1921669"/>
                <a:gd name="connsiteY21" fmla="*/ 0 h 1074437"/>
                <a:gd name="connsiteX0" fmla="*/ 0 w 1921669"/>
                <a:gd name="connsiteY0" fmla="*/ 721518 h 1074437"/>
                <a:gd name="connsiteX1" fmla="*/ 57150 w 1921669"/>
                <a:gd name="connsiteY1" fmla="*/ 852487 h 1074437"/>
                <a:gd name="connsiteX2" fmla="*/ 133350 w 1921669"/>
                <a:gd name="connsiteY2" fmla="*/ 992981 h 1074437"/>
                <a:gd name="connsiteX3" fmla="*/ 197644 w 1921669"/>
                <a:gd name="connsiteY3" fmla="*/ 1057275 h 1074437"/>
                <a:gd name="connsiteX4" fmla="*/ 266700 w 1921669"/>
                <a:gd name="connsiteY4" fmla="*/ 1052512 h 1074437"/>
                <a:gd name="connsiteX5" fmla="*/ 335757 w 1921669"/>
                <a:gd name="connsiteY5" fmla="*/ 938212 h 1074437"/>
                <a:gd name="connsiteX6" fmla="*/ 392907 w 1921669"/>
                <a:gd name="connsiteY6" fmla="*/ 845343 h 1074437"/>
                <a:gd name="connsiteX7" fmla="*/ 504825 w 1921669"/>
                <a:gd name="connsiteY7" fmla="*/ 769143 h 1074437"/>
                <a:gd name="connsiteX8" fmla="*/ 583407 w 1921669"/>
                <a:gd name="connsiteY8" fmla="*/ 750093 h 1074437"/>
                <a:gd name="connsiteX9" fmla="*/ 654844 w 1921669"/>
                <a:gd name="connsiteY9" fmla="*/ 750093 h 1074437"/>
                <a:gd name="connsiteX10" fmla="*/ 757238 w 1921669"/>
                <a:gd name="connsiteY10" fmla="*/ 762000 h 1074437"/>
                <a:gd name="connsiteX11" fmla="*/ 840582 w 1921669"/>
                <a:gd name="connsiteY11" fmla="*/ 831056 h 1074437"/>
                <a:gd name="connsiteX12" fmla="*/ 912019 w 1921669"/>
                <a:gd name="connsiteY12" fmla="*/ 952500 h 1074437"/>
                <a:gd name="connsiteX13" fmla="*/ 973932 w 1921669"/>
                <a:gd name="connsiteY13" fmla="*/ 1050131 h 1074437"/>
                <a:gd name="connsiteX14" fmla="*/ 1050132 w 1921669"/>
                <a:gd name="connsiteY14" fmla="*/ 1073943 h 1074437"/>
                <a:gd name="connsiteX15" fmla="*/ 1150144 w 1921669"/>
                <a:gd name="connsiteY15" fmla="*/ 1035843 h 1074437"/>
                <a:gd name="connsiteX16" fmla="*/ 1245394 w 1921669"/>
                <a:gd name="connsiteY16" fmla="*/ 864393 h 1074437"/>
                <a:gd name="connsiteX17" fmla="*/ 1338263 w 1921669"/>
                <a:gd name="connsiteY17" fmla="*/ 631031 h 1074437"/>
                <a:gd name="connsiteX18" fmla="*/ 1376363 w 1921669"/>
                <a:gd name="connsiteY18" fmla="*/ 488156 h 1074437"/>
                <a:gd name="connsiteX19" fmla="*/ 1519238 w 1921669"/>
                <a:gd name="connsiteY19" fmla="*/ 316706 h 1074437"/>
                <a:gd name="connsiteX20" fmla="*/ 1631157 w 1921669"/>
                <a:gd name="connsiteY20" fmla="*/ 152399 h 1074437"/>
                <a:gd name="connsiteX21" fmla="*/ 1921669 w 1921669"/>
                <a:gd name="connsiteY21" fmla="*/ 0 h 1074437"/>
                <a:gd name="connsiteX0" fmla="*/ 0 w 1921669"/>
                <a:gd name="connsiteY0" fmla="*/ 721518 h 1074437"/>
                <a:gd name="connsiteX1" fmla="*/ 57150 w 1921669"/>
                <a:gd name="connsiteY1" fmla="*/ 852487 h 1074437"/>
                <a:gd name="connsiteX2" fmla="*/ 133350 w 1921669"/>
                <a:gd name="connsiteY2" fmla="*/ 992981 h 1074437"/>
                <a:gd name="connsiteX3" fmla="*/ 197644 w 1921669"/>
                <a:gd name="connsiteY3" fmla="*/ 1057275 h 1074437"/>
                <a:gd name="connsiteX4" fmla="*/ 266700 w 1921669"/>
                <a:gd name="connsiteY4" fmla="*/ 1052512 h 1074437"/>
                <a:gd name="connsiteX5" fmla="*/ 335757 w 1921669"/>
                <a:gd name="connsiteY5" fmla="*/ 938212 h 1074437"/>
                <a:gd name="connsiteX6" fmla="*/ 392907 w 1921669"/>
                <a:gd name="connsiteY6" fmla="*/ 845343 h 1074437"/>
                <a:gd name="connsiteX7" fmla="*/ 504825 w 1921669"/>
                <a:gd name="connsiteY7" fmla="*/ 769143 h 1074437"/>
                <a:gd name="connsiteX8" fmla="*/ 583407 w 1921669"/>
                <a:gd name="connsiteY8" fmla="*/ 750093 h 1074437"/>
                <a:gd name="connsiteX9" fmla="*/ 654844 w 1921669"/>
                <a:gd name="connsiteY9" fmla="*/ 750093 h 1074437"/>
                <a:gd name="connsiteX10" fmla="*/ 757238 w 1921669"/>
                <a:gd name="connsiteY10" fmla="*/ 762000 h 1074437"/>
                <a:gd name="connsiteX11" fmla="*/ 840582 w 1921669"/>
                <a:gd name="connsiteY11" fmla="*/ 831056 h 1074437"/>
                <a:gd name="connsiteX12" fmla="*/ 912019 w 1921669"/>
                <a:gd name="connsiteY12" fmla="*/ 952500 h 1074437"/>
                <a:gd name="connsiteX13" fmla="*/ 973932 w 1921669"/>
                <a:gd name="connsiteY13" fmla="*/ 1050131 h 1074437"/>
                <a:gd name="connsiteX14" fmla="*/ 1050132 w 1921669"/>
                <a:gd name="connsiteY14" fmla="*/ 1073943 h 1074437"/>
                <a:gd name="connsiteX15" fmla="*/ 1150144 w 1921669"/>
                <a:gd name="connsiteY15" fmla="*/ 1035843 h 1074437"/>
                <a:gd name="connsiteX16" fmla="*/ 1245394 w 1921669"/>
                <a:gd name="connsiteY16" fmla="*/ 864393 h 1074437"/>
                <a:gd name="connsiteX17" fmla="*/ 1338263 w 1921669"/>
                <a:gd name="connsiteY17" fmla="*/ 631031 h 1074437"/>
                <a:gd name="connsiteX18" fmla="*/ 1409701 w 1921669"/>
                <a:gd name="connsiteY18" fmla="*/ 488156 h 1074437"/>
                <a:gd name="connsiteX19" fmla="*/ 1519238 w 1921669"/>
                <a:gd name="connsiteY19" fmla="*/ 316706 h 1074437"/>
                <a:gd name="connsiteX20" fmla="*/ 1631157 w 1921669"/>
                <a:gd name="connsiteY20" fmla="*/ 152399 h 1074437"/>
                <a:gd name="connsiteX21" fmla="*/ 1921669 w 1921669"/>
                <a:gd name="connsiteY21" fmla="*/ 0 h 1074437"/>
                <a:gd name="connsiteX0" fmla="*/ 0 w 2305050"/>
                <a:gd name="connsiteY0" fmla="*/ 583127 h 936046"/>
                <a:gd name="connsiteX1" fmla="*/ 57150 w 2305050"/>
                <a:gd name="connsiteY1" fmla="*/ 714096 h 936046"/>
                <a:gd name="connsiteX2" fmla="*/ 133350 w 2305050"/>
                <a:gd name="connsiteY2" fmla="*/ 854590 h 936046"/>
                <a:gd name="connsiteX3" fmla="*/ 197644 w 2305050"/>
                <a:gd name="connsiteY3" fmla="*/ 918884 h 936046"/>
                <a:gd name="connsiteX4" fmla="*/ 266700 w 2305050"/>
                <a:gd name="connsiteY4" fmla="*/ 914121 h 936046"/>
                <a:gd name="connsiteX5" fmla="*/ 335757 w 2305050"/>
                <a:gd name="connsiteY5" fmla="*/ 799821 h 936046"/>
                <a:gd name="connsiteX6" fmla="*/ 392907 w 2305050"/>
                <a:gd name="connsiteY6" fmla="*/ 706952 h 936046"/>
                <a:gd name="connsiteX7" fmla="*/ 504825 w 2305050"/>
                <a:gd name="connsiteY7" fmla="*/ 630752 h 936046"/>
                <a:gd name="connsiteX8" fmla="*/ 583407 w 2305050"/>
                <a:gd name="connsiteY8" fmla="*/ 611702 h 936046"/>
                <a:gd name="connsiteX9" fmla="*/ 654844 w 2305050"/>
                <a:gd name="connsiteY9" fmla="*/ 611702 h 936046"/>
                <a:gd name="connsiteX10" fmla="*/ 757238 w 2305050"/>
                <a:gd name="connsiteY10" fmla="*/ 623609 h 936046"/>
                <a:gd name="connsiteX11" fmla="*/ 840582 w 2305050"/>
                <a:gd name="connsiteY11" fmla="*/ 692665 h 936046"/>
                <a:gd name="connsiteX12" fmla="*/ 912019 w 2305050"/>
                <a:gd name="connsiteY12" fmla="*/ 814109 h 936046"/>
                <a:gd name="connsiteX13" fmla="*/ 973932 w 2305050"/>
                <a:gd name="connsiteY13" fmla="*/ 911740 h 936046"/>
                <a:gd name="connsiteX14" fmla="*/ 1050132 w 2305050"/>
                <a:gd name="connsiteY14" fmla="*/ 935552 h 936046"/>
                <a:gd name="connsiteX15" fmla="*/ 1150144 w 2305050"/>
                <a:gd name="connsiteY15" fmla="*/ 897452 h 936046"/>
                <a:gd name="connsiteX16" fmla="*/ 1245394 w 2305050"/>
                <a:gd name="connsiteY16" fmla="*/ 726002 h 936046"/>
                <a:gd name="connsiteX17" fmla="*/ 1338263 w 2305050"/>
                <a:gd name="connsiteY17" fmla="*/ 492640 h 936046"/>
                <a:gd name="connsiteX18" fmla="*/ 1409701 w 2305050"/>
                <a:gd name="connsiteY18" fmla="*/ 349765 h 936046"/>
                <a:gd name="connsiteX19" fmla="*/ 1519238 w 2305050"/>
                <a:gd name="connsiteY19" fmla="*/ 178315 h 936046"/>
                <a:gd name="connsiteX20" fmla="*/ 1631157 w 2305050"/>
                <a:gd name="connsiteY20" fmla="*/ 14008 h 936046"/>
                <a:gd name="connsiteX21" fmla="*/ 2305050 w 2305050"/>
                <a:gd name="connsiteY21" fmla="*/ 561696 h 936046"/>
                <a:gd name="connsiteX0" fmla="*/ 0 w 2305050"/>
                <a:gd name="connsiteY0" fmla="*/ 586209 h 939128"/>
                <a:gd name="connsiteX1" fmla="*/ 57150 w 2305050"/>
                <a:gd name="connsiteY1" fmla="*/ 717178 h 939128"/>
                <a:gd name="connsiteX2" fmla="*/ 133350 w 2305050"/>
                <a:gd name="connsiteY2" fmla="*/ 857672 h 939128"/>
                <a:gd name="connsiteX3" fmla="*/ 197644 w 2305050"/>
                <a:gd name="connsiteY3" fmla="*/ 921966 h 939128"/>
                <a:gd name="connsiteX4" fmla="*/ 266700 w 2305050"/>
                <a:gd name="connsiteY4" fmla="*/ 917203 h 939128"/>
                <a:gd name="connsiteX5" fmla="*/ 335757 w 2305050"/>
                <a:gd name="connsiteY5" fmla="*/ 802903 h 939128"/>
                <a:gd name="connsiteX6" fmla="*/ 392907 w 2305050"/>
                <a:gd name="connsiteY6" fmla="*/ 710034 h 939128"/>
                <a:gd name="connsiteX7" fmla="*/ 504825 w 2305050"/>
                <a:gd name="connsiteY7" fmla="*/ 633834 h 939128"/>
                <a:gd name="connsiteX8" fmla="*/ 583407 w 2305050"/>
                <a:gd name="connsiteY8" fmla="*/ 614784 h 939128"/>
                <a:gd name="connsiteX9" fmla="*/ 654844 w 2305050"/>
                <a:gd name="connsiteY9" fmla="*/ 614784 h 939128"/>
                <a:gd name="connsiteX10" fmla="*/ 757238 w 2305050"/>
                <a:gd name="connsiteY10" fmla="*/ 626691 h 939128"/>
                <a:gd name="connsiteX11" fmla="*/ 840582 w 2305050"/>
                <a:gd name="connsiteY11" fmla="*/ 695747 h 939128"/>
                <a:gd name="connsiteX12" fmla="*/ 912019 w 2305050"/>
                <a:gd name="connsiteY12" fmla="*/ 817191 h 939128"/>
                <a:gd name="connsiteX13" fmla="*/ 973932 w 2305050"/>
                <a:gd name="connsiteY13" fmla="*/ 914822 h 939128"/>
                <a:gd name="connsiteX14" fmla="*/ 1050132 w 2305050"/>
                <a:gd name="connsiteY14" fmla="*/ 938634 h 939128"/>
                <a:gd name="connsiteX15" fmla="*/ 1150144 w 2305050"/>
                <a:gd name="connsiteY15" fmla="*/ 900534 h 939128"/>
                <a:gd name="connsiteX16" fmla="*/ 1245394 w 2305050"/>
                <a:gd name="connsiteY16" fmla="*/ 729084 h 939128"/>
                <a:gd name="connsiteX17" fmla="*/ 1338263 w 2305050"/>
                <a:gd name="connsiteY17" fmla="*/ 495722 h 939128"/>
                <a:gd name="connsiteX18" fmla="*/ 1409701 w 2305050"/>
                <a:gd name="connsiteY18" fmla="*/ 352847 h 939128"/>
                <a:gd name="connsiteX19" fmla="*/ 1462088 w 2305050"/>
                <a:gd name="connsiteY19" fmla="*/ 157584 h 939128"/>
                <a:gd name="connsiteX20" fmla="*/ 1631157 w 2305050"/>
                <a:gd name="connsiteY20" fmla="*/ 17090 h 939128"/>
                <a:gd name="connsiteX21" fmla="*/ 2305050 w 2305050"/>
                <a:gd name="connsiteY21" fmla="*/ 564778 h 939128"/>
                <a:gd name="connsiteX0" fmla="*/ 0 w 2305050"/>
                <a:gd name="connsiteY0" fmla="*/ 586119 h 939038"/>
                <a:gd name="connsiteX1" fmla="*/ 57150 w 2305050"/>
                <a:gd name="connsiteY1" fmla="*/ 717088 h 939038"/>
                <a:gd name="connsiteX2" fmla="*/ 133350 w 2305050"/>
                <a:gd name="connsiteY2" fmla="*/ 857582 h 939038"/>
                <a:gd name="connsiteX3" fmla="*/ 197644 w 2305050"/>
                <a:gd name="connsiteY3" fmla="*/ 921876 h 939038"/>
                <a:gd name="connsiteX4" fmla="*/ 266700 w 2305050"/>
                <a:gd name="connsiteY4" fmla="*/ 917113 h 939038"/>
                <a:gd name="connsiteX5" fmla="*/ 335757 w 2305050"/>
                <a:gd name="connsiteY5" fmla="*/ 802813 h 939038"/>
                <a:gd name="connsiteX6" fmla="*/ 392907 w 2305050"/>
                <a:gd name="connsiteY6" fmla="*/ 709944 h 939038"/>
                <a:gd name="connsiteX7" fmla="*/ 504825 w 2305050"/>
                <a:gd name="connsiteY7" fmla="*/ 633744 h 939038"/>
                <a:gd name="connsiteX8" fmla="*/ 583407 w 2305050"/>
                <a:gd name="connsiteY8" fmla="*/ 614694 h 939038"/>
                <a:gd name="connsiteX9" fmla="*/ 654844 w 2305050"/>
                <a:gd name="connsiteY9" fmla="*/ 614694 h 939038"/>
                <a:gd name="connsiteX10" fmla="*/ 757238 w 2305050"/>
                <a:gd name="connsiteY10" fmla="*/ 626601 h 939038"/>
                <a:gd name="connsiteX11" fmla="*/ 840582 w 2305050"/>
                <a:gd name="connsiteY11" fmla="*/ 695657 h 939038"/>
                <a:gd name="connsiteX12" fmla="*/ 912019 w 2305050"/>
                <a:gd name="connsiteY12" fmla="*/ 817101 h 939038"/>
                <a:gd name="connsiteX13" fmla="*/ 973932 w 2305050"/>
                <a:gd name="connsiteY13" fmla="*/ 914732 h 939038"/>
                <a:gd name="connsiteX14" fmla="*/ 1050132 w 2305050"/>
                <a:gd name="connsiteY14" fmla="*/ 938544 h 939038"/>
                <a:gd name="connsiteX15" fmla="*/ 1150144 w 2305050"/>
                <a:gd name="connsiteY15" fmla="*/ 900444 h 939038"/>
                <a:gd name="connsiteX16" fmla="*/ 1245394 w 2305050"/>
                <a:gd name="connsiteY16" fmla="*/ 728994 h 939038"/>
                <a:gd name="connsiteX17" fmla="*/ 1338263 w 2305050"/>
                <a:gd name="connsiteY17" fmla="*/ 495632 h 939038"/>
                <a:gd name="connsiteX18" fmla="*/ 1397795 w 2305050"/>
                <a:gd name="connsiteY18" fmla="*/ 345613 h 939038"/>
                <a:gd name="connsiteX19" fmla="*/ 1462088 w 2305050"/>
                <a:gd name="connsiteY19" fmla="*/ 157494 h 939038"/>
                <a:gd name="connsiteX20" fmla="*/ 1631157 w 2305050"/>
                <a:gd name="connsiteY20" fmla="*/ 17000 h 939038"/>
                <a:gd name="connsiteX21" fmla="*/ 2305050 w 2305050"/>
                <a:gd name="connsiteY21" fmla="*/ 564688 h 939038"/>
                <a:gd name="connsiteX0" fmla="*/ 0 w 2305050"/>
                <a:gd name="connsiteY0" fmla="*/ 583976 h 936895"/>
                <a:gd name="connsiteX1" fmla="*/ 57150 w 2305050"/>
                <a:gd name="connsiteY1" fmla="*/ 714945 h 936895"/>
                <a:gd name="connsiteX2" fmla="*/ 133350 w 2305050"/>
                <a:gd name="connsiteY2" fmla="*/ 855439 h 936895"/>
                <a:gd name="connsiteX3" fmla="*/ 197644 w 2305050"/>
                <a:gd name="connsiteY3" fmla="*/ 919733 h 936895"/>
                <a:gd name="connsiteX4" fmla="*/ 266700 w 2305050"/>
                <a:gd name="connsiteY4" fmla="*/ 914970 h 936895"/>
                <a:gd name="connsiteX5" fmla="*/ 335757 w 2305050"/>
                <a:gd name="connsiteY5" fmla="*/ 800670 h 936895"/>
                <a:gd name="connsiteX6" fmla="*/ 392907 w 2305050"/>
                <a:gd name="connsiteY6" fmla="*/ 707801 h 936895"/>
                <a:gd name="connsiteX7" fmla="*/ 504825 w 2305050"/>
                <a:gd name="connsiteY7" fmla="*/ 631601 h 936895"/>
                <a:gd name="connsiteX8" fmla="*/ 583407 w 2305050"/>
                <a:gd name="connsiteY8" fmla="*/ 612551 h 936895"/>
                <a:gd name="connsiteX9" fmla="*/ 654844 w 2305050"/>
                <a:gd name="connsiteY9" fmla="*/ 612551 h 936895"/>
                <a:gd name="connsiteX10" fmla="*/ 757238 w 2305050"/>
                <a:gd name="connsiteY10" fmla="*/ 624458 h 936895"/>
                <a:gd name="connsiteX11" fmla="*/ 840582 w 2305050"/>
                <a:gd name="connsiteY11" fmla="*/ 693514 h 936895"/>
                <a:gd name="connsiteX12" fmla="*/ 912019 w 2305050"/>
                <a:gd name="connsiteY12" fmla="*/ 814958 h 936895"/>
                <a:gd name="connsiteX13" fmla="*/ 973932 w 2305050"/>
                <a:gd name="connsiteY13" fmla="*/ 912589 h 936895"/>
                <a:gd name="connsiteX14" fmla="*/ 1050132 w 2305050"/>
                <a:gd name="connsiteY14" fmla="*/ 936401 h 936895"/>
                <a:gd name="connsiteX15" fmla="*/ 1150144 w 2305050"/>
                <a:gd name="connsiteY15" fmla="*/ 898301 h 936895"/>
                <a:gd name="connsiteX16" fmla="*/ 1245394 w 2305050"/>
                <a:gd name="connsiteY16" fmla="*/ 726851 h 936895"/>
                <a:gd name="connsiteX17" fmla="*/ 1338263 w 2305050"/>
                <a:gd name="connsiteY17" fmla="*/ 493489 h 936895"/>
                <a:gd name="connsiteX18" fmla="*/ 1397795 w 2305050"/>
                <a:gd name="connsiteY18" fmla="*/ 343470 h 936895"/>
                <a:gd name="connsiteX19" fmla="*/ 1459705 w 2305050"/>
                <a:gd name="connsiteY19" fmla="*/ 152970 h 936895"/>
                <a:gd name="connsiteX20" fmla="*/ 1462088 w 2305050"/>
                <a:gd name="connsiteY20" fmla="*/ 155351 h 936895"/>
                <a:gd name="connsiteX21" fmla="*/ 1631157 w 2305050"/>
                <a:gd name="connsiteY21" fmla="*/ 14857 h 936895"/>
                <a:gd name="connsiteX22" fmla="*/ 2305050 w 2305050"/>
                <a:gd name="connsiteY22" fmla="*/ 562545 h 936895"/>
                <a:gd name="connsiteX0" fmla="*/ 0 w 2305050"/>
                <a:gd name="connsiteY0" fmla="*/ 583697 h 936616"/>
                <a:gd name="connsiteX1" fmla="*/ 57150 w 2305050"/>
                <a:gd name="connsiteY1" fmla="*/ 714666 h 936616"/>
                <a:gd name="connsiteX2" fmla="*/ 133350 w 2305050"/>
                <a:gd name="connsiteY2" fmla="*/ 855160 h 936616"/>
                <a:gd name="connsiteX3" fmla="*/ 197644 w 2305050"/>
                <a:gd name="connsiteY3" fmla="*/ 919454 h 936616"/>
                <a:gd name="connsiteX4" fmla="*/ 266700 w 2305050"/>
                <a:gd name="connsiteY4" fmla="*/ 914691 h 936616"/>
                <a:gd name="connsiteX5" fmla="*/ 335757 w 2305050"/>
                <a:gd name="connsiteY5" fmla="*/ 800391 h 936616"/>
                <a:gd name="connsiteX6" fmla="*/ 392907 w 2305050"/>
                <a:gd name="connsiteY6" fmla="*/ 707522 h 936616"/>
                <a:gd name="connsiteX7" fmla="*/ 504825 w 2305050"/>
                <a:gd name="connsiteY7" fmla="*/ 631322 h 936616"/>
                <a:gd name="connsiteX8" fmla="*/ 583407 w 2305050"/>
                <a:gd name="connsiteY8" fmla="*/ 612272 h 936616"/>
                <a:gd name="connsiteX9" fmla="*/ 654844 w 2305050"/>
                <a:gd name="connsiteY9" fmla="*/ 612272 h 936616"/>
                <a:gd name="connsiteX10" fmla="*/ 757238 w 2305050"/>
                <a:gd name="connsiteY10" fmla="*/ 624179 h 936616"/>
                <a:gd name="connsiteX11" fmla="*/ 840582 w 2305050"/>
                <a:gd name="connsiteY11" fmla="*/ 693235 h 936616"/>
                <a:gd name="connsiteX12" fmla="*/ 912019 w 2305050"/>
                <a:gd name="connsiteY12" fmla="*/ 814679 h 936616"/>
                <a:gd name="connsiteX13" fmla="*/ 973932 w 2305050"/>
                <a:gd name="connsiteY13" fmla="*/ 912310 h 936616"/>
                <a:gd name="connsiteX14" fmla="*/ 1050132 w 2305050"/>
                <a:gd name="connsiteY14" fmla="*/ 936122 h 936616"/>
                <a:gd name="connsiteX15" fmla="*/ 1150144 w 2305050"/>
                <a:gd name="connsiteY15" fmla="*/ 898022 h 936616"/>
                <a:gd name="connsiteX16" fmla="*/ 1245394 w 2305050"/>
                <a:gd name="connsiteY16" fmla="*/ 726572 h 936616"/>
                <a:gd name="connsiteX17" fmla="*/ 1338263 w 2305050"/>
                <a:gd name="connsiteY17" fmla="*/ 493210 h 936616"/>
                <a:gd name="connsiteX18" fmla="*/ 1397795 w 2305050"/>
                <a:gd name="connsiteY18" fmla="*/ 343191 h 936616"/>
                <a:gd name="connsiteX19" fmla="*/ 1459705 w 2305050"/>
                <a:gd name="connsiteY19" fmla="*/ 152691 h 936616"/>
                <a:gd name="connsiteX20" fmla="*/ 1531144 w 2305050"/>
                <a:gd name="connsiteY20" fmla="*/ 157453 h 936616"/>
                <a:gd name="connsiteX21" fmla="*/ 1631157 w 2305050"/>
                <a:gd name="connsiteY21" fmla="*/ 14578 h 936616"/>
                <a:gd name="connsiteX22" fmla="*/ 2305050 w 2305050"/>
                <a:gd name="connsiteY22" fmla="*/ 562266 h 936616"/>
                <a:gd name="connsiteX0" fmla="*/ 0 w 2305050"/>
                <a:gd name="connsiteY0" fmla="*/ 615303 h 968222"/>
                <a:gd name="connsiteX1" fmla="*/ 57150 w 2305050"/>
                <a:gd name="connsiteY1" fmla="*/ 746272 h 968222"/>
                <a:gd name="connsiteX2" fmla="*/ 133350 w 2305050"/>
                <a:gd name="connsiteY2" fmla="*/ 886766 h 968222"/>
                <a:gd name="connsiteX3" fmla="*/ 197644 w 2305050"/>
                <a:gd name="connsiteY3" fmla="*/ 951060 h 968222"/>
                <a:gd name="connsiteX4" fmla="*/ 266700 w 2305050"/>
                <a:gd name="connsiteY4" fmla="*/ 946297 h 968222"/>
                <a:gd name="connsiteX5" fmla="*/ 335757 w 2305050"/>
                <a:gd name="connsiteY5" fmla="*/ 831997 h 968222"/>
                <a:gd name="connsiteX6" fmla="*/ 392907 w 2305050"/>
                <a:gd name="connsiteY6" fmla="*/ 739128 h 968222"/>
                <a:gd name="connsiteX7" fmla="*/ 504825 w 2305050"/>
                <a:gd name="connsiteY7" fmla="*/ 662928 h 968222"/>
                <a:gd name="connsiteX8" fmla="*/ 583407 w 2305050"/>
                <a:gd name="connsiteY8" fmla="*/ 643878 h 968222"/>
                <a:gd name="connsiteX9" fmla="*/ 654844 w 2305050"/>
                <a:gd name="connsiteY9" fmla="*/ 643878 h 968222"/>
                <a:gd name="connsiteX10" fmla="*/ 757238 w 2305050"/>
                <a:gd name="connsiteY10" fmla="*/ 655785 h 968222"/>
                <a:gd name="connsiteX11" fmla="*/ 840582 w 2305050"/>
                <a:gd name="connsiteY11" fmla="*/ 724841 h 968222"/>
                <a:gd name="connsiteX12" fmla="*/ 912019 w 2305050"/>
                <a:gd name="connsiteY12" fmla="*/ 846285 h 968222"/>
                <a:gd name="connsiteX13" fmla="*/ 973932 w 2305050"/>
                <a:gd name="connsiteY13" fmla="*/ 943916 h 968222"/>
                <a:gd name="connsiteX14" fmla="*/ 1050132 w 2305050"/>
                <a:gd name="connsiteY14" fmla="*/ 967728 h 968222"/>
                <a:gd name="connsiteX15" fmla="*/ 1150144 w 2305050"/>
                <a:gd name="connsiteY15" fmla="*/ 929628 h 968222"/>
                <a:gd name="connsiteX16" fmla="*/ 1245394 w 2305050"/>
                <a:gd name="connsiteY16" fmla="*/ 758178 h 968222"/>
                <a:gd name="connsiteX17" fmla="*/ 1338263 w 2305050"/>
                <a:gd name="connsiteY17" fmla="*/ 524816 h 968222"/>
                <a:gd name="connsiteX18" fmla="*/ 1397795 w 2305050"/>
                <a:gd name="connsiteY18" fmla="*/ 374797 h 968222"/>
                <a:gd name="connsiteX19" fmla="*/ 1459705 w 2305050"/>
                <a:gd name="connsiteY19" fmla="*/ 184297 h 968222"/>
                <a:gd name="connsiteX20" fmla="*/ 1528763 w 2305050"/>
                <a:gd name="connsiteY20" fmla="*/ 46184 h 968222"/>
                <a:gd name="connsiteX21" fmla="*/ 1631157 w 2305050"/>
                <a:gd name="connsiteY21" fmla="*/ 46184 h 968222"/>
                <a:gd name="connsiteX22" fmla="*/ 2305050 w 2305050"/>
                <a:gd name="connsiteY22" fmla="*/ 593872 h 968222"/>
                <a:gd name="connsiteX0" fmla="*/ 0 w 2305050"/>
                <a:gd name="connsiteY0" fmla="*/ 569122 h 922041"/>
                <a:gd name="connsiteX1" fmla="*/ 57150 w 2305050"/>
                <a:gd name="connsiteY1" fmla="*/ 700091 h 922041"/>
                <a:gd name="connsiteX2" fmla="*/ 133350 w 2305050"/>
                <a:gd name="connsiteY2" fmla="*/ 840585 h 922041"/>
                <a:gd name="connsiteX3" fmla="*/ 197644 w 2305050"/>
                <a:gd name="connsiteY3" fmla="*/ 904879 h 922041"/>
                <a:gd name="connsiteX4" fmla="*/ 266700 w 2305050"/>
                <a:gd name="connsiteY4" fmla="*/ 900116 h 922041"/>
                <a:gd name="connsiteX5" fmla="*/ 335757 w 2305050"/>
                <a:gd name="connsiteY5" fmla="*/ 785816 h 922041"/>
                <a:gd name="connsiteX6" fmla="*/ 392907 w 2305050"/>
                <a:gd name="connsiteY6" fmla="*/ 692947 h 922041"/>
                <a:gd name="connsiteX7" fmla="*/ 504825 w 2305050"/>
                <a:gd name="connsiteY7" fmla="*/ 616747 h 922041"/>
                <a:gd name="connsiteX8" fmla="*/ 583407 w 2305050"/>
                <a:gd name="connsiteY8" fmla="*/ 597697 h 922041"/>
                <a:gd name="connsiteX9" fmla="*/ 654844 w 2305050"/>
                <a:gd name="connsiteY9" fmla="*/ 597697 h 922041"/>
                <a:gd name="connsiteX10" fmla="*/ 757238 w 2305050"/>
                <a:gd name="connsiteY10" fmla="*/ 609604 h 922041"/>
                <a:gd name="connsiteX11" fmla="*/ 840582 w 2305050"/>
                <a:gd name="connsiteY11" fmla="*/ 678660 h 922041"/>
                <a:gd name="connsiteX12" fmla="*/ 912019 w 2305050"/>
                <a:gd name="connsiteY12" fmla="*/ 800104 h 922041"/>
                <a:gd name="connsiteX13" fmla="*/ 973932 w 2305050"/>
                <a:gd name="connsiteY13" fmla="*/ 897735 h 922041"/>
                <a:gd name="connsiteX14" fmla="*/ 1050132 w 2305050"/>
                <a:gd name="connsiteY14" fmla="*/ 921547 h 922041"/>
                <a:gd name="connsiteX15" fmla="*/ 1150144 w 2305050"/>
                <a:gd name="connsiteY15" fmla="*/ 883447 h 922041"/>
                <a:gd name="connsiteX16" fmla="*/ 1245394 w 2305050"/>
                <a:gd name="connsiteY16" fmla="*/ 711997 h 922041"/>
                <a:gd name="connsiteX17" fmla="*/ 1338263 w 2305050"/>
                <a:gd name="connsiteY17" fmla="*/ 478635 h 922041"/>
                <a:gd name="connsiteX18" fmla="*/ 1397795 w 2305050"/>
                <a:gd name="connsiteY18" fmla="*/ 328616 h 922041"/>
                <a:gd name="connsiteX19" fmla="*/ 1459705 w 2305050"/>
                <a:gd name="connsiteY19" fmla="*/ 138116 h 922041"/>
                <a:gd name="connsiteX20" fmla="*/ 1528763 w 2305050"/>
                <a:gd name="connsiteY20" fmla="*/ 3 h 922041"/>
                <a:gd name="connsiteX21" fmla="*/ 1774032 w 2305050"/>
                <a:gd name="connsiteY21" fmla="*/ 135734 h 922041"/>
                <a:gd name="connsiteX22" fmla="*/ 2305050 w 2305050"/>
                <a:gd name="connsiteY22" fmla="*/ 547691 h 922041"/>
                <a:gd name="connsiteX0" fmla="*/ 0 w 2316956"/>
                <a:gd name="connsiteY0" fmla="*/ 571191 h 988476"/>
                <a:gd name="connsiteX1" fmla="*/ 57150 w 2316956"/>
                <a:gd name="connsiteY1" fmla="*/ 702160 h 988476"/>
                <a:gd name="connsiteX2" fmla="*/ 133350 w 2316956"/>
                <a:gd name="connsiteY2" fmla="*/ 842654 h 988476"/>
                <a:gd name="connsiteX3" fmla="*/ 197644 w 2316956"/>
                <a:gd name="connsiteY3" fmla="*/ 906948 h 988476"/>
                <a:gd name="connsiteX4" fmla="*/ 266700 w 2316956"/>
                <a:gd name="connsiteY4" fmla="*/ 902185 h 988476"/>
                <a:gd name="connsiteX5" fmla="*/ 335757 w 2316956"/>
                <a:gd name="connsiteY5" fmla="*/ 787885 h 988476"/>
                <a:gd name="connsiteX6" fmla="*/ 392907 w 2316956"/>
                <a:gd name="connsiteY6" fmla="*/ 695016 h 988476"/>
                <a:gd name="connsiteX7" fmla="*/ 504825 w 2316956"/>
                <a:gd name="connsiteY7" fmla="*/ 618816 h 988476"/>
                <a:gd name="connsiteX8" fmla="*/ 583407 w 2316956"/>
                <a:gd name="connsiteY8" fmla="*/ 599766 h 988476"/>
                <a:gd name="connsiteX9" fmla="*/ 654844 w 2316956"/>
                <a:gd name="connsiteY9" fmla="*/ 599766 h 988476"/>
                <a:gd name="connsiteX10" fmla="*/ 757238 w 2316956"/>
                <a:gd name="connsiteY10" fmla="*/ 611673 h 988476"/>
                <a:gd name="connsiteX11" fmla="*/ 840582 w 2316956"/>
                <a:gd name="connsiteY11" fmla="*/ 680729 h 988476"/>
                <a:gd name="connsiteX12" fmla="*/ 912019 w 2316956"/>
                <a:gd name="connsiteY12" fmla="*/ 802173 h 988476"/>
                <a:gd name="connsiteX13" fmla="*/ 973932 w 2316956"/>
                <a:gd name="connsiteY13" fmla="*/ 899804 h 988476"/>
                <a:gd name="connsiteX14" fmla="*/ 1050132 w 2316956"/>
                <a:gd name="connsiteY14" fmla="*/ 923616 h 988476"/>
                <a:gd name="connsiteX15" fmla="*/ 1150144 w 2316956"/>
                <a:gd name="connsiteY15" fmla="*/ 885516 h 988476"/>
                <a:gd name="connsiteX16" fmla="*/ 1245394 w 2316956"/>
                <a:gd name="connsiteY16" fmla="*/ 714066 h 988476"/>
                <a:gd name="connsiteX17" fmla="*/ 1338263 w 2316956"/>
                <a:gd name="connsiteY17" fmla="*/ 480704 h 988476"/>
                <a:gd name="connsiteX18" fmla="*/ 1397795 w 2316956"/>
                <a:gd name="connsiteY18" fmla="*/ 330685 h 988476"/>
                <a:gd name="connsiteX19" fmla="*/ 1459705 w 2316956"/>
                <a:gd name="connsiteY19" fmla="*/ 140185 h 988476"/>
                <a:gd name="connsiteX20" fmla="*/ 1528763 w 2316956"/>
                <a:gd name="connsiteY20" fmla="*/ 2072 h 988476"/>
                <a:gd name="connsiteX21" fmla="*/ 1774032 w 2316956"/>
                <a:gd name="connsiteY21" fmla="*/ 137803 h 988476"/>
                <a:gd name="connsiteX22" fmla="*/ 2316956 w 2316956"/>
                <a:gd name="connsiteY22" fmla="*/ 987910 h 988476"/>
                <a:gd name="connsiteX0" fmla="*/ 0 w 2316956"/>
                <a:gd name="connsiteY0" fmla="*/ 569122 h 985841"/>
                <a:gd name="connsiteX1" fmla="*/ 57150 w 2316956"/>
                <a:gd name="connsiteY1" fmla="*/ 700091 h 985841"/>
                <a:gd name="connsiteX2" fmla="*/ 133350 w 2316956"/>
                <a:gd name="connsiteY2" fmla="*/ 840585 h 985841"/>
                <a:gd name="connsiteX3" fmla="*/ 197644 w 2316956"/>
                <a:gd name="connsiteY3" fmla="*/ 904879 h 985841"/>
                <a:gd name="connsiteX4" fmla="*/ 266700 w 2316956"/>
                <a:gd name="connsiteY4" fmla="*/ 900116 h 985841"/>
                <a:gd name="connsiteX5" fmla="*/ 335757 w 2316956"/>
                <a:gd name="connsiteY5" fmla="*/ 785816 h 985841"/>
                <a:gd name="connsiteX6" fmla="*/ 392907 w 2316956"/>
                <a:gd name="connsiteY6" fmla="*/ 692947 h 985841"/>
                <a:gd name="connsiteX7" fmla="*/ 504825 w 2316956"/>
                <a:gd name="connsiteY7" fmla="*/ 616747 h 985841"/>
                <a:gd name="connsiteX8" fmla="*/ 583407 w 2316956"/>
                <a:gd name="connsiteY8" fmla="*/ 597697 h 985841"/>
                <a:gd name="connsiteX9" fmla="*/ 654844 w 2316956"/>
                <a:gd name="connsiteY9" fmla="*/ 597697 h 985841"/>
                <a:gd name="connsiteX10" fmla="*/ 757238 w 2316956"/>
                <a:gd name="connsiteY10" fmla="*/ 609604 h 985841"/>
                <a:gd name="connsiteX11" fmla="*/ 840582 w 2316956"/>
                <a:gd name="connsiteY11" fmla="*/ 678660 h 985841"/>
                <a:gd name="connsiteX12" fmla="*/ 912019 w 2316956"/>
                <a:gd name="connsiteY12" fmla="*/ 800104 h 985841"/>
                <a:gd name="connsiteX13" fmla="*/ 973932 w 2316956"/>
                <a:gd name="connsiteY13" fmla="*/ 897735 h 985841"/>
                <a:gd name="connsiteX14" fmla="*/ 1050132 w 2316956"/>
                <a:gd name="connsiteY14" fmla="*/ 921547 h 985841"/>
                <a:gd name="connsiteX15" fmla="*/ 1150144 w 2316956"/>
                <a:gd name="connsiteY15" fmla="*/ 883447 h 985841"/>
                <a:gd name="connsiteX16" fmla="*/ 1245394 w 2316956"/>
                <a:gd name="connsiteY16" fmla="*/ 711997 h 985841"/>
                <a:gd name="connsiteX17" fmla="*/ 1338263 w 2316956"/>
                <a:gd name="connsiteY17" fmla="*/ 478635 h 985841"/>
                <a:gd name="connsiteX18" fmla="*/ 1397795 w 2316956"/>
                <a:gd name="connsiteY18" fmla="*/ 328616 h 985841"/>
                <a:gd name="connsiteX19" fmla="*/ 1459705 w 2316956"/>
                <a:gd name="connsiteY19" fmla="*/ 138116 h 985841"/>
                <a:gd name="connsiteX20" fmla="*/ 1528763 w 2316956"/>
                <a:gd name="connsiteY20" fmla="*/ 3 h 985841"/>
                <a:gd name="connsiteX21" fmla="*/ 1774032 w 2316956"/>
                <a:gd name="connsiteY21" fmla="*/ 135734 h 985841"/>
                <a:gd name="connsiteX22" fmla="*/ 2107405 w 2316956"/>
                <a:gd name="connsiteY22" fmla="*/ 535784 h 985841"/>
                <a:gd name="connsiteX23" fmla="*/ 2316956 w 2316956"/>
                <a:gd name="connsiteY23" fmla="*/ 985841 h 985841"/>
                <a:gd name="connsiteX0" fmla="*/ 0 w 2316956"/>
                <a:gd name="connsiteY0" fmla="*/ 569392 h 986111"/>
                <a:gd name="connsiteX1" fmla="*/ 57150 w 2316956"/>
                <a:gd name="connsiteY1" fmla="*/ 700361 h 986111"/>
                <a:gd name="connsiteX2" fmla="*/ 133350 w 2316956"/>
                <a:gd name="connsiteY2" fmla="*/ 840855 h 986111"/>
                <a:gd name="connsiteX3" fmla="*/ 197644 w 2316956"/>
                <a:gd name="connsiteY3" fmla="*/ 905149 h 986111"/>
                <a:gd name="connsiteX4" fmla="*/ 266700 w 2316956"/>
                <a:gd name="connsiteY4" fmla="*/ 900386 h 986111"/>
                <a:gd name="connsiteX5" fmla="*/ 335757 w 2316956"/>
                <a:gd name="connsiteY5" fmla="*/ 786086 h 986111"/>
                <a:gd name="connsiteX6" fmla="*/ 392907 w 2316956"/>
                <a:gd name="connsiteY6" fmla="*/ 693217 h 986111"/>
                <a:gd name="connsiteX7" fmla="*/ 504825 w 2316956"/>
                <a:gd name="connsiteY7" fmla="*/ 617017 h 986111"/>
                <a:gd name="connsiteX8" fmla="*/ 583407 w 2316956"/>
                <a:gd name="connsiteY8" fmla="*/ 597967 h 986111"/>
                <a:gd name="connsiteX9" fmla="*/ 654844 w 2316956"/>
                <a:gd name="connsiteY9" fmla="*/ 597967 h 986111"/>
                <a:gd name="connsiteX10" fmla="*/ 757238 w 2316956"/>
                <a:gd name="connsiteY10" fmla="*/ 609874 h 986111"/>
                <a:gd name="connsiteX11" fmla="*/ 840582 w 2316956"/>
                <a:gd name="connsiteY11" fmla="*/ 678930 h 986111"/>
                <a:gd name="connsiteX12" fmla="*/ 912019 w 2316956"/>
                <a:gd name="connsiteY12" fmla="*/ 800374 h 986111"/>
                <a:gd name="connsiteX13" fmla="*/ 973932 w 2316956"/>
                <a:gd name="connsiteY13" fmla="*/ 898005 h 986111"/>
                <a:gd name="connsiteX14" fmla="*/ 1050132 w 2316956"/>
                <a:gd name="connsiteY14" fmla="*/ 921817 h 986111"/>
                <a:gd name="connsiteX15" fmla="*/ 1150144 w 2316956"/>
                <a:gd name="connsiteY15" fmla="*/ 883717 h 986111"/>
                <a:gd name="connsiteX16" fmla="*/ 1245394 w 2316956"/>
                <a:gd name="connsiteY16" fmla="*/ 712267 h 986111"/>
                <a:gd name="connsiteX17" fmla="*/ 1338263 w 2316956"/>
                <a:gd name="connsiteY17" fmla="*/ 478905 h 986111"/>
                <a:gd name="connsiteX18" fmla="*/ 1397795 w 2316956"/>
                <a:gd name="connsiteY18" fmla="*/ 328886 h 986111"/>
                <a:gd name="connsiteX19" fmla="*/ 1459705 w 2316956"/>
                <a:gd name="connsiteY19" fmla="*/ 138386 h 986111"/>
                <a:gd name="connsiteX20" fmla="*/ 1528763 w 2316956"/>
                <a:gd name="connsiteY20" fmla="*/ 273 h 986111"/>
                <a:gd name="connsiteX21" fmla="*/ 1840707 w 2316956"/>
                <a:gd name="connsiteY21" fmla="*/ 116954 h 986111"/>
                <a:gd name="connsiteX22" fmla="*/ 2107405 w 2316956"/>
                <a:gd name="connsiteY22" fmla="*/ 536054 h 986111"/>
                <a:gd name="connsiteX23" fmla="*/ 2316956 w 2316956"/>
                <a:gd name="connsiteY23" fmla="*/ 986111 h 986111"/>
                <a:gd name="connsiteX0" fmla="*/ 0 w 2316956"/>
                <a:gd name="connsiteY0" fmla="*/ 571759 h 988478"/>
                <a:gd name="connsiteX1" fmla="*/ 57150 w 2316956"/>
                <a:gd name="connsiteY1" fmla="*/ 702728 h 988478"/>
                <a:gd name="connsiteX2" fmla="*/ 133350 w 2316956"/>
                <a:gd name="connsiteY2" fmla="*/ 843222 h 988478"/>
                <a:gd name="connsiteX3" fmla="*/ 197644 w 2316956"/>
                <a:gd name="connsiteY3" fmla="*/ 907516 h 988478"/>
                <a:gd name="connsiteX4" fmla="*/ 266700 w 2316956"/>
                <a:gd name="connsiteY4" fmla="*/ 902753 h 988478"/>
                <a:gd name="connsiteX5" fmla="*/ 335757 w 2316956"/>
                <a:gd name="connsiteY5" fmla="*/ 788453 h 988478"/>
                <a:gd name="connsiteX6" fmla="*/ 392907 w 2316956"/>
                <a:gd name="connsiteY6" fmla="*/ 695584 h 988478"/>
                <a:gd name="connsiteX7" fmla="*/ 504825 w 2316956"/>
                <a:gd name="connsiteY7" fmla="*/ 619384 h 988478"/>
                <a:gd name="connsiteX8" fmla="*/ 583407 w 2316956"/>
                <a:gd name="connsiteY8" fmla="*/ 600334 h 988478"/>
                <a:gd name="connsiteX9" fmla="*/ 654844 w 2316956"/>
                <a:gd name="connsiteY9" fmla="*/ 600334 h 988478"/>
                <a:gd name="connsiteX10" fmla="*/ 757238 w 2316956"/>
                <a:gd name="connsiteY10" fmla="*/ 612241 h 988478"/>
                <a:gd name="connsiteX11" fmla="*/ 840582 w 2316956"/>
                <a:gd name="connsiteY11" fmla="*/ 681297 h 988478"/>
                <a:gd name="connsiteX12" fmla="*/ 912019 w 2316956"/>
                <a:gd name="connsiteY12" fmla="*/ 802741 h 988478"/>
                <a:gd name="connsiteX13" fmla="*/ 973932 w 2316956"/>
                <a:gd name="connsiteY13" fmla="*/ 900372 h 988478"/>
                <a:gd name="connsiteX14" fmla="*/ 1050132 w 2316956"/>
                <a:gd name="connsiteY14" fmla="*/ 924184 h 988478"/>
                <a:gd name="connsiteX15" fmla="*/ 1150144 w 2316956"/>
                <a:gd name="connsiteY15" fmla="*/ 886084 h 988478"/>
                <a:gd name="connsiteX16" fmla="*/ 1245394 w 2316956"/>
                <a:gd name="connsiteY16" fmla="*/ 714634 h 988478"/>
                <a:gd name="connsiteX17" fmla="*/ 1338263 w 2316956"/>
                <a:gd name="connsiteY17" fmla="*/ 481272 h 988478"/>
                <a:gd name="connsiteX18" fmla="*/ 1397795 w 2316956"/>
                <a:gd name="connsiteY18" fmla="*/ 331253 h 988478"/>
                <a:gd name="connsiteX19" fmla="*/ 1459705 w 2316956"/>
                <a:gd name="connsiteY19" fmla="*/ 140753 h 988478"/>
                <a:gd name="connsiteX20" fmla="*/ 1607344 w 2316956"/>
                <a:gd name="connsiteY20" fmla="*/ 259 h 988478"/>
                <a:gd name="connsiteX21" fmla="*/ 1840707 w 2316956"/>
                <a:gd name="connsiteY21" fmla="*/ 119321 h 988478"/>
                <a:gd name="connsiteX22" fmla="*/ 2107405 w 2316956"/>
                <a:gd name="connsiteY22" fmla="*/ 538421 h 988478"/>
                <a:gd name="connsiteX23" fmla="*/ 2316956 w 2316956"/>
                <a:gd name="connsiteY23" fmla="*/ 988478 h 988478"/>
                <a:gd name="connsiteX0" fmla="*/ 0 w 2316956"/>
                <a:gd name="connsiteY0" fmla="*/ 571759 h 988478"/>
                <a:gd name="connsiteX1" fmla="*/ 57150 w 2316956"/>
                <a:gd name="connsiteY1" fmla="*/ 702728 h 988478"/>
                <a:gd name="connsiteX2" fmla="*/ 133350 w 2316956"/>
                <a:gd name="connsiteY2" fmla="*/ 843222 h 988478"/>
                <a:gd name="connsiteX3" fmla="*/ 197644 w 2316956"/>
                <a:gd name="connsiteY3" fmla="*/ 907516 h 988478"/>
                <a:gd name="connsiteX4" fmla="*/ 266700 w 2316956"/>
                <a:gd name="connsiteY4" fmla="*/ 902753 h 988478"/>
                <a:gd name="connsiteX5" fmla="*/ 335757 w 2316956"/>
                <a:gd name="connsiteY5" fmla="*/ 788453 h 988478"/>
                <a:gd name="connsiteX6" fmla="*/ 392907 w 2316956"/>
                <a:gd name="connsiteY6" fmla="*/ 695584 h 988478"/>
                <a:gd name="connsiteX7" fmla="*/ 504825 w 2316956"/>
                <a:gd name="connsiteY7" fmla="*/ 619384 h 988478"/>
                <a:gd name="connsiteX8" fmla="*/ 583407 w 2316956"/>
                <a:gd name="connsiteY8" fmla="*/ 600334 h 988478"/>
                <a:gd name="connsiteX9" fmla="*/ 654844 w 2316956"/>
                <a:gd name="connsiteY9" fmla="*/ 600334 h 988478"/>
                <a:gd name="connsiteX10" fmla="*/ 757238 w 2316956"/>
                <a:gd name="connsiteY10" fmla="*/ 612241 h 988478"/>
                <a:gd name="connsiteX11" fmla="*/ 840582 w 2316956"/>
                <a:gd name="connsiteY11" fmla="*/ 681297 h 988478"/>
                <a:gd name="connsiteX12" fmla="*/ 912019 w 2316956"/>
                <a:gd name="connsiteY12" fmla="*/ 802741 h 988478"/>
                <a:gd name="connsiteX13" fmla="*/ 973932 w 2316956"/>
                <a:gd name="connsiteY13" fmla="*/ 900372 h 988478"/>
                <a:gd name="connsiteX14" fmla="*/ 1050132 w 2316956"/>
                <a:gd name="connsiteY14" fmla="*/ 924184 h 988478"/>
                <a:gd name="connsiteX15" fmla="*/ 1150144 w 2316956"/>
                <a:gd name="connsiteY15" fmla="*/ 886084 h 988478"/>
                <a:gd name="connsiteX16" fmla="*/ 1245394 w 2316956"/>
                <a:gd name="connsiteY16" fmla="*/ 714634 h 988478"/>
                <a:gd name="connsiteX17" fmla="*/ 1338263 w 2316956"/>
                <a:gd name="connsiteY17" fmla="*/ 481272 h 988478"/>
                <a:gd name="connsiteX18" fmla="*/ 1383507 w 2316956"/>
                <a:gd name="connsiteY18" fmla="*/ 331253 h 988478"/>
                <a:gd name="connsiteX19" fmla="*/ 1459705 w 2316956"/>
                <a:gd name="connsiteY19" fmla="*/ 140753 h 988478"/>
                <a:gd name="connsiteX20" fmla="*/ 1607344 w 2316956"/>
                <a:gd name="connsiteY20" fmla="*/ 259 h 988478"/>
                <a:gd name="connsiteX21" fmla="*/ 1840707 w 2316956"/>
                <a:gd name="connsiteY21" fmla="*/ 119321 h 988478"/>
                <a:gd name="connsiteX22" fmla="*/ 2107405 w 2316956"/>
                <a:gd name="connsiteY22" fmla="*/ 538421 h 988478"/>
                <a:gd name="connsiteX23" fmla="*/ 2316956 w 2316956"/>
                <a:gd name="connsiteY23" fmla="*/ 988478 h 988478"/>
                <a:gd name="connsiteX0" fmla="*/ 0 w 2316956"/>
                <a:gd name="connsiteY0" fmla="*/ 571759 h 988478"/>
                <a:gd name="connsiteX1" fmla="*/ 57150 w 2316956"/>
                <a:gd name="connsiteY1" fmla="*/ 702728 h 988478"/>
                <a:gd name="connsiteX2" fmla="*/ 133350 w 2316956"/>
                <a:gd name="connsiteY2" fmla="*/ 843222 h 988478"/>
                <a:gd name="connsiteX3" fmla="*/ 197644 w 2316956"/>
                <a:gd name="connsiteY3" fmla="*/ 907516 h 988478"/>
                <a:gd name="connsiteX4" fmla="*/ 266700 w 2316956"/>
                <a:gd name="connsiteY4" fmla="*/ 902753 h 988478"/>
                <a:gd name="connsiteX5" fmla="*/ 335757 w 2316956"/>
                <a:gd name="connsiteY5" fmla="*/ 788453 h 988478"/>
                <a:gd name="connsiteX6" fmla="*/ 392907 w 2316956"/>
                <a:gd name="connsiteY6" fmla="*/ 695584 h 988478"/>
                <a:gd name="connsiteX7" fmla="*/ 504825 w 2316956"/>
                <a:gd name="connsiteY7" fmla="*/ 619384 h 988478"/>
                <a:gd name="connsiteX8" fmla="*/ 583407 w 2316956"/>
                <a:gd name="connsiteY8" fmla="*/ 600334 h 988478"/>
                <a:gd name="connsiteX9" fmla="*/ 654844 w 2316956"/>
                <a:gd name="connsiteY9" fmla="*/ 600334 h 988478"/>
                <a:gd name="connsiteX10" fmla="*/ 757238 w 2316956"/>
                <a:gd name="connsiteY10" fmla="*/ 612241 h 988478"/>
                <a:gd name="connsiteX11" fmla="*/ 840582 w 2316956"/>
                <a:gd name="connsiteY11" fmla="*/ 681297 h 988478"/>
                <a:gd name="connsiteX12" fmla="*/ 912019 w 2316956"/>
                <a:gd name="connsiteY12" fmla="*/ 802741 h 988478"/>
                <a:gd name="connsiteX13" fmla="*/ 973932 w 2316956"/>
                <a:gd name="connsiteY13" fmla="*/ 900372 h 988478"/>
                <a:gd name="connsiteX14" fmla="*/ 1050132 w 2316956"/>
                <a:gd name="connsiteY14" fmla="*/ 924184 h 988478"/>
                <a:gd name="connsiteX15" fmla="*/ 1150144 w 2316956"/>
                <a:gd name="connsiteY15" fmla="*/ 886084 h 988478"/>
                <a:gd name="connsiteX16" fmla="*/ 1245394 w 2316956"/>
                <a:gd name="connsiteY16" fmla="*/ 714634 h 988478"/>
                <a:gd name="connsiteX17" fmla="*/ 1338263 w 2316956"/>
                <a:gd name="connsiteY17" fmla="*/ 497941 h 988478"/>
                <a:gd name="connsiteX18" fmla="*/ 1383507 w 2316956"/>
                <a:gd name="connsiteY18" fmla="*/ 331253 h 988478"/>
                <a:gd name="connsiteX19" fmla="*/ 1459705 w 2316956"/>
                <a:gd name="connsiteY19" fmla="*/ 140753 h 988478"/>
                <a:gd name="connsiteX20" fmla="*/ 1607344 w 2316956"/>
                <a:gd name="connsiteY20" fmla="*/ 259 h 988478"/>
                <a:gd name="connsiteX21" fmla="*/ 1840707 w 2316956"/>
                <a:gd name="connsiteY21" fmla="*/ 119321 h 988478"/>
                <a:gd name="connsiteX22" fmla="*/ 2107405 w 2316956"/>
                <a:gd name="connsiteY22" fmla="*/ 538421 h 988478"/>
                <a:gd name="connsiteX23" fmla="*/ 2316956 w 2316956"/>
                <a:gd name="connsiteY23" fmla="*/ 988478 h 988478"/>
                <a:gd name="connsiteX0" fmla="*/ 0 w 2316956"/>
                <a:gd name="connsiteY0" fmla="*/ 571759 h 988478"/>
                <a:gd name="connsiteX1" fmla="*/ 57150 w 2316956"/>
                <a:gd name="connsiteY1" fmla="*/ 702728 h 988478"/>
                <a:gd name="connsiteX2" fmla="*/ 133350 w 2316956"/>
                <a:gd name="connsiteY2" fmla="*/ 843222 h 988478"/>
                <a:gd name="connsiteX3" fmla="*/ 197644 w 2316956"/>
                <a:gd name="connsiteY3" fmla="*/ 907516 h 988478"/>
                <a:gd name="connsiteX4" fmla="*/ 266700 w 2316956"/>
                <a:gd name="connsiteY4" fmla="*/ 902753 h 988478"/>
                <a:gd name="connsiteX5" fmla="*/ 335757 w 2316956"/>
                <a:gd name="connsiteY5" fmla="*/ 788453 h 988478"/>
                <a:gd name="connsiteX6" fmla="*/ 392907 w 2316956"/>
                <a:gd name="connsiteY6" fmla="*/ 695584 h 988478"/>
                <a:gd name="connsiteX7" fmla="*/ 504825 w 2316956"/>
                <a:gd name="connsiteY7" fmla="*/ 619384 h 988478"/>
                <a:gd name="connsiteX8" fmla="*/ 583407 w 2316956"/>
                <a:gd name="connsiteY8" fmla="*/ 600334 h 988478"/>
                <a:gd name="connsiteX9" fmla="*/ 654844 w 2316956"/>
                <a:gd name="connsiteY9" fmla="*/ 600334 h 988478"/>
                <a:gd name="connsiteX10" fmla="*/ 757238 w 2316956"/>
                <a:gd name="connsiteY10" fmla="*/ 612241 h 988478"/>
                <a:gd name="connsiteX11" fmla="*/ 840582 w 2316956"/>
                <a:gd name="connsiteY11" fmla="*/ 681297 h 988478"/>
                <a:gd name="connsiteX12" fmla="*/ 912019 w 2316956"/>
                <a:gd name="connsiteY12" fmla="*/ 802741 h 988478"/>
                <a:gd name="connsiteX13" fmla="*/ 973932 w 2316956"/>
                <a:gd name="connsiteY13" fmla="*/ 900372 h 988478"/>
                <a:gd name="connsiteX14" fmla="*/ 1050132 w 2316956"/>
                <a:gd name="connsiteY14" fmla="*/ 924184 h 988478"/>
                <a:gd name="connsiteX15" fmla="*/ 1150144 w 2316956"/>
                <a:gd name="connsiteY15" fmla="*/ 886084 h 988478"/>
                <a:gd name="connsiteX16" fmla="*/ 1245394 w 2316956"/>
                <a:gd name="connsiteY16" fmla="*/ 714634 h 988478"/>
                <a:gd name="connsiteX17" fmla="*/ 1338263 w 2316956"/>
                <a:gd name="connsiteY17" fmla="*/ 497941 h 988478"/>
                <a:gd name="connsiteX18" fmla="*/ 1383507 w 2316956"/>
                <a:gd name="connsiteY18" fmla="*/ 331253 h 988478"/>
                <a:gd name="connsiteX19" fmla="*/ 1457324 w 2316956"/>
                <a:gd name="connsiteY19" fmla="*/ 133609 h 988478"/>
                <a:gd name="connsiteX20" fmla="*/ 1459705 w 2316956"/>
                <a:gd name="connsiteY20" fmla="*/ 140753 h 988478"/>
                <a:gd name="connsiteX21" fmla="*/ 1607344 w 2316956"/>
                <a:gd name="connsiteY21" fmla="*/ 259 h 988478"/>
                <a:gd name="connsiteX22" fmla="*/ 1840707 w 2316956"/>
                <a:gd name="connsiteY22" fmla="*/ 119321 h 988478"/>
                <a:gd name="connsiteX23" fmla="*/ 2107405 w 2316956"/>
                <a:gd name="connsiteY23" fmla="*/ 538421 h 988478"/>
                <a:gd name="connsiteX24" fmla="*/ 2316956 w 2316956"/>
                <a:gd name="connsiteY24" fmla="*/ 988478 h 988478"/>
                <a:gd name="connsiteX0" fmla="*/ 0 w 2316956"/>
                <a:gd name="connsiteY0" fmla="*/ 572101 h 988820"/>
                <a:gd name="connsiteX1" fmla="*/ 57150 w 2316956"/>
                <a:gd name="connsiteY1" fmla="*/ 703070 h 988820"/>
                <a:gd name="connsiteX2" fmla="*/ 133350 w 2316956"/>
                <a:gd name="connsiteY2" fmla="*/ 843564 h 988820"/>
                <a:gd name="connsiteX3" fmla="*/ 197644 w 2316956"/>
                <a:gd name="connsiteY3" fmla="*/ 907858 h 988820"/>
                <a:gd name="connsiteX4" fmla="*/ 266700 w 2316956"/>
                <a:gd name="connsiteY4" fmla="*/ 903095 h 988820"/>
                <a:gd name="connsiteX5" fmla="*/ 335757 w 2316956"/>
                <a:gd name="connsiteY5" fmla="*/ 788795 h 988820"/>
                <a:gd name="connsiteX6" fmla="*/ 392907 w 2316956"/>
                <a:gd name="connsiteY6" fmla="*/ 695926 h 988820"/>
                <a:gd name="connsiteX7" fmla="*/ 504825 w 2316956"/>
                <a:gd name="connsiteY7" fmla="*/ 619726 h 988820"/>
                <a:gd name="connsiteX8" fmla="*/ 583407 w 2316956"/>
                <a:gd name="connsiteY8" fmla="*/ 600676 h 988820"/>
                <a:gd name="connsiteX9" fmla="*/ 654844 w 2316956"/>
                <a:gd name="connsiteY9" fmla="*/ 600676 h 988820"/>
                <a:gd name="connsiteX10" fmla="*/ 757238 w 2316956"/>
                <a:gd name="connsiteY10" fmla="*/ 612583 h 988820"/>
                <a:gd name="connsiteX11" fmla="*/ 840582 w 2316956"/>
                <a:gd name="connsiteY11" fmla="*/ 681639 h 988820"/>
                <a:gd name="connsiteX12" fmla="*/ 912019 w 2316956"/>
                <a:gd name="connsiteY12" fmla="*/ 803083 h 988820"/>
                <a:gd name="connsiteX13" fmla="*/ 973932 w 2316956"/>
                <a:gd name="connsiteY13" fmla="*/ 900714 h 988820"/>
                <a:gd name="connsiteX14" fmla="*/ 1050132 w 2316956"/>
                <a:gd name="connsiteY14" fmla="*/ 924526 h 988820"/>
                <a:gd name="connsiteX15" fmla="*/ 1150144 w 2316956"/>
                <a:gd name="connsiteY15" fmla="*/ 886426 h 988820"/>
                <a:gd name="connsiteX16" fmla="*/ 1245394 w 2316956"/>
                <a:gd name="connsiteY16" fmla="*/ 714976 h 988820"/>
                <a:gd name="connsiteX17" fmla="*/ 1338263 w 2316956"/>
                <a:gd name="connsiteY17" fmla="*/ 498283 h 988820"/>
                <a:gd name="connsiteX18" fmla="*/ 1383507 w 2316956"/>
                <a:gd name="connsiteY18" fmla="*/ 331595 h 988820"/>
                <a:gd name="connsiteX19" fmla="*/ 1457324 w 2316956"/>
                <a:gd name="connsiteY19" fmla="*/ 133951 h 988820"/>
                <a:gd name="connsiteX20" fmla="*/ 1495423 w 2316956"/>
                <a:gd name="connsiteY20" fmla="*/ 76801 h 988820"/>
                <a:gd name="connsiteX21" fmla="*/ 1607344 w 2316956"/>
                <a:gd name="connsiteY21" fmla="*/ 601 h 988820"/>
                <a:gd name="connsiteX22" fmla="*/ 1840707 w 2316956"/>
                <a:gd name="connsiteY22" fmla="*/ 119663 h 988820"/>
                <a:gd name="connsiteX23" fmla="*/ 2107405 w 2316956"/>
                <a:gd name="connsiteY23" fmla="*/ 538763 h 988820"/>
                <a:gd name="connsiteX24" fmla="*/ 2316956 w 2316956"/>
                <a:gd name="connsiteY24" fmla="*/ 988820 h 988820"/>
                <a:gd name="connsiteX0" fmla="*/ 0 w 2316956"/>
                <a:gd name="connsiteY0" fmla="*/ 572101 h 988820"/>
                <a:gd name="connsiteX1" fmla="*/ 57150 w 2316956"/>
                <a:gd name="connsiteY1" fmla="*/ 703070 h 988820"/>
                <a:gd name="connsiteX2" fmla="*/ 133350 w 2316956"/>
                <a:gd name="connsiteY2" fmla="*/ 843564 h 988820"/>
                <a:gd name="connsiteX3" fmla="*/ 197644 w 2316956"/>
                <a:gd name="connsiteY3" fmla="*/ 907858 h 988820"/>
                <a:gd name="connsiteX4" fmla="*/ 266700 w 2316956"/>
                <a:gd name="connsiteY4" fmla="*/ 903095 h 988820"/>
                <a:gd name="connsiteX5" fmla="*/ 335757 w 2316956"/>
                <a:gd name="connsiteY5" fmla="*/ 788795 h 988820"/>
                <a:gd name="connsiteX6" fmla="*/ 392907 w 2316956"/>
                <a:gd name="connsiteY6" fmla="*/ 695926 h 988820"/>
                <a:gd name="connsiteX7" fmla="*/ 504825 w 2316956"/>
                <a:gd name="connsiteY7" fmla="*/ 619726 h 988820"/>
                <a:gd name="connsiteX8" fmla="*/ 583407 w 2316956"/>
                <a:gd name="connsiteY8" fmla="*/ 600676 h 988820"/>
                <a:gd name="connsiteX9" fmla="*/ 654844 w 2316956"/>
                <a:gd name="connsiteY9" fmla="*/ 600676 h 988820"/>
                <a:gd name="connsiteX10" fmla="*/ 757238 w 2316956"/>
                <a:gd name="connsiteY10" fmla="*/ 612583 h 988820"/>
                <a:gd name="connsiteX11" fmla="*/ 840582 w 2316956"/>
                <a:gd name="connsiteY11" fmla="*/ 681639 h 988820"/>
                <a:gd name="connsiteX12" fmla="*/ 912019 w 2316956"/>
                <a:gd name="connsiteY12" fmla="*/ 803083 h 988820"/>
                <a:gd name="connsiteX13" fmla="*/ 973932 w 2316956"/>
                <a:gd name="connsiteY13" fmla="*/ 900714 h 988820"/>
                <a:gd name="connsiteX14" fmla="*/ 1050132 w 2316956"/>
                <a:gd name="connsiteY14" fmla="*/ 924526 h 988820"/>
                <a:gd name="connsiteX15" fmla="*/ 1150144 w 2316956"/>
                <a:gd name="connsiteY15" fmla="*/ 886426 h 988820"/>
                <a:gd name="connsiteX16" fmla="*/ 1245394 w 2316956"/>
                <a:gd name="connsiteY16" fmla="*/ 714976 h 988820"/>
                <a:gd name="connsiteX17" fmla="*/ 1338263 w 2316956"/>
                <a:gd name="connsiteY17" fmla="*/ 498283 h 988820"/>
                <a:gd name="connsiteX18" fmla="*/ 1383507 w 2316956"/>
                <a:gd name="connsiteY18" fmla="*/ 331595 h 988820"/>
                <a:gd name="connsiteX19" fmla="*/ 1443036 w 2316956"/>
                <a:gd name="connsiteY19" fmla="*/ 174432 h 988820"/>
                <a:gd name="connsiteX20" fmla="*/ 1495423 w 2316956"/>
                <a:gd name="connsiteY20" fmla="*/ 76801 h 988820"/>
                <a:gd name="connsiteX21" fmla="*/ 1607344 w 2316956"/>
                <a:gd name="connsiteY21" fmla="*/ 601 h 988820"/>
                <a:gd name="connsiteX22" fmla="*/ 1840707 w 2316956"/>
                <a:gd name="connsiteY22" fmla="*/ 119663 h 988820"/>
                <a:gd name="connsiteX23" fmla="*/ 2107405 w 2316956"/>
                <a:gd name="connsiteY23" fmla="*/ 538763 h 988820"/>
                <a:gd name="connsiteX24" fmla="*/ 2316956 w 2316956"/>
                <a:gd name="connsiteY24" fmla="*/ 988820 h 988820"/>
                <a:gd name="connsiteX0" fmla="*/ 0 w 2316956"/>
                <a:gd name="connsiteY0" fmla="*/ 572630 h 989349"/>
                <a:gd name="connsiteX1" fmla="*/ 57150 w 2316956"/>
                <a:gd name="connsiteY1" fmla="*/ 703599 h 989349"/>
                <a:gd name="connsiteX2" fmla="*/ 133350 w 2316956"/>
                <a:gd name="connsiteY2" fmla="*/ 844093 h 989349"/>
                <a:gd name="connsiteX3" fmla="*/ 197644 w 2316956"/>
                <a:gd name="connsiteY3" fmla="*/ 908387 h 989349"/>
                <a:gd name="connsiteX4" fmla="*/ 266700 w 2316956"/>
                <a:gd name="connsiteY4" fmla="*/ 903624 h 989349"/>
                <a:gd name="connsiteX5" fmla="*/ 335757 w 2316956"/>
                <a:gd name="connsiteY5" fmla="*/ 789324 h 989349"/>
                <a:gd name="connsiteX6" fmla="*/ 392907 w 2316956"/>
                <a:gd name="connsiteY6" fmla="*/ 696455 h 989349"/>
                <a:gd name="connsiteX7" fmla="*/ 504825 w 2316956"/>
                <a:gd name="connsiteY7" fmla="*/ 620255 h 989349"/>
                <a:gd name="connsiteX8" fmla="*/ 583407 w 2316956"/>
                <a:gd name="connsiteY8" fmla="*/ 601205 h 989349"/>
                <a:gd name="connsiteX9" fmla="*/ 654844 w 2316956"/>
                <a:gd name="connsiteY9" fmla="*/ 601205 h 989349"/>
                <a:gd name="connsiteX10" fmla="*/ 757238 w 2316956"/>
                <a:gd name="connsiteY10" fmla="*/ 613112 h 989349"/>
                <a:gd name="connsiteX11" fmla="*/ 840582 w 2316956"/>
                <a:gd name="connsiteY11" fmla="*/ 682168 h 989349"/>
                <a:gd name="connsiteX12" fmla="*/ 912019 w 2316956"/>
                <a:gd name="connsiteY12" fmla="*/ 803612 h 989349"/>
                <a:gd name="connsiteX13" fmla="*/ 973932 w 2316956"/>
                <a:gd name="connsiteY13" fmla="*/ 901243 h 989349"/>
                <a:gd name="connsiteX14" fmla="*/ 1050132 w 2316956"/>
                <a:gd name="connsiteY14" fmla="*/ 925055 h 989349"/>
                <a:gd name="connsiteX15" fmla="*/ 1150144 w 2316956"/>
                <a:gd name="connsiteY15" fmla="*/ 886955 h 989349"/>
                <a:gd name="connsiteX16" fmla="*/ 1245394 w 2316956"/>
                <a:gd name="connsiteY16" fmla="*/ 715505 h 989349"/>
                <a:gd name="connsiteX17" fmla="*/ 1338263 w 2316956"/>
                <a:gd name="connsiteY17" fmla="*/ 498812 h 989349"/>
                <a:gd name="connsiteX18" fmla="*/ 1383507 w 2316956"/>
                <a:gd name="connsiteY18" fmla="*/ 332124 h 989349"/>
                <a:gd name="connsiteX19" fmla="*/ 1443036 w 2316956"/>
                <a:gd name="connsiteY19" fmla="*/ 174961 h 989349"/>
                <a:gd name="connsiteX20" fmla="*/ 1504948 w 2316956"/>
                <a:gd name="connsiteY20" fmla="*/ 65424 h 989349"/>
                <a:gd name="connsiteX21" fmla="*/ 1607344 w 2316956"/>
                <a:gd name="connsiteY21" fmla="*/ 1130 h 989349"/>
                <a:gd name="connsiteX22" fmla="*/ 1840707 w 2316956"/>
                <a:gd name="connsiteY22" fmla="*/ 120192 h 989349"/>
                <a:gd name="connsiteX23" fmla="*/ 2107405 w 2316956"/>
                <a:gd name="connsiteY23" fmla="*/ 539292 h 989349"/>
                <a:gd name="connsiteX24" fmla="*/ 2316956 w 2316956"/>
                <a:gd name="connsiteY24" fmla="*/ 989349 h 989349"/>
                <a:gd name="connsiteX0" fmla="*/ 0 w 2316956"/>
                <a:gd name="connsiteY0" fmla="*/ 580281 h 997000"/>
                <a:gd name="connsiteX1" fmla="*/ 57150 w 2316956"/>
                <a:gd name="connsiteY1" fmla="*/ 711250 h 997000"/>
                <a:gd name="connsiteX2" fmla="*/ 133350 w 2316956"/>
                <a:gd name="connsiteY2" fmla="*/ 851744 h 997000"/>
                <a:gd name="connsiteX3" fmla="*/ 197644 w 2316956"/>
                <a:gd name="connsiteY3" fmla="*/ 916038 h 997000"/>
                <a:gd name="connsiteX4" fmla="*/ 266700 w 2316956"/>
                <a:gd name="connsiteY4" fmla="*/ 911275 h 997000"/>
                <a:gd name="connsiteX5" fmla="*/ 335757 w 2316956"/>
                <a:gd name="connsiteY5" fmla="*/ 796975 h 997000"/>
                <a:gd name="connsiteX6" fmla="*/ 392907 w 2316956"/>
                <a:gd name="connsiteY6" fmla="*/ 704106 h 997000"/>
                <a:gd name="connsiteX7" fmla="*/ 504825 w 2316956"/>
                <a:gd name="connsiteY7" fmla="*/ 627906 h 997000"/>
                <a:gd name="connsiteX8" fmla="*/ 583407 w 2316956"/>
                <a:gd name="connsiteY8" fmla="*/ 608856 h 997000"/>
                <a:gd name="connsiteX9" fmla="*/ 654844 w 2316956"/>
                <a:gd name="connsiteY9" fmla="*/ 608856 h 997000"/>
                <a:gd name="connsiteX10" fmla="*/ 757238 w 2316956"/>
                <a:gd name="connsiteY10" fmla="*/ 620763 h 997000"/>
                <a:gd name="connsiteX11" fmla="*/ 840582 w 2316956"/>
                <a:gd name="connsiteY11" fmla="*/ 689819 h 997000"/>
                <a:gd name="connsiteX12" fmla="*/ 912019 w 2316956"/>
                <a:gd name="connsiteY12" fmla="*/ 811263 h 997000"/>
                <a:gd name="connsiteX13" fmla="*/ 973932 w 2316956"/>
                <a:gd name="connsiteY13" fmla="*/ 908894 h 997000"/>
                <a:gd name="connsiteX14" fmla="*/ 1050132 w 2316956"/>
                <a:gd name="connsiteY14" fmla="*/ 932706 h 997000"/>
                <a:gd name="connsiteX15" fmla="*/ 1150144 w 2316956"/>
                <a:gd name="connsiteY15" fmla="*/ 894606 h 997000"/>
                <a:gd name="connsiteX16" fmla="*/ 1245394 w 2316956"/>
                <a:gd name="connsiteY16" fmla="*/ 723156 h 997000"/>
                <a:gd name="connsiteX17" fmla="*/ 1338263 w 2316956"/>
                <a:gd name="connsiteY17" fmla="*/ 506463 h 997000"/>
                <a:gd name="connsiteX18" fmla="*/ 1383507 w 2316956"/>
                <a:gd name="connsiteY18" fmla="*/ 339775 h 997000"/>
                <a:gd name="connsiteX19" fmla="*/ 1443036 w 2316956"/>
                <a:gd name="connsiteY19" fmla="*/ 182612 h 997000"/>
                <a:gd name="connsiteX20" fmla="*/ 1504948 w 2316956"/>
                <a:gd name="connsiteY20" fmla="*/ 73075 h 997000"/>
                <a:gd name="connsiteX21" fmla="*/ 1607344 w 2316956"/>
                <a:gd name="connsiteY21" fmla="*/ 8781 h 997000"/>
                <a:gd name="connsiteX22" fmla="*/ 1664493 w 2316956"/>
                <a:gd name="connsiteY22" fmla="*/ 13544 h 997000"/>
                <a:gd name="connsiteX23" fmla="*/ 1840707 w 2316956"/>
                <a:gd name="connsiteY23" fmla="*/ 127843 h 997000"/>
                <a:gd name="connsiteX24" fmla="*/ 2107405 w 2316956"/>
                <a:gd name="connsiteY24" fmla="*/ 546943 h 997000"/>
                <a:gd name="connsiteX25" fmla="*/ 2316956 w 2316956"/>
                <a:gd name="connsiteY25" fmla="*/ 997000 h 997000"/>
                <a:gd name="connsiteX0" fmla="*/ 0 w 2316956"/>
                <a:gd name="connsiteY0" fmla="*/ 580281 h 997000"/>
                <a:gd name="connsiteX1" fmla="*/ 57150 w 2316956"/>
                <a:gd name="connsiteY1" fmla="*/ 711250 h 997000"/>
                <a:gd name="connsiteX2" fmla="*/ 133350 w 2316956"/>
                <a:gd name="connsiteY2" fmla="*/ 851744 h 997000"/>
                <a:gd name="connsiteX3" fmla="*/ 197644 w 2316956"/>
                <a:gd name="connsiteY3" fmla="*/ 916038 h 997000"/>
                <a:gd name="connsiteX4" fmla="*/ 266700 w 2316956"/>
                <a:gd name="connsiteY4" fmla="*/ 911275 h 997000"/>
                <a:gd name="connsiteX5" fmla="*/ 335757 w 2316956"/>
                <a:gd name="connsiteY5" fmla="*/ 796975 h 997000"/>
                <a:gd name="connsiteX6" fmla="*/ 392907 w 2316956"/>
                <a:gd name="connsiteY6" fmla="*/ 704106 h 997000"/>
                <a:gd name="connsiteX7" fmla="*/ 504825 w 2316956"/>
                <a:gd name="connsiteY7" fmla="*/ 627906 h 997000"/>
                <a:gd name="connsiteX8" fmla="*/ 583407 w 2316956"/>
                <a:gd name="connsiteY8" fmla="*/ 608856 h 997000"/>
                <a:gd name="connsiteX9" fmla="*/ 654844 w 2316956"/>
                <a:gd name="connsiteY9" fmla="*/ 608856 h 997000"/>
                <a:gd name="connsiteX10" fmla="*/ 757238 w 2316956"/>
                <a:gd name="connsiteY10" fmla="*/ 620763 h 997000"/>
                <a:gd name="connsiteX11" fmla="*/ 840582 w 2316956"/>
                <a:gd name="connsiteY11" fmla="*/ 689819 h 997000"/>
                <a:gd name="connsiteX12" fmla="*/ 912019 w 2316956"/>
                <a:gd name="connsiteY12" fmla="*/ 811263 h 997000"/>
                <a:gd name="connsiteX13" fmla="*/ 973932 w 2316956"/>
                <a:gd name="connsiteY13" fmla="*/ 908894 h 997000"/>
                <a:gd name="connsiteX14" fmla="*/ 1050132 w 2316956"/>
                <a:gd name="connsiteY14" fmla="*/ 932706 h 997000"/>
                <a:gd name="connsiteX15" fmla="*/ 1150144 w 2316956"/>
                <a:gd name="connsiteY15" fmla="*/ 894606 h 997000"/>
                <a:gd name="connsiteX16" fmla="*/ 1245394 w 2316956"/>
                <a:gd name="connsiteY16" fmla="*/ 723156 h 997000"/>
                <a:gd name="connsiteX17" fmla="*/ 1338263 w 2316956"/>
                <a:gd name="connsiteY17" fmla="*/ 506463 h 997000"/>
                <a:gd name="connsiteX18" fmla="*/ 1383507 w 2316956"/>
                <a:gd name="connsiteY18" fmla="*/ 339775 h 997000"/>
                <a:gd name="connsiteX19" fmla="*/ 1443036 w 2316956"/>
                <a:gd name="connsiteY19" fmla="*/ 182612 h 997000"/>
                <a:gd name="connsiteX20" fmla="*/ 1504948 w 2316956"/>
                <a:gd name="connsiteY20" fmla="*/ 73075 h 997000"/>
                <a:gd name="connsiteX21" fmla="*/ 1607344 w 2316956"/>
                <a:gd name="connsiteY21" fmla="*/ 8781 h 997000"/>
                <a:gd name="connsiteX22" fmla="*/ 1712118 w 2316956"/>
                <a:gd name="connsiteY22" fmla="*/ 13544 h 997000"/>
                <a:gd name="connsiteX23" fmla="*/ 1840707 w 2316956"/>
                <a:gd name="connsiteY23" fmla="*/ 127843 h 997000"/>
                <a:gd name="connsiteX24" fmla="*/ 2107405 w 2316956"/>
                <a:gd name="connsiteY24" fmla="*/ 546943 h 997000"/>
                <a:gd name="connsiteX25" fmla="*/ 2316956 w 2316956"/>
                <a:gd name="connsiteY25" fmla="*/ 997000 h 997000"/>
                <a:gd name="connsiteX0" fmla="*/ 0 w 2314575"/>
                <a:gd name="connsiteY0" fmla="*/ 580281 h 933200"/>
                <a:gd name="connsiteX1" fmla="*/ 57150 w 2314575"/>
                <a:gd name="connsiteY1" fmla="*/ 711250 h 933200"/>
                <a:gd name="connsiteX2" fmla="*/ 133350 w 2314575"/>
                <a:gd name="connsiteY2" fmla="*/ 851744 h 933200"/>
                <a:gd name="connsiteX3" fmla="*/ 197644 w 2314575"/>
                <a:gd name="connsiteY3" fmla="*/ 916038 h 933200"/>
                <a:gd name="connsiteX4" fmla="*/ 266700 w 2314575"/>
                <a:gd name="connsiteY4" fmla="*/ 911275 h 933200"/>
                <a:gd name="connsiteX5" fmla="*/ 335757 w 2314575"/>
                <a:gd name="connsiteY5" fmla="*/ 796975 h 933200"/>
                <a:gd name="connsiteX6" fmla="*/ 392907 w 2314575"/>
                <a:gd name="connsiteY6" fmla="*/ 704106 h 933200"/>
                <a:gd name="connsiteX7" fmla="*/ 504825 w 2314575"/>
                <a:gd name="connsiteY7" fmla="*/ 627906 h 933200"/>
                <a:gd name="connsiteX8" fmla="*/ 583407 w 2314575"/>
                <a:gd name="connsiteY8" fmla="*/ 608856 h 933200"/>
                <a:gd name="connsiteX9" fmla="*/ 654844 w 2314575"/>
                <a:gd name="connsiteY9" fmla="*/ 608856 h 933200"/>
                <a:gd name="connsiteX10" fmla="*/ 757238 w 2314575"/>
                <a:gd name="connsiteY10" fmla="*/ 620763 h 933200"/>
                <a:gd name="connsiteX11" fmla="*/ 840582 w 2314575"/>
                <a:gd name="connsiteY11" fmla="*/ 689819 h 933200"/>
                <a:gd name="connsiteX12" fmla="*/ 912019 w 2314575"/>
                <a:gd name="connsiteY12" fmla="*/ 811263 h 933200"/>
                <a:gd name="connsiteX13" fmla="*/ 973932 w 2314575"/>
                <a:gd name="connsiteY13" fmla="*/ 908894 h 933200"/>
                <a:gd name="connsiteX14" fmla="*/ 1050132 w 2314575"/>
                <a:gd name="connsiteY14" fmla="*/ 932706 h 933200"/>
                <a:gd name="connsiteX15" fmla="*/ 1150144 w 2314575"/>
                <a:gd name="connsiteY15" fmla="*/ 894606 h 933200"/>
                <a:gd name="connsiteX16" fmla="*/ 1245394 w 2314575"/>
                <a:gd name="connsiteY16" fmla="*/ 723156 h 933200"/>
                <a:gd name="connsiteX17" fmla="*/ 1338263 w 2314575"/>
                <a:gd name="connsiteY17" fmla="*/ 506463 h 933200"/>
                <a:gd name="connsiteX18" fmla="*/ 1383507 w 2314575"/>
                <a:gd name="connsiteY18" fmla="*/ 339775 h 933200"/>
                <a:gd name="connsiteX19" fmla="*/ 1443036 w 2314575"/>
                <a:gd name="connsiteY19" fmla="*/ 182612 h 933200"/>
                <a:gd name="connsiteX20" fmla="*/ 1504948 w 2314575"/>
                <a:gd name="connsiteY20" fmla="*/ 73075 h 933200"/>
                <a:gd name="connsiteX21" fmla="*/ 1607344 w 2314575"/>
                <a:gd name="connsiteY21" fmla="*/ 8781 h 933200"/>
                <a:gd name="connsiteX22" fmla="*/ 1712118 w 2314575"/>
                <a:gd name="connsiteY22" fmla="*/ 13544 h 933200"/>
                <a:gd name="connsiteX23" fmla="*/ 1840707 w 2314575"/>
                <a:gd name="connsiteY23" fmla="*/ 127843 h 933200"/>
                <a:gd name="connsiteX24" fmla="*/ 2107405 w 2314575"/>
                <a:gd name="connsiteY24" fmla="*/ 546943 h 933200"/>
                <a:gd name="connsiteX25" fmla="*/ 2314575 w 2314575"/>
                <a:gd name="connsiteY25" fmla="*/ 908894 h 933200"/>
                <a:gd name="connsiteX0" fmla="*/ 0 w 2314575"/>
                <a:gd name="connsiteY0" fmla="*/ 580281 h 933200"/>
                <a:gd name="connsiteX1" fmla="*/ 57150 w 2314575"/>
                <a:gd name="connsiteY1" fmla="*/ 711250 h 933200"/>
                <a:gd name="connsiteX2" fmla="*/ 133350 w 2314575"/>
                <a:gd name="connsiteY2" fmla="*/ 851744 h 933200"/>
                <a:gd name="connsiteX3" fmla="*/ 197644 w 2314575"/>
                <a:gd name="connsiteY3" fmla="*/ 916038 h 933200"/>
                <a:gd name="connsiteX4" fmla="*/ 266700 w 2314575"/>
                <a:gd name="connsiteY4" fmla="*/ 911275 h 933200"/>
                <a:gd name="connsiteX5" fmla="*/ 335757 w 2314575"/>
                <a:gd name="connsiteY5" fmla="*/ 796975 h 933200"/>
                <a:gd name="connsiteX6" fmla="*/ 392907 w 2314575"/>
                <a:gd name="connsiteY6" fmla="*/ 704106 h 933200"/>
                <a:gd name="connsiteX7" fmla="*/ 504825 w 2314575"/>
                <a:gd name="connsiteY7" fmla="*/ 627906 h 933200"/>
                <a:gd name="connsiteX8" fmla="*/ 583407 w 2314575"/>
                <a:gd name="connsiteY8" fmla="*/ 608856 h 933200"/>
                <a:gd name="connsiteX9" fmla="*/ 654844 w 2314575"/>
                <a:gd name="connsiteY9" fmla="*/ 608856 h 933200"/>
                <a:gd name="connsiteX10" fmla="*/ 757238 w 2314575"/>
                <a:gd name="connsiteY10" fmla="*/ 620763 h 933200"/>
                <a:gd name="connsiteX11" fmla="*/ 840582 w 2314575"/>
                <a:gd name="connsiteY11" fmla="*/ 689819 h 933200"/>
                <a:gd name="connsiteX12" fmla="*/ 912019 w 2314575"/>
                <a:gd name="connsiteY12" fmla="*/ 811263 h 933200"/>
                <a:gd name="connsiteX13" fmla="*/ 973932 w 2314575"/>
                <a:gd name="connsiteY13" fmla="*/ 908894 h 933200"/>
                <a:gd name="connsiteX14" fmla="*/ 1050132 w 2314575"/>
                <a:gd name="connsiteY14" fmla="*/ 932706 h 933200"/>
                <a:gd name="connsiteX15" fmla="*/ 1150144 w 2314575"/>
                <a:gd name="connsiteY15" fmla="*/ 894606 h 933200"/>
                <a:gd name="connsiteX16" fmla="*/ 1245394 w 2314575"/>
                <a:gd name="connsiteY16" fmla="*/ 723156 h 933200"/>
                <a:gd name="connsiteX17" fmla="*/ 1338263 w 2314575"/>
                <a:gd name="connsiteY17" fmla="*/ 506463 h 933200"/>
                <a:gd name="connsiteX18" fmla="*/ 1393032 w 2314575"/>
                <a:gd name="connsiteY18" fmla="*/ 339775 h 933200"/>
                <a:gd name="connsiteX19" fmla="*/ 1443036 w 2314575"/>
                <a:gd name="connsiteY19" fmla="*/ 182612 h 933200"/>
                <a:gd name="connsiteX20" fmla="*/ 1504948 w 2314575"/>
                <a:gd name="connsiteY20" fmla="*/ 73075 h 933200"/>
                <a:gd name="connsiteX21" fmla="*/ 1607344 w 2314575"/>
                <a:gd name="connsiteY21" fmla="*/ 8781 h 933200"/>
                <a:gd name="connsiteX22" fmla="*/ 1712118 w 2314575"/>
                <a:gd name="connsiteY22" fmla="*/ 13544 h 933200"/>
                <a:gd name="connsiteX23" fmla="*/ 1840707 w 2314575"/>
                <a:gd name="connsiteY23" fmla="*/ 127843 h 933200"/>
                <a:gd name="connsiteX24" fmla="*/ 2107405 w 2314575"/>
                <a:gd name="connsiteY24" fmla="*/ 546943 h 933200"/>
                <a:gd name="connsiteX25" fmla="*/ 2314575 w 2314575"/>
                <a:gd name="connsiteY25" fmla="*/ 908894 h 933200"/>
                <a:gd name="connsiteX0" fmla="*/ 0 w 2314575"/>
                <a:gd name="connsiteY0" fmla="*/ 580281 h 933200"/>
                <a:gd name="connsiteX1" fmla="*/ 57150 w 2314575"/>
                <a:gd name="connsiteY1" fmla="*/ 711250 h 933200"/>
                <a:gd name="connsiteX2" fmla="*/ 133350 w 2314575"/>
                <a:gd name="connsiteY2" fmla="*/ 851744 h 933200"/>
                <a:gd name="connsiteX3" fmla="*/ 197644 w 2314575"/>
                <a:gd name="connsiteY3" fmla="*/ 916038 h 933200"/>
                <a:gd name="connsiteX4" fmla="*/ 266700 w 2314575"/>
                <a:gd name="connsiteY4" fmla="*/ 911275 h 933200"/>
                <a:gd name="connsiteX5" fmla="*/ 335757 w 2314575"/>
                <a:gd name="connsiteY5" fmla="*/ 796975 h 933200"/>
                <a:gd name="connsiteX6" fmla="*/ 392907 w 2314575"/>
                <a:gd name="connsiteY6" fmla="*/ 704106 h 933200"/>
                <a:gd name="connsiteX7" fmla="*/ 485775 w 2314575"/>
                <a:gd name="connsiteY7" fmla="*/ 627906 h 933200"/>
                <a:gd name="connsiteX8" fmla="*/ 583407 w 2314575"/>
                <a:gd name="connsiteY8" fmla="*/ 608856 h 933200"/>
                <a:gd name="connsiteX9" fmla="*/ 654844 w 2314575"/>
                <a:gd name="connsiteY9" fmla="*/ 608856 h 933200"/>
                <a:gd name="connsiteX10" fmla="*/ 757238 w 2314575"/>
                <a:gd name="connsiteY10" fmla="*/ 620763 h 933200"/>
                <a:gd name="connsiteX11" fmla="*/ 840582 w 2314575"/>
                <a:gd name="connsiteY11" fmla="*/ 689819 h 933200"/>
                <a:gd name="connsiteX12" fmla="*/ 912019 w 2314575"/>
                <a:gd name="connsiteY12" fmla="*/ 811263 h 933200"/>
                <a:gd name="connsiteX13" fmla="*/ 973932 w 2314575"/>
                <a:gd name="connsiteY13" fmla="*/ 908894 h 933200"/>
                <a:gd name="connsiteX14" fmla="*/ 1050132 w 2314575"/>
                <a:gd name="connsiteY14" fmla="*/ 932706 h 933200"/>
                <a:gd name="connsiteX15" fmla="*/ 1150144 w 2314575"/>
                <a:gd name="connsiteY15" fmla="*/ 894606 h 933200"/>
                <a:gd name="connsiteX16" fmla="*/ 1245394 w 2314575"/>
                <a:gd name="connsiteY16" fmla="*/ 723156 h 933200"/>
                <a:gd name="connsiteX17" fmla="*/ 1338263 w 2314575"/>
                <a:gd name="connsiteY17" fmla="*/ 506463 h 933200"/>
                <a:gd name="connsiteX18" fmla="*/ 1393032 w 2314575"/>
                <a:gd name="connsiteY18" fmla="*/ 339775 h 933200"/>
                <a:gd name="connsiteX19" fmla="*/ 1443036 w 2314575"/>
                <a:gd name="connsiteY19" fmla="*/ 182612 h 933200"/>
                <a:gd name="connsiteX20" fmla="*/ 1504948 w 2314575"/>
                <a:gd name="connsiteY20" fmla="*/ 73075 h 933200"/>
                <a:gd name="connsiteX21" fmla="*/ 1607344 w 2314575"/>
                <a:gd name="connsiteY21" fmla="*/ 8781 h 933200"/>
                <a:gd name="connsiteX22" fmla="*/ 1712118 w 2314575"/>
                <a:gd name="connsiteY22" fmla="*/ 13544 h 933200"/>
                <a:gd name="connsiteX23" fmla="*/ 1840707 w 2314575"/>
                <a:gd name="connsiteY23" fmla="*/ 127843 h 933200"/>
                <a:gd name="connsiteX24" fmla="*/ 2107405 w 2314575"/>
                <a:gd name="connsiteY24" fmla="*/ 546943 h 933200"/>
                <a:gd name="connsiteX25" fmla="*/ 2314575 w 2314575"/>
                <a:gd name="connsiteY25" fmla="*/ 908894 h 933200"/>
                <a:gd name="connsiteX0" fmla="*/ 0 w 2314575"/>
                <a:gd name="connsiteY0" fmla="*/ 580281 h 933200"/>
                <a:gd name="connsiteX1" fmla="*/ 57150 w 2314575"/>
                <a:gd name="connsiteY1" fmla="*/ 711250 h 933200"/>
                <a:gd name="connsiteX2" fmla="*/ 133350 w 2314575"/>
                <a:gd name="connsiteY2" fmla="*/ 851744 h 933200"/>
                <a:gd name="connsiteX3" fmla="*/ 197644 w 2314575"/>
                <a:gd name="connsiteY3" fmla="*/ 916038 h 933200"/>
                <a:gd name="connsiteX4" fmla="*/ 266700 w 2314575"/>
                <a:gd name="connsiteY4" fmla="*/ 911275 h 933200"/>
                <a:gd name="connsiteX5" fmla="*/ 335757 w 2314575"/>
                <a:gd name="connsiteY5" fmla="*/ 796975 h 933200"/>
                <a:gd name="connsiteX6" fmla="*/ 392907 w 2314575"/>
                <a:gd name="connsiteY6" fmla="*/ 704106 h 933200"/>
                <a:gd name="connsiteX7" fmla="*/ 485775 w 2314575"/>
                <a:gd name="connsiteY7" fmla="*/ 627906 h 933200"/>
                <a:gd name="connsiteX8" fmla="*/ 583407 w 2314575"/>
                <a:gd name="connsiteY8" fmla="*/ 608856 h 933200"/>
                <a:gd name="connsiteX9" fmla="*/ 652463 w 2314575"/>
                <a:gd name="connsiteY9" fmla="*/ 592187 h 933200"/>
                <a:gd name="connsiteX10" fmla="*/ 757238 w 2314575"/>
                <a:gd name="connsiteY10" fmla="*/ 620763 h 933200"/>
                <a:gd name="connsiteX11" fmla="*/ 840582 w 2314575"/>
                <a:gd name="connsiteY11" fmla="*/ 689819 h 933200"/>
                <a:gd name="connsiteX12" fmla="*/ 912019 w 2314575"/>
                <a:gd name="connsiteY12" fmla="*/ 811263 h 933200"/>
                <a:gd name="connsiteX13" fmla="*/ 973932 w 2314575"/>
                <a:gd name="connsiteY13" fmla="*/ 908894 h 933200"/>
                <a:gd name="connsiteX14" fmla="*/ 1050132 w 2314575"/>
                <a:gd name="connsiteY14" fmla="*/ 932706 h 933200"/>
                <a:gd name="connsiteX15" fmla="*/ 1150144 w 2314575"/>
                <a:gd name="connsiteY15" fmla="*/ 894606 h 933200"/>
                <a:gd name="connsiteX16" fmla="*/ 1245394 w 2314575"/>
                <a:gd name="connsiteY16" fmla="*/ 723156 h 933200"/>
                <a:gd name="connsiteX17" fmla="*/ 1338263 w 2314575"/>
                <a:gd name="connsiteY17" fmla="*/ 506463 h 933200"/>
                <a:gd name="connsiteX18" fmla="*/ 1393032 w 2314575"/>
                <a:gd name="connsiteY18" fmla="*/ 339775 h 933200"/>
                <a:gd name="connsiteX19" fmla="*/ 1443036 w 2314575"/>
                <a:gd name="connsiteY19" fmla="*/ 182612 h 933200"/>
                <a:gd name="connsiteX20" fmla="*/ 1504948 w 2314575"/>
                <a:gd name="connsiteY20" fmla="*/ 73075 h 933200"/>
                <a:gd name="connsiteX21" fmla="*/ 1607344 w 2314575"/>
                <a:gd name="connsiteY21" fmla="*/ 8781 h 933200"/>
                <a:gd name="connsiteX22" fmla="*/ 1712118 w 2314575"/>
                <a:gd name="connsiteY22" fmla="*/ 13544 h 933200"/>
                <a:gd name="connsiteX23" fmla="*/ 1840707 w 2314575"/>
                <a:gd name="connsiteY23" fmla="*/ 127843 h 933200"/>
                <a:gd name="connsiteX24" fmla="*/ 2107405 w 2314575"/>
                <a:gd name="connsiteY24" fmla="*/ 546943 h 933200"/>
                <a:gd name="connsiteX25" fmla="*/ 2314575 w 2314575"/>
                <a:gd name="connsiteY25" fmla="*/ 908894 h 933200"/>
                <a:gd name="connsiteX0" fmla="*/ 0 w 2314575"/>
                <a:gd name="connsiteY0" fmla="*/ 580281 h 933200"/>
                <a:gd name="connsiteX1" fmla="*/ 57150 w 2314575"/>
                <a:gd name="connsiteY1" fmla="*/ 711250 h 933200"/>
                <a:gd name="connsiteX2" fmla="*/ 133350 w 2314575"/>
                <a:gd name="connsiteY2" fmla="*/ 851744 h 933200"/>
                <a:gd name="connsiteX3" fmla="*/ 197644 w 2314575"/>
                <a:gd name="connsiteY3" fmla="*/ 916038 h 933200"/>
                <a:gd name="connsiteX4" fmla="*/ 266700 w 2314575"/>
                <a:gd name="connsiteY4" fmla="*/ 911275 h 933200"/>
                <a:gd name="connsiteX5" fmla="*/ 335757 w 2314575"/>
                <a:gd name="connsiteY5" fmla="*/ 796975 h 933200"/>
                <a:gd name="connsiteX6" fmla="*/ 392907 w 2314575"/>
                <a:gd name="connsiteY6" fmla="*/ 704106 h 933200"/>
                <a:gd name="connsiteX7" fmla="*/ 485775 w 2314575"/>
                <a:gd name="connsiteY7" fmla="*/ 627906 h 933200"/>
                <a:gd name="connsiteX8" fmla="*/ 576263 w 2314575"/>
                <a:gd name="connsiteY8" fmla="*/ 596949 h 933200"/>
                <a:gd name="connsiteX9" fmla="*/ 652463 w 2314575"/>
                <a:gd name="connsiteY9" fmla="*/ 592187 h 933200"/>
                <a:gd name="connsiteX10" fmla="*/ 757238 w 2314575"/>
                <a:gd name="connsiteY10" fmla="*/ 620763 h 933200"/>
                <a:gd name="connsiteX11" fmla="*/ 840582 w 2314575"/>
                <a:gd name="connsiteY11" fmla="*/ 689819 h 933200"/>
                <a:gd name="connsiteX12" fmla="*/ 912019 w 2314575"/>
                <a:gd name="connsiteY12" fmla="*/ 811263 h 933200"/>
                <a:gd name="connsiteX13" fmla="*/ 973932 w 2314575"/>
                <a:gd name="connsiteY13" fmla="*/ 908894 h 933200"/>
                <a:gd name="connsiteX14" fmla="*/ 1050132 w 2314575"/>
                <a:gd name="connsiteY14" fmla="*/ 932706 h 933200"/>
                <a:gd name="connsiteX15" fmla="*/ 1150144 w 2314575"/>
                <a:gd name="connsiteY15" fmla="*/ 894606 h 933200"/>
                <a:gd name="connsiteX16" fmla="*/ 1245394 w 2314575"/>
                <a:gd name="connsiteY16" fmla="*/ 723156 h 933200"/>
                <a:gd name="connsiteX17" fmla="*/ 1338263 w 2314575"/>
                <a:gd name="connsiteY17" fmla="*/ 506463 h 933200"/>
                <a:gd name="connsiteX18" fmla="*/ 1393032 w 2314575"/>
                <a:gd name="connsiteY18" fmla="*/ 339775 h 933200"/>
                <a:gd name="connsiteX19" fmla="*/ 1443036 w 2314575"/>
                <a:gd name="connsiteY19" fmla="*/ 182612 h 933200"/>
                <a:gd name="connsiteX20" fmla="*/ 1504948 w 2314575"/>
                <a:gd name="connsiteY20" fmla="*/ 73075 h 933200"/>
                <a:gd name="connsiteX21" fmla="*/ 1607344 w 2314575"/>
                <a:gd name="connsiteY21" fmla="*/ 8781 h 933200"/>
                <a:gd name="connsiteX22" fmla="*/ 1712118 w 2314575"/>
                <a:gd name="connsiteY22" fmla="*/ 13544 h 933200"/>
                <a:gd name="connsiteX23" fmla="*/ 1840707 w 2314575"/>
                <a:gd name="connsiteY23" fmla="*/ 127843 h 933200"/>
                <a:gd name="connsiteX24" fmla="*/ 2107405 w 2314575"/>
                <a:gd name="connsiteY24" fmla="*/ 546943 h 933200"/>
                <a:gd name="connsiteX25" fmla="*/ 2314575 w 2314575"/>
                <a:gd name="connsiteY25" fmla="*/ 908894 h 9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14575" h="933200">
                  <a:moveTo>
                    <a:pt x="0" y="580281"/>
                  </a:moveTo>
                  <a:cubicBezTo>
                    <a:pt x="17462" y="623143"/>
                    <a:pt x="34925" y="666006"/>
                    <a:pt x="57150" y="711250"/>
                  </a:cubicBezTo>
                  <a:cubicBezTo>
                    <a:pt x="79375" y="756494"/>
                    <a:pt x="109934" y="817613"/>
                    <a:pt x="133350" y="851744"/>
                  </a:cubicBezTo>
                  <a:cubicBezTo>
                    <a:pt x="156766" y="885875"/>
                    <a:pt x="175419" y="906116"/>
                    <a:pt x="197644" y="916038"/>
                  </a:cubicBezTo>
                  <a:cubicBezTo>
                    <a:pt x="219869" y="925960"/>
                    <a:pt x="243681" y="931119"/>
                    <a:pt x="266700" y="911275"/>
                  </a:cubicBezTo>
                  <a:cubicBezTo>
                    <a:pt x="289719" y="891431"/>
                    <a:pt x="314722" y="831503"/>
                    <a:pt x="335757" y="796975"/>
                  </a:cubicBezTo>
                  <a:cubicBezTo>
                    <a:pt x="356792" y="762447"/>
                    <a:pt x="367904" y="732284"/>
                    <a:pt x="392907" y="704106"/>
                  </a:cubicBezTo>
                  <a:cubicBezTo>
                    <a:pt x="417910" y="675928"/>
                    <a:pt x="455216" y="645765"/>
                    <a:pt x="485775" y="627906"/>
                  </a:cubicBezTo>
                  <a:cubicBezTo>
                    <a:pt x="516334" y="610047"/>
                    <a:pt x="548482" y="602902"/>
                    <a:pt x="576263" y="596949"/>
                  </a:cubicBezTo>
                  <a:cubicBezTo>
                    <a:pt x="604044" y="590996"/>
                    <a:pt x="622301" y="588218"/>
                    <a:pt x="652463" y="592187"/>
                  </a:cubicBezTo>
                  <a:cubicBezTo>
                    <a:pt x="682625" y="596156"/>
                    <a:pt x="725885" y="604491"/>
                    <a:pt x="757238" y="620763"/>
                  </a:cubicBezTo>
                  <a:cubicBezTo>
                    <a:pt x="788591" y="637035"/>
                    <a:pt x="814785" y="658069"/>
                    <a:pt x="840582" y="689819"/>
                  </a:cubicBezTo>
                  <a:cubicBezTo>
                    <a:pt x="866379" y="721569"/>
                    <a:pt x="889794" y="774751"/>
                    <a:pt x="912019" y="811263"/>
                  </a:cubicBezTo>
                  <a:cubicBezTo>
                    <a:pt x="934244" y="847775"/>
                    <a:pt x="950913" y="888654"/>
                    <a:pt x="973932" y="908894"/>
                  </a:cubicBezTo>
                  <a:cubicBezTo>
                    <a:pt x="996951" y="929135"/>
                    <a:pt x="1020763" y="935087"/>
                    <a:pt x="1050132" y="932706"/>
                  </a:cubicBezTo>
                  <a:cubicBezTo>
                    <a:pt x="1079501" y="930325"/>
                    <a:pt x="1117600" y="929531"/>
                    <a:pt x="1150144" y="894606"/>
                  </a:cubicBezTo>
                  <a:cubicBezTo>
                    <a:pt x="1182688" y="859681"/>
                    <a:pt x="1214041" y="787847"/>
                    <a:pt x="1245394" y="723156"/>
                  </a:cubicBezTo>
                  <a:cubicBezTo>
                    <a:pt x="1276747" y="658466"/>
                    <a:pt x="1313657" y="570360"/>
                    <a:pt x="1338263" y="506463"/>
                  </a:cubicBezTo>
                  <a:cubicBezTo>
                    <a:pt x="1362869" y="442566"/>
                    <a:pt x="1375570" y="393750"/>
                    <a:pt x="1393032" y="339775"/>
                  </a:cubicBezTo>
                  <a:cubicBezTo>
                    <a:pt x="1410494" y="285800"/>
                    <a:pt x="1430336" y="214362"/>
                    <a:pt x="1443036" y="182612"/>
                  </a:cubicBezTo>
                  <a:cubicBezTo>
                    <a:pt x="1455736" y="150862"/>
                    <a:pt x="1479548" y="98078"/>
                    <a:pt x="1504948" y="73075"/>
                  </a:cubicBezTo>
                  <a:cubicBezTo>
                    <a:pt x="1530348" y="48072"/>
                    <a:pt x="1572816" y="18703"/>
                    <a:pt x="1607344" y="8781"/>
                  </a:cubicBezTo>
                  <a:cubicBezTo>
                    <a:pt x="1641872" y="-1141"/>
                    <a:pt x="1673224" y="-6300"/>
                    <a:pt x="1712118" y="13544"/>
                  </a:cubicBezTo>
                  <a:cubicBezTo>
                    <a:pt x="1751012" y="33388"/>
                    <a:pt x="1774826" y="38943"/>
                    <a:pt x="1840707" y="127843"/>
                  </a:cubicBezTo>
                  <a:cubicBezTo>
                    <a:pt x="1906588" y="216743"/>
                    <a:pt x="2016918" y="405259"/>
                    <a:pt x="2107405" y="546943"/>
                  </a:cubicBezTo>
                  <a:cubicBezTo>
                    <a:pt x="2197892" y="688627"/>
                    <a:pt x="2270125" y="836663"/>
                    <a:pt x="2314575" y="908894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21" name="円/楕円 20"/>
          <p:cNvSpPr/>
          <p:nvPr/>
        </p:nvSpPr>
        <p:spPr bwMode="auto">
          <a:xfrm>
            <a:off x="6948264" y="2636912"/>
            <a:ext cx="288032" cy="23254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23" name="直線矢印コネクタ 22"/>
          <p:cNvCxnSpPr/>
          <p:nvPr/>
        </p:nvCxnSpPr>
        <p:spPr bwMode="auto">
          <a:xfrm>
            <a:off x="7215051" y="2869454"/>
            <a:ext cx="216024" cy="320587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/>
              <p:cNvSpPr txBox="1"/>
              <p:nvPr/>
            </p:nvSpPr>
            <p:spPr>
              <a:xfrm>
                <a:off x="1331640" y="2327853"/>
                <a:ext cx="2093964" cy="618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/>
                        </a:rPr>
                        <m:t>𝑉</m:t>
                      </m:r>
                      <m:r>
                        <a:rPr kumimoji="1" lang="en-US" altLang="ja-JP" b="0" i="1" smtClean="0">
                          <a:latin typeface="Cambria Math"/>
                        </a:rPr>
                        <m:t>[</m:t>
                      </m:r>
                      <m:r>
                        <a:rPr kumimoji="1" lang="ja-JP" altLang="en-US" b="0" i="1" smtClean="0">
                          <a:latin typeface="Cambria Math"/>
                        </a:rPr>
                        <m:t>𝜙</m:t>
                      </m:r>
                      <m:r>
                        <a:rPr kumimoji="1" lang="en-US" altLang="ja-JP" b="0" i="1" smtClean="0">
                          <a:latin typeface="Cambria Math"/>
                        </a:rPr>
                        <m:t>]</m:t>
                      </m:r>
                      <m:r>
                        <a:rPr kumimoji="1" lang="en-US" altLang="ja-JP" b="0" i="1" smtClean="0">
                          <a:latin typeface="Cambria Math"/>
                          <a:ea typeface="Cambria Math"/>
                        </a:rPr>
                        <m:t>≈</m:t>
                      </m:r>
                      <m:f>
                        <m:fPr>
                          <m:ctrlP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kumimoji="1" lang="ja-JP" altLang="en-US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  <m: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kumimoji="1" lang="ja-JP" altLang="en-US" b="0" i="1" smtClean="0">
                              <a:latin typeface="Cambria Math"/>
                              <a:ea typeface="Cambria Math"/>
                            </a:rPr>
                            <m:t>𝜙</m:t>
                          </m:r>
                          <m: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ja-JP" altLang="en-US" i="1"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  <m:sup>
                          <m:r>
                            <a:rPr kumimoji="1" lang="en-US" altLang="ja-JP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kumimoji="1" lang="ja-JP" altLang="en-US" dirty="0"/>
              </a:p>
            </p:txBody>
          </p:sp>
        </mc:Choice>
        <mc:Fallback xmlns="">
          <p:sp>
            <p:nvSpPr>
              <p:cNvPr id="26" name="テキスト ボックス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327853"/>
                <a:ext cx="2093964" cy="61811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テキスト ボックス 26"/>
          <p:cNvSpPr txBox="1"/>
          <p:nvPr/>
        </p:nvSpPr>
        <p:spPr>
          <a:xfrm>
            <a:off x="455933" y="4492710"/>
            <a:ext cx="7220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Our Universe cannot be reproduced in such a case.</a:t>
            </a:r>
            <a:endParaRPr kumimoji="1" lang="ja-JP" altLang="en-US" sz="24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582610" y="5003242"/>
            <a:ext cx="2364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9900"/>
                </a:solidFill>
              </a:rPr>
              <a:t>(Espinosa et al 2008)</a:t>
            </a:r>
            <a:endParaRPr kumimoji="1" lang="ja-JP" altLang="en-US" dirty="0">
              <a:solidFill>
                <a:srgbClr val="009900"/>
              </a:solidFill>
            </a:endParaRPr>
          </a:p>
        </p:txBody>
      </p:sp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889336"/>
              </p:ext>
            </p:extLst>
          </p:nvPr>
        </p:nvGraphicFramePr>
        <p:xfrm>
          <a:off x="7791724" y="3343691"/>
          <a:ext cx="311274" cy="269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8" name="Equation" r:id="rId5" imgW="190440" imgH="164880" progId="Equation.DSMT4">
                  <p:embed/>
                </p:oleObj>
              </mc:Choice>
              <mc:Fallback>
                <p:oleObj name="Equation" r:id="rId5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91724" y="3343691"/>
                        <a:ext cx="311274" cy="269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979892"/>
              </p:ext>
            </p:extLst>
          </p:nvPr>
        </p:nvGraphicFramePr>
        <p:xfrm>
          <a:off x="5956225" y="3573016"/>
          <a:ext cx="214934" cy="262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9" name="Equation" r:id="rId7" imgW="114120" imgH="139680" progId="Equation.DSMT4">
                  <p:embed/>
                </p:oleObj>
              </mc:Choice>
              <mc:Fallback>
                <p:oleObj name="Equation" r:id="rId7" imgW="1141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56225" y="3573016"/>
                        <a:ext cx="214934" cy="262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511258"/>
              </p:ext>
            </p:extLst>
          </p:nvPr>
        </p:nvGraphicFramePr>
        <p:xfrm>
          <a:off x="5461620" y="1809598"/>
          <a:ext cx="478532" cy="255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0" name="Equation" r:id="rId9" imgW="380880" imgH="203040" progId="Equation.DSMT4">
                  <p:embed/>
                </p:oleObj>
              </mc:Choice>
              <mc:Fallback>
                <p:oleObj name="Equation" r:id="rId9" imgW="380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61620" y="1809598"/>
                        <a:ext cx="478532" cy="255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71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273257"/>
              </p:ext>
            </p:extLst>
          </p:nvPr>
        </p:nvGraphicFramePr>
        <p:xfrm>
          <a:off x="1475656" y="1412776"/>
          <a:ext cx="4519027" cy="701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7" name="Equation" r:id="rId3" imgW="2539800" imgH="393480" progId="Equation.DSMT4">
                  <p:embed/>
                </p:oleObj>
              </mc:Choice>
              <mc:Fallback>
                <p:oleObj name="Equation" r:id="rId3" imgW="2539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1412776"/>
                        <a:ext cx="4519027" cy="701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323528" y="332656"/>
            <a:ext cx="77083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We consider the case λ is positive (and constant) in the</a:t>
            </a:r>
          </a:p>
          <a:p>
            <a:pPr algn="l"/>
            <a:r>
              <a:rPr lang="en-US" altLang="ja-JP" sz="2400" dirty="0" smtClean="0"/>
              <a:t>regime of our interest.</a:t>
            </a:r>
            <a:r>
              <a:rPr kumimoji="1" lang="en-US" altLang="ja-JP" sz="2400" dirty="0" smtClean="0"/>
              <a:t> 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7297" y="2492896"/>
            <a:ext cx="87286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The behavior of a scalar field with such a potential during</a:t>
            </a:r>
          </a:p>
          <a:p>
            <a:pPr algn="l"/>
            <a:r>
              <a:rPr lang="en-US" altLang="ja-JP" sz="2400" dirty="0" smtClean="0"/>
              <a:t>inflation has been studied using the stochastic inflation method.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508104" y="3323893"/>
            <a:ext cx="2899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9900"/>
                </a:solidFill>
              </a:rPr>
              <a:t>(</a:t>
            </a:r>
            <a:r>
              <a:rPr kumimoji="1" lang="en-US" altLang="ja-JP" dirty="0" err="1" smtClean="0">
                <a:solidFill>
                  <a:srgbClr val="009900"/>
                </a:solidFill>
              </a:rPr>
              <a:t>Starobinsky</a:t>
            </a:r>
            <a:r>
              <a:rPr kumimoji="1" lang="en-US" altLang="ja-JP" dirty="0" smtClean="0">
                <a:solidFill>
                  <a:srgbClr val="009900"/>
                </a:solidFill>
              </a:rPr>
              <a:t> and JY 1994)</a:t>
            </a:r>
            <a:endParaRPr kumimoji="1" lang="ja-JP" altLang="en-US" dirty="0">
              <a:solidFill>
                <a:srgbClr val="009900"/>
              </a:solidFill>
            </a:endParaRPr>
          </a:p>
        </p:txBody>
      </p:sp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11" y="4437112"/>
            <a:ext cx="8389877" cy="81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345236" y="3975447"/>
            <a:ext cx="4310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400" dirty="0" smtClean="0"/>
              <a:t>Decompose the scalar field as</a:t>
            </a:r>
            <a:endParaRPr kumimoji="1" lang="ja-JP" altLang="en-US" sz="2000" dirty="0"/>
          </a:p>
        </p:txBody>
      </p:sp>
      <p:sp>
        <p:nvSpPr>
          <p:cNvPr id="7" name="上矢印 6"/>
          <p:cNvSpPr/>
          <p:nvPr/>
        </p:nvSpPr>
        <p:spPr bwMode="auto">
          <a:xfrm>
            <a:off x="1763688" y="5204221"/>
            <a:ext cx="288032" cy="549771"/>
          </a:xfrm>
          <a:prstGeom prst="upArrow">
            <a:avLst/>
          </a:prstGeom>
          <a:solidFill>
            <a:srgbClr val="00206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25328" y="5753992"/>
            <a:ext cx="2364751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2060"/>
                </a:solidFill>
              </a:rPr>
              <a:t>coarse-grained mode</a:t>
            </a:r>
            <a:endParaRPr kumimoji="1" lang="ja-JP" altLang="en-US" dirty="0">
              <a:solidFill>
                <a:srgbClr val="00206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95936" y="5309857"/>
            <a:ext cx="3873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short-wave quantum fluctuations</a:t>
            </a:r>
            <a:endParaRPr kumimoji="1" lang="ja-JP" altLang="en-US" sz="2000" dirty="0"/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626249"/>
              </p:ext>
            </p:extLst>
          </p:nvPr>
        </p:nvGraphicFramePr>
        <p:xfrm>
          <a:off x="4681555" y="5833212"/>
          <a:ext cx="263738" cy="290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8" name="Equation" r:id="rId6" imgW="126720" imgH="139680" progId="Equation.DSMT4">
                  <p:embed/>
                </p:oleObj>
              </mc:Choice>
              <mc:Fallback>
                <p:oleObj name="Equation" r:id="rId6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81555" y="5833212"/>
                        <a:ext cx="263738" cy="2901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860032" y="575548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: small parameter</a:t>
            </a:r>
            <a:endParaRPr kumimoji="1" lang="ja-JP" altLang="en-US" dirty="0"/>
          </a:p>
        </p:txBody>
      </p:sp>
      <p:sp>
        <p:nvSpPr>
          <p:cNvPr id="13" name="星 5 12"/>
          <p:cNvSpPr/>
          <p:nvPr/>
        </p:nvSpPr>
        <p:spPr bwMode="auto">
          <a:xfrm>
            <a:off x="107504" y="48513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4" name="星 5 13"/>
          <p:cNvSpPr/>
          <p:nvPr/>
        </p:nvSpPr>
        <p:spPr bwMode="auto">
          <a:xfrm>
            <a:off x="107504" y="264537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5" name="星 5 14"/>
          <p:cNvSpPr/>
          <p:nvPr/>
        </p:nvSpPr>
        <p:spPr bwMode="auto">
          <a:xfrm>
            <a:off x="107504" y="4077072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452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12" grpId="0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61" y="404664"/>
            <a:ext cx="8389877" cy="81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グループ化 9"/>
          <p:cNvGrpSpPr/>
          <p:nvPr/>
        </p:nvGrpSpPr>
        <p:grpSpPr>
          <a:xfrm>
            <a:off x="323528" y="1451343"/>
            <a:ext cx="5933504" cy="1363121"/>
            <a:chOff x="323528" y="1451343"/>
            <a:chExt cx="5933504" cy="1363121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1451343"/>
              <a:ext cx="2628900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2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607270"/>
              <a:ext cx="514350" cy="29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テキスト ボックス 1"/>
            <p:cNvSpPr txBox="1"/>
            <p:nvPr/>
          </p:nvSpPr>
          <p:spPr>
            <a:xfrm>
              <a:off x="896347" y="1600052"/>
              <a:ext cx="1659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is a solution of</a:t>
              </a:r>
              <a:endParaRPr kumimoji="1" lang="ja-JP" altLang="en-US" dirty="0"/>
            </a:p>
          </p:txBody>
        </p:sp>
        <p:pic>
          <p:nvPicPr>
            <p:cNvPr id="542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7857" y="2204864"/>
              <a:ext cx="4829175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正方形/長方形 3"/>
            <p:cNvSpPr/>
            <p:nvPr/>
          </p:nvSpPr>
          <p:spPr>
            <a:xfrm>
              <a:off x="323528" y="2324998"/>
              <a:ext cx="9754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dirty="0"/>
                <a:t>namely,</a:t>
              </a:r>
              <a:endParaRPr lang="ja-JP" altLang="en-US" dirty="0"/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395536" y="4675445"/>
            <a:ext cx="7813187" cy="1049653"/>
            <a:chOff x="395536" y="4675445"/>
            <a:chExt cx="7813187" cy="1049653"/>
          </a:xfrm>
        </p:grpSpPr>
        <p:pic>
          <p:nvPicPr>
            <p:cNvPr id="54280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789" y="4941168"/>
              <a:ext cx="7285934" cy="783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395536" y="4675445"/>
              <a:ext cx="30187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with a stochastic noise term</a:t>
              </a:r>
              <a:endParaRPr kumimoji="1" lang="ja-JP" altLang="en-US" dirty="0"/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403548" y="5721253"/>
            <a:ext cx="7805175" cy="1003078"/>
            <a:chOff x="403548" y="5721253"/>
            <a:chExt cx="7805175" cy="100307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319" y="6021288"/>
              <a:ext cx="7346404" cy="703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403548" y="5721253"/>
              <a:ext cx="40190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whose correlation function is given by</a:t>
              </a:r>
              <a:endParaRPr kumimoji="1" lang="ja-JP" altLang="en-US" dirty="0"/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107504" y="3429000"/>
            <a:ext cx="8228566" cy="1126242"/>
            <a:chOff x="107504" y="3429000"/>
            <a:chExt cx="8228566" cy="1126242"/>
          </a:xfrm>
        </p:grpSpPr>
        <p:pic>
          <p:nvPicPr>
            <p:cNvPr id="54277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3429000"/>
              <a:ext cx="1747846" cy="334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テキスト ボックス 4"/>
            <p:cNvSpPr txBox="1"/>
            <p:nvPr/>
          </p:nvSpPr>
          <p:spPr>
            <a:xfrm>
              <a:off x="292944" y="3429000"/>
              <a:ext cx="64043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A slow-roll equation for the long-wave part       obtained from </a:t>
              </a:r>
              <a:endParaRPr kumimoji="1" lang="ja-JP" altLang="en-US" dirty="0"/>
            </a:p>
          </p:txBody>
        </p:sp>
        <p:pic>
          <p:nvPicPr>
            <p:cNvPr id="54278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1063" y="3429000"/>
              <a:ext cx="238125" cy="361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279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36" y="3850392"/>
              <a:ext cx="3981450" cy="704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5001637" y="4018151"/>
              <a:ext cx="21339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 smtClean="0">
                  <a:solidFill>
                    <a:srgbClr val="FF0000"/>
                  </a:solidFill>
                </a:rPr>
                <a:t>Langevin</a:t>
              </a:r>
              <a:r>
                <a:rPr kumimoji="1" lang="en-US" altLang="ja-JP" dirty="0" smtClean="0">
                  <a:solidFill>
                    <a:srgbClr val="FF0000"/>
                  </a:solidFill>
                </a:rPr>
                <a:t> equation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7" name="星 5 16"/>
            <p:cNvSpPr/>
            <p:nvPr/>
          </p:nvSpPr>
          <p:spPr bwMode="auto">
            <a:xfrm>
              <a:off x="107504" y="3501008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6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4139952" y="468213"/>
            <a:ext cx="4085257" cy="411910"/>
            <a:chOff x="1350839" y="1412776"/>
            <a:chExt cx="4714875" cy="476250"/>
          </a:xfrm>
        </p:grpSpPr>
        <p:pic>
          <p:nvPicPr>
            <p:cNvPr id="552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39" y="1412776"/>
              <a:ext cx="2143125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2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3964" y="1446113"/>
              <a:ext cx="2571750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テキスト ボックス 2"/>
          <p:cNvSpPr txBox="1"/>
          <p:nvPr/>
        </p:nvSpPr>
        <p:spPr>
          <a:xfrm>
            <a:off x="251520" y="188640"/>
            <a:ext cx="7579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We can derive a Fokker-Planck equation for the one-point (one-domain) </a:t>
            </a:r>
          </a:p>
          <a:p>
            <a:pPr algn="l"/>
            <a:r>
              <a:rPr lang="en-US" altLang="ja-JP" dirty="0" smtClean="0"/>
              <a:t>probability distribution function (PDF)</a:t>
            </a:r>
            <a:endParaRPr kumimoji="1" lang="ja-JP" altLang="en-US" dirty="0"/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9" y="912915"/>
            <a:ext cx="8612515" cy="72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星 5 13"/>
          <p:cNvSpPr/>
          <p:nvPr/>
        </p:nvSpPr>
        <p:spPr bwMode="auto">
          <a:xfrm>
            <a:off x="107504" y="33265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107504" y="1638035"/>
            <a:ext cx="8931617" cy="2871085"/>
            <a:chOff x="107504" y="1638035"/>
            <a:chExt cx="8931617" cy="2871085"/>
          </a:xfrm>
        </p:grpSpPr>
        <p:pic>
          <p:nvPicPr>
            <p:cNvPr id="55302" name="Picture 6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961819" y="2009277"/>
              <a:ext cx="6356266" cy="824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309067" y="1638035"/>
              <a:ext cx="42498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Its generic solution can be expanded as</a:t>
              </a:r>
              <a:endParaRPr kumimoji="1" lang="ja-JP" altLang="en-US" dirty="0"/>
            </a:p>
          </p:txBody>
        </p:sp>
        <p:grpSp>
          <p:nvGrpSpPr>
            <p:cNvPr id="8" name="グループ化 7"/>
            <p:cNvGrpSpPr/>
            <p:nvPr/>
          </p:nvGrpSpPr>
          <p:grpSpPr>
            <a:xfrm>
              <a:off x="309068" y="2960559"/>
              <a:ext cx="8730053" cy="1548561"/>
              <a:chOff x="309068" y="2960559"/>
              <a:chExt cx="8730053" cy="1548561"/>
            </a:xfrm>
          </p:grpSpPr>
          <p:pic>
            <p:nvPicPr>
              <p:cNvPr id="55303" name="Picture 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4" y="3494075"/>
                <a:ext cx="4568137" cy="8651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304" name="Picture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0112" y="3400736"/>
                <a:ext cx="2594117" cy="554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305" name="Picture 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2120" y="3954986"/>
                <a:ext cx="1868590" cy="5541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6" name="グループ化 5"/>
              <p:cNvGrpSpPr/>
              <p:nvPr/>
            </p:nvGrpSpPr>
            <p:grpSpPr>
              <a:xfrm>
                <a:off x="309068" y="2960559"/>
                <a:ext cx="8730053" cy="420780"/>
                <a:chOff x="309068" y="3656292"/>
                <a:chExt cx="8730053" cy="420780"/>
              </a:xfrm>
            </p:grpSpPr>
            <p:sp>
              <p:nvSpPr>
                <p:cNvPr id="5" name="テキスト ボックス 4"/>
                <p:cNvSpPr txBox="1"/>
                <p:nvPr/>
              </p:nvSpPr>
              <p:spPr>
                <a:xfrm>
                  <a:off x="467544" y="3682016"/>
                  <a:ext cx="857157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ja-JP" dirty="0" smtClean="0"/>
                    <a:t>        is the complete orthonormal set of </a:t>
                  </a:r>
                  <a:r>
                    <a:rPr lang="en-US" altLang="ja-JP" dirty="0" err="1" smtClean="0"/>
                    <a:t>eigenfunctions</a:t>
                  </a:r>
                  <a:r>
                    <a:rPr lang="en-US" altLang="ja-JP" dirty="0" smtClean="0"/>
                    <a:t> of the Schrödinger-type eq.</a:t>
                  </a:r>
                  <a:endParaRPr kumimoji="1" lang="ja-JP" altLang="en-US" dirty="0"/>
                </a:p>
              </p:txBody>
            </p:sp>
            <p:pic>
              <p:nvPicPr>
                <p:cNvPr id="55306" name="Picture 10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9068" y="3656292"/>
                  <a:ext cx="684659" cy="4207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28" name="星 5 27"/>
            <p:cNvSpPr/>
            <p:nvPr/>
          </p:nvSpPr>
          <p:spPr bwMode="auto">
            <a:xfrm>
              <a:off x="107504" y="1781275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179512" y="4534605"/>
            <a:ext cx="8522083" cy="1567482"/>
            <a:chOff x="179512" y="4534605"/>
            <a:chExt cx="8522083" cy="1567482"/>
          </a:xfrm>
        </p:grpSpPr>
        <p:grpSp>
          <p:nvGrpSpPr>
            <p:cNvPr id="9" name="グループ化 8"/>
            <p:cNvGrpSpPr/>
            <p:nvPr/>
          </p:nvGrpSpPr>
          <p:grpSpPr>
            <a:xfrm>
              <a:off x="283906" y="4534605"/>
              <a:ext cx="8417689" cy="703199"/>
              <a:chOff x="258767" y="4526001"/>
              <a:chExt cx="8417689" cy="703199"/>
            </a:xfrm>
          </p:grpSpPr>
          <p:pic>
            <p:nvPicPr>
              <p:cNvPr id="55307" name="Picture 11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2434" y="4526001"/>
                <a:ext cx="2109596" cy="703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テキスト ボックス 6"/>
              <p:cNvSpPr txBox="1"/>
              <p:nvPr/>
            </p:nvSpPr>
            <p:spPr>
              <a:xfrm>
                <a:off x="258767" y="4644972"/>
                <a:ext cx="84176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en-US" altLang="ja-JP" dirty="0" smtClean="0"/>
                  <a:t>If                                      is finite, we find               and the equilibrium PDF exists.</a:t>
                </a:r>
                <a:endParaRPr kumimoji="1" lang="ja-JP" altLang="en-US" dirty="0"/>
              </a:p>
            </p:txBody>
          </p:sp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7825" y="4659522"/>
                <a:ext cx="841012" cy="333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1" name="グループ化 10"/>
            <p:cNvGrpSpPr/>
            <p:nvPr/>
          </p:nvGrpSpPr>
          <p:grpSpPr>
            <a:xfrm>
              <a:off x="709546" y="5221880"/>
              <a:ext cx="6356266" cy="880207"/>
              <a:chOff x="1043608" y="5678749"/>
              <a:chExt cx="6356266" cy="880207"/>
            </a:xfrm>
          </p:grpSpPr>
          <p:pic>
            <p:nvPicPr>
              <p:cNvPr id="19" name="Picture 6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00"/>
              <a:stretch/>
            </p:blipFill>
            <p:spPr bwMode="auto">
              <a:xfrm>
                <a:off x="1043608" y="5734874"/>
                <a:ext cx="6356266" cy="8240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6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3822" b="47611"/>
              <a:stretch/>
            </p:blipFill>
            <p:spPr bwMode="auto">
              <a:xfrm>
                <a:off x="1060966" y="5678749"/>
                <a:ext cx="1028300" cy="8634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9" name="星 5 28"/>
            <p:cNvSpPr/>
            <p:nvPr/>
          </p:nvSpPr>
          <p:spPr bwMode="auto">
            <a:xfrm>
              <a:off x="179512" y="4805611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grpSp>
        <p:nvGrpSpPr>
          <p:cNvPr id="17" name="グループ化 16"/>
          <p:cNvGrpSpPr/>
          <p:nvPr/>
        </p:nvGrpSpPr>
        <p:grpSpPr>
          <a:xfrm>
            <a:off x="2012234" y="5857108"/>
            <a:ext cx="6841155" cy="891310"/>
            <a:chOff x="2012234" y="5857108"/>
            <a:chExt cx="6841155" cy="891310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2872264" y="6102087"/>
              <a:ext cx="59811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Each solution relaxes to the equilibrium PDF at late time </a:t>
              </a:r>
            </a:p>
            <a:p>
              <a:pPr algn="l"/>
              <a:r>
                <a:rPr kumimoji="1" lang="en-US" altLang="ja-JP" dirty="0" smtClean="0"/>
                <a:t>which has the de Sitter </a:t>
              </a:r>
              <a:r>
                <a:rPr lang="en-US" altLang="ja-JP" dirty="0" smtClean="0"/>
                <a:t>invariance.</a:t>
              </a:r>
              <a:endParaRPr kumimoji="1" lang="ja-JP" altLang="en-US" dirty="0"/>
            </a:p>
          </p:txBody>
        </p:sp>
        <p:sp>
          <p:nvSpPr>
            <p:cNvPr id="13" name="曲折矢印 12"/>
            <p:cNvSpPr/>
            <p:nvPr/>
          </p:nvSpPr>
          <p:spPr bwMode="auto">
            <a:xfrm rot="16200000">
              <a:off x="2131455" y="5737887"/>
              <a:ext cx="568143" cy="806586"/>
            </a:xfrm>
            <a:prstGeom prst="bentArrow">
              <a:avLst/>
            </a:prstGeom>
            <a:solidFill>
              <a:srgbClr val="FF33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44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9" y="223664"/>
            <a:ext cx="1221482" cy="38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188908" y="188640"/>
            <a:ext cx="775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For                      we find an equilibrium PDF corresponding to               as</a:t>
            </a:r>
            <a:endParaRPr kumimoji="1" lang="ja-JP" altLang="en-US" dirty="0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200026"/>
            <a:ext cx="841012" cy="33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322" y="642843"/>
            <a:ext cx="5210642" cy="90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星 5 23"/>
          <p:cNvSpPr/>
          <p:nvPr/>
        </p:nvSpPr>
        <p:spPr bwMode="auto">
          <a:xfrm>
            <a:off x="107504" y="33265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7" name="グループ化 16"/>
          <p:cNvGrpSpPr/>
          <p:nvPr/>
        </p:nvGrpSpPr>
        <p:grpSpPr>
          <a:xfrm>
            <a:off x="107504" y="1549667"/>
            <a:ext cx="8005631" cy="1229806"/>
            <a:chOff x="107504" y="1549667"/>
            <a:chExt cx="8005631" cy="1229806"/>
          </a:xfrm>
        </p:grpSpPr>
        <p:sp>
          <p:nvSpPr>
            <p:cNvPr id="3" name="テキスト ボックス 2"/>
            <p:cNvSpPr txBox="1"/>
            <p:nvPr/>
          </p:nvSpPr>
          <p:spPr>
            <a:xfrm>
              <a:off x="188908" y="1549667"/>
              <a:ext cx="46858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First few eigenvalues (numerically obtained)</a:t>
              </a:r>
              <a:endParaRPr kumimoji="1" lang="ja-JP" altLang="en-US" dirty="0"/>
            </a:p>
          </p:txBody>
        </p:sp>
        <p:pic>
          <p:nvPicPr>
            <p:cNvPr id="5632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060848"/>
              <a:ext cx="6997519" cy="718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星 5 24"/>
            <p:cNvSpPr/>
            <p:nvPr/>
          </p:nvSpPr>
          <p:spPr bwMode="auto">
            <a:xfrm>
              <a:off x="107504" y="1637259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107504" y="2876247"/>
            <a:ext cx="7625989" cy="3585800"/>
            <a:chOff x="107504" y="2876247"/>
            <a:chExt cx="7625989" cy="3585800"/>
          </a:xfrm>
        </p:grpSpPr>
        <p:sp>
          <p:nvSpPr>
            <p:cNvPr id="4" name="テキスト ボックス 3"/>
            <p:cNvSpPr txBox="1"/>
            <p:nvPr/>
          </p:nvSpPr>
          <p:spPr>
            <a:xfrm>
              <a:off x="179941" y="2915419"/>
              <a:ext cx="5698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Equilibrium expectation values obtained using             </a:t>
              </a:r>
              <a:endParaRPr kumimoji="1" lang="ja-JP" altLang="en-US" dirty="0"/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23" r="82598" b="17609"/>
            <a:stretch/>
          </p:blipFill>
          <p:spPr bwMode="auto">
            <a:xfrm>
              <a:off x="4987571" y="2876247"/>
              <a:ext cx="906735" cy="447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6326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3429000"/>
              <a:ext cx="5399509" cy="2088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正方形/長方形 4"/>
            <p:cNvSpPr/>
            <p:nvPr/>
          </p:nvSpPr>
          <p:spPr bwMode="auto">
            <a:xfrm>
              <a:off x="6379527" y="3861048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2" name="正方形/長方形 11"/>
            <p:cNvSpPr/>
            <p:nvPr/>
          </p:nvSpPr>
          <p:spPr bwMode="auto">
            <a:xfrm>
              <a:off x="5515431" y="4581128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3" name="正方形/長方形 12"/>
            <p:cNvSpPr/>
            <p:nvPr/>
          </p:nvSpPr>
          <p:spPr bwMode="auto">
            <a:xfrm>
              <a:off x="6019487" y="5157192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graphicFrame>
          <p:nvGraphicFramePr>
            <p:cNvPr id="6" name="オブジェクト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1402303"/>
                </p:ext>
              </p:extLst>
            </p:nvPr>
          </p:nvGraphicFramePr>
          <p:xfrm>
            <a:off x="6472644" y="3624554"/>
            <a:ext cx="681856" cy="365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1" name="Equation" r:id="rId8" imgW="355320" imgH="190440" progId="Equation.DSMT4">
                    <p:embed/>
                  </p:oleObj>
                </mc:Choice>
                <mc:Fallback>
                  <p:oleObj name="Equation" r:id="rId8" imgW="35532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472644" y="3624554"/>
                          <a:ext cx="681856" cy="3652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オブジェクト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14890280"/>
                </p:ext>
              </p:extLst>
            </p:nvPr>
          </p:nvGraphicFramePr>
          <p:xfrm>
            <a:off x="5587439" y="4365104"/>
            <a:ext cx="755650" cy="36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2" name="Equation" r:id="rId10" imgW="393480" imgH="190440" progId="Equation.DSMT4">
                    <p:embed/>
                  </p:oleObj>
                </mc:Choice>
                <mc:Fallback>
                  <p:oleObj name="Equation" r:id="rId10" imgW="393480" imgH="190440" progId="Equation.DSMT4">
                    <p:embed/>
                    <p:pic>
                      <p:nvPicPr>
                        <p:cNvPr id="0" name="オブジェクト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7439" y="4365104"/>
                          <a:ext cx="755650" cy="3651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オブジェクト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4002757"/>
                </p:ext>
              </p:extLst>
            </p:nvPr>
          </p:nvGraphicFramePr>
          <p:xfrm>
            <a:off x="6194832" y="4974084"/>
            <a:ext cx="755650" cy="36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3" name="Equation" r:id="rId12" imgW="393480" imgH="190440" progId="Equation.DSMT4">
                    <p:embed/>
                  </p:oleObj>
                </mc:Choice>
                <mc:Fallback>
                  <p:oleObj name="Equation" r:id="rId12" imgW="393480" imgH="190440" progId="Equation.DSMT4">
                    <p:embed/>
                    <p:pic>
                      <p:nvPicPr>
                        <p:cNvPr id="0" name="オブジェクト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94832" y="4974084"/>
                          <a:ext cx="755650" cy="3651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" name="グループ化 15"/>
            <p:cNvGrpSpPr/>
            <p:nvPr/>
          </p:nvGrpSpPr>
          <p:grpSpPr>
            <a:xfrm>
              <a:off x="1134691" y="5692606"/>
              <a:ext cx="2198860" cy="369332"/>
              <a:chOff x="6549604" y="5084639"/>
              <a:chExt cx="2198860" cy="369332"/>
            </a:xfrm>
          </p:grpSpPr>
          <p:pic>
            <p:nvPicPr>
              <p:cNvPr id="56330" name="Picture 10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57711" y="5101956"/>
                <a:ext cx="1390753" cy="315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テキスト ボックス 9"/>
              <p:cNvSpPr txBox="1"/>
              <p:nvPr/>
            </p:nvSpPr>
            <p:spPr>
              <a:xfrm>
                <a:off x="6549604" y="5084639"/>
                <a:ext cx="8130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where</a:t>
                </a:r>
                <a:endParaRPr kumimoji="1" lang="ja-JP" altLang="en-US" dirty="0"/>
              </a:p>
            </p:txBody>
          </p:sp>
        </p:grpSp>
        <p:sp>
          <p:nvSpPr>
            <p:cNvPr id="11" name="正方形/長方形 10"/>
            <p:cNvSpPr/>
            <p:nvPr/>
          </p:nvSpPr>
          <p:spPr>
            <a:xfrm>
              <a:off x="3635896" y="5877272"/>
              <a:ext cx="409759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ja-JP" sz="3200" b="1" cap="none" spc="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Higgs condensation</a:t>
              </a:r>
              <a:endParaRPr lang="ja-JP" altLang="en-US" sz="32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6" name="星 5 25"/>
            <p:cNvSpPr/>
            <p:nvPr/>
          </p:nvSpPr>
          <p:spPr bwMode="auto">
            <a:xfrm>
              <a:off x="107504" y="3005411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02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447675" y="279400"/>
            <a:ext cx="740251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What they have found:</a:t>
            </a:r>
          </a:p>
          <a:p>
            <a:pPr algn="l" eaLnBrk="1" hangingPunct="1"/>
            <a:r>
              <a:rPr lang="en-US" altLang="ja-JP" sz="2400"/>
              <a:t>        </a:t>
            </a:r>
          </a:p>
          <a:p>
            <a:pPr algn="l" eaLnBrk="1" hangingPunct="1"/>
            <a:r>
              <a:rPr lang="en-US" altLang="ja-JP" sz="2400"/>
              <a:t>      A scalar particle which interacts with gauge fields.</a:t>
            </a:r>
          </a:p>
          <a:p>
            <a:pPr algn="l" eaLnBrk="1" hangingPunct="1"/>
            <a:r>
              <a:rPr lang="en-US" altLang="ja-JP" sz="2400"/>
              <a:t>                Higgs mechanism seems to be at work.</a:t>
            </a:r>
          </a:p>
        </p:txBody>
      </p:sp>
      <p:graphicFrame>
        <p:nvGraphicFramePr>
          <p:cNvPr id="5123" name="Object 5"/>
          <p:cNvGraphicFramePr>
            <a:graphicFrameLocks noChangeAspect="1"/>
          </p:cNvGraphicFramePr>
          <p:nvPr/>
        </p:nvGraphicFramePr>
        <p:xfrm>
          <a:off x="1019175" y="1260475"/>
          <a:ext cx="8159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" name="Equation" r:id="rId3" imgW="190417" imgH="152334" progId="Equation.DSMT4">
                  <p:embed/>
                </p:oleObj>
              </mc:Choice>
              <mc:Fallback>
                <p:oleObj name="Equation" r:id="rId3" imgW="190417" imgH="15233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1260475"/>
                        <a:ext cx="815975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950913" y="2079625"/>
            <a:ext cx="64087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Coupling to quarks and leptons have not been</a:t>
            </a:r>
          </a:p>
          <a:p>
            <a:pPr algn="l" eaLnBrk="1" hangingPunct="1"/>
            <a:r>
              <a:rPr lang="en-US" altLang="ja-JP" sz="2400"/>
              <a:t>confirmed yet.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971550" y="3017838"/>
            <a:ext cx="64373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It is consistent with the Standard Model Higgs,</a:t>
            </a:r>
          </a:p>
          <a:p>
            <a:pPr algn="l" eaLnBrk="1" hangingPunct="1"/>
            <a:r>
              <a:rPr lang="en-US" altLang="ja-JP" sz="2400"/>
              <a:t>but only half of its roles have been probed.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395288" y="4149725"/>
            <a:ext cx="83566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 dirty="0"/>
              <a:t>Nevertheless, for Cosmology it is a great discovery,</a:t>
            </a:r>
          </a:p>
          <a:p>
            <a:pPr algn="l" eaLnBrk="1" hangingPunct="1"/>
            <a:r>
              <a:rPr lang="en-US" altLang="ja-JP" sz="2400" dirty="0"/>
              <a:t>since no one had ever discovered any scalar field until then, </a:t>
            </a:r>
          </a:p>
          <a:p>
            <a:pPr algn="l" eaLnBrk="1" hangingPunct="1"/>
            <a:r>
              <a:rPr lang="en-US" altLang="ja-JP" sz="2400" dirty="0"/>
              <a:t>which is indispensable for Inflationary Cosmology.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52897" y="116632"/>
            <a:ext cx="83920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Properties of the Higgs condensation</a:t>
            </a:r>
            <a:endParaRPr lang="ja-JP" alt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1520" y="814433"/>
            <a:ext cx="831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Two point equilibrium tempora</a:t>
            </a:r>
            <a:r>
              <a:rPr lang="en-US" altLang="ja-JP" dirty="0" smtClean="0"/>
              <a:t>l correlation function can be well approximated by</a:t>
            </a:r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467544" y="1340768"/>
            <a:ext cx="8263344" cy="513348"/>
            <a:chOff x="467544" y="1340768"/>
            <a:chExt cx="8263344" cy="513348"/>
          </a:xfrm>
        </p:grpSpPr>
        <p:pic>
          <p:nvPicPr>
            <p:cNvPr id="573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340768"/>
              <a:ext cx="5832647" cy="489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453604" y="1484784"/>
              <a:ext cx="4539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for</a:t>
              </a:r>
              <a:endParaRPr kumimoji="1" lang="ja-JP" altLang="en-US" dirty="0"/>
            </a:p>
          </p:txBody>
        </p:sp>
        <p:pic>
          <p:nvPicPr>
            <p:cNvPr id="5734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3724" y="1355165"/>
              <a:ext cx="1757164" cy="4605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グループ化 5"/>
          <p:cNvGrpSpPr/>
          <p:nvPr/>
        </p:nvGrpSpPr>
        <p:grpSpPr>
          <a:xfrm>
            <a:off x="251520" y="1988840"/>
            <a:ext cx="7914803" cy="397907"/>
            <a:chOff x="401613" y="1988840"/>
            <a:chExt cx="7914803" cy="397907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401613" y="1988840"/>
              <a:ext cx="6109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/>
                <a:t>The correlation time defined by                        is given by</a:t>
              </a:r>
              <a:endParaRPr kumimoji="1" lang="ja-JP" altLang="en-US" dirty="0"/>
            </a:p>
          </p:txBody>
        </p:sp>
        <p:pic>
          <p:nvPicPr>
            <p:cNvPr id="5734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981" y="2048039"/>
              <a:ext cx="1354832" cy="338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34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6269" y="1988840"/>
              <a:ext cx="2010147" cy="379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テキスト ボックス 7"/>
          <p:cNvSpPr txBox="1"/>
          <p:nvPr/>
        </p:nvSpPr>
        <p:spPr>
          <a:xfrm>
            <a:off x="251520" y="2636912"/>
            <a:ext cx="889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The spatial correlation function can be evaluated from it using the de Sitter invariance.</a:t>
            </a:r>
            <a:endParaRPr kumimoji="1" lang="ja-JP" altLang="en-US" dirty="0"/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03" y="3176755"/>
            <a:ext cx="5642198" cy="66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37" y="3291719"/>
            <a:ext cx="1589263" cy="43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32" y="4293096"/>
            <a:ext cx="6077694" cy="669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561772" y="4077072"/>
            <a:ext cx="349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i="1" dirty="0" err="1" smtClean="0"/>
              <a:t>cf</a:t>
            </a:r>
            <a:r>
              <a:rPr kumimoji="1" lang="en-US" altLang="ja-JP" i="1" dirty="0" smtClean="0"/>
              <a:t> </a:t>
            </a:r>
            <a:r>
              <a:rPr kumimoji="1" lang="en-US" altLang="ja-JP" dirty="0" smtClean="0"/>
              <a:t> de Sitter invariant separation </a:t>
            </a:r>
            <a:endParaRPr kumimoji="1" lang="ja-JP" altLang="en-US" i="1" dirty="0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979019"/>
              </p:ext>
            </p:extLst>
          </p:nvPr>
        </p:nvGraphicFramePr>
        <p:xfrm>
          <a:off x="7476372" y="4451970"/>
          <a:ext cx="1099359" cy="360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4" name="Equation" r:id="rId10" imgW="736560" imgH="241200" progId="Equation.DSMT4">
                  <p:embed/>
                </p:oleObj>
              </mc:Choice>
              <mc:Fallback>
                <p:oleObj name="Equation" r:id="rId10" imgW="7365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76372" y="4451970"/>
                        <a:ext cx="1099359" cy="360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225281" y="5013176"/>
            <a:ext cx="744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The spatial correlation length defined by                          therefore reads</a:t>
            </a:r>
            <a:endParaRPr kumimoji="1" lang="ja-JP" altLang="en-US" dirty="0"/>
          </a:p>
        </p:txBody>
      </p:sp>
      <p:pic>
        <p:nvPicPr>
          <p:cNvPr id="57354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42" y="5466418"/>
            <a:ext cx="354233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357" y="5040943"/>
            <a:ext cx="1451620" cy="4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5133477" y="565048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FF0000"/>
                </a:solidFill>
              </a:rPr>
              <a:t>Exponentially large !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39552" y="6192699"/>
            <a:ext cx="8554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So we can treat it as a homogeneous field when we discuss its effect on reheating.</a:t>
            </a:r>
            <a:endParaRPr kumimoji="1" lang="ja-JP" altLang="en-US" dirty="0"/>
          </a:p>
        </p:txBody>
      </p:sp>
      <p:sp>
        <p:nvSpPr>
          <p:cNvPr id="23" name="星 5 22"/>
          <p:cNvSpPr/>
          <p:nvPr/>
        </p:nvSpPr>
        <p:spPr bwMode="auto">
          <a:xfrm>
            <a:off x="107504" y="917179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4" name="星 5 23"/>
          <p:cNvSpPr/>
          <p:nvPr/>
        </p:nvSpPr>
        <p:spPr bwMode="auto">
          <a:xfrm>
            <a:off x="107504" y="2141315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" name="星 5 24"/>
          <p:cNvSpPr/>
          <p:nvPr/>
        </p:nvSpPr>
        <p:spPr bwMode="auto">
          <a:xfrm>
            <a:off x="107504" y="2708920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6" name="星 5 25"/>
          <p:cNvSpPr/>
          <p:nvPr/>
        </p:nvSpPr>
        <p:spPr bwMode="auto">
          <a:xfrm>
            <a:off x="107504" y="516565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803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24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550818" y="332656"/>
            <a:ext cx="7645042" cy="707886"/>
            <a:chOff x="663397" y="6061194"/>
            <a:chExt cx="7645042" cy="707886"/>
          </a:xfrm>
        </p:grpSpPr>
        <p:sp>
          <p:nvSpPr>
            <p:cNvPr id="3" name="テキスト ボックス 2"/>
            <p:cNvSpPr txBox="1"/>
            <p:nvPr/>
          </p:nvSpPr>
          <p:spPr>
            <a:xfrm>
              <a:off x="663397" y="6061194"/>
              <a:ext cx="764504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sz="2000" dirty="0" smtClean="0"/>
                <a:t>Its energy density is small during inflation, but it remains constant </a:t>
              </a:r>
            </a:p>
            <a:p>
              <a:pPr algn="l"/>
              <a:r>
                <a:rPr kumimoji="1" lang="en-US" altLang="ja-JP" sz="2000" dirty="0" smtClean="0"/>
                <a:t>until the Hubble parameter decreases to                                . </a:t>
              </a:r>
            </a:p>
          </p:txBody>
        </p:sp>
        <p:pic>
          <p:nvPicPr>
            <p:cNvPr id="4" name="Picture 3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9869" y="6394714"/>
              <a:ext cx="2177210" cy="3728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テキスト ボックス 4"/>
          <p:cNvSpPr txBox="1"/>
          <p:nvPr/>
        </p:nvSpPr>
        <p:spPr>
          <a:xfrm>
            <a:off x="598266" y="4639488"/>
            <a:ext cx="80730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So the Higgs condensation or its decay products never contributes to </a:t>
            </a:r>
          </a:p>
          <a:p>
            <a:pPr algn="l"/>
            <a:r>
              <a:rPr lang="en-US" altLang="ja-JP" sz="2000" dirty="0" smtClean="0"/>
              <a:t>the total energy density in the usual inflation models where inflation is</a:t>
            </a:r>
          </a:p>
          <a:p>
            <a:pPr algn="l"/>
            <a:r>
              <a:rPr kumimoji="1" lang="en-US" altLang="ja-JP" sz="2000" dirty="0" smtClean="0"/>
              <a:t>followed by field oscillation of a massive field whose energy density</a:t>
            </a:r>
          </a:p>
          <a:p>
            <a:pPr algn="l"/>
            <a:r>
              <a:rPr lang="en-US" altLang="ja-JP" sz="2000" dirty="0" smtClean="0"/>
              <a:t>dissipates in proportion to           .</a:t>
            </a:r>
            <a:endParaRPr kumimoji="1" lang="ja-JP" altLang="en-US" sz="2000" dirty="0"/>
          </a:p>
        </p:txBody>
      </p:sp>
      <p:sp>
        <p:nvSpPr>
          <p:cNvPr id="17" name="星 5 16"/>
          <p:cNvSpPr/>
          <p:nvPr/>
        </p:nvSpPr>
        <p:spPr bwMode="auto">
          <a:xfrm>
            <a:off x="323528" y="44638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8" name="星 5 17"/>
          <p:cNvSpPr/>
          <p:nvPr/>
        </p:nvSpPr>
        <p:spPr bwMode="auto">
          <a:xfrm>
            <a:off x="319014" y="4797152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6094239" y="2531041"/>
            <a:ext cx="135598" cy="1872208"/>
            <a:chOff x="6092586" y="908720"/>
            <a:chExt cx="135598" cy="1872208"/>
          </a:xfrm>
        </p:grpSpPr>
        <p:sp>
          <p:nvSpPr>
            <p:cNvPr id="21" name="正方形/長方形 20"/>
            <p:cNvSpPr/>
            <p:nvPr/>
          </p:nvSpPr>
          <p:spPr bwMode="auto">
            <a:xfrm>
              <a:off x="6092586" y="2564904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2" name="正方形/長方形 21"/>
            <p:cNvSpPr/>
            <p:nvPr/>
          </p:nvSpPr>
          <p:spPr bwMode="auto">
            <a:xfrm>
              <a:off x="6092586" y="908720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23" name="星 5 22"/>
          <p:cNvSpPr/>
          <p:nvPr/>
        </p:nvSpPr>
        <p:spPr bwMode="auto">
          <a:xfrm>
            <a:off x="323528" y="1277219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39552" y="1140713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At this time we find</a:t>
            </a:r>
            <a:endParaRPr kumimoji="1" lang="ja-JP" altLang="en-US" sz="2000" dirty="0"/>
          </a:p>
        </p:txBody>
      </p:sp>
      <p:grpSp>
        <p:nvGrpSpPr>
          <p:cNvPr id="25" name="グループ化 24"/>
          <p:cNvGrpSpPr/>
          <p:nvPr/>
        </p:nvGrpSpPr>
        <p:grpSpPr>
          <a:xfrm>
            <a:off x="1475656" y="1592921"/>
            <a:ext cx="4025318" cy="517934"/>
            <a:chOff x="2428335" y="2214273"/>
            <a:chExt cx="4025318" cy="517934"/>
          </a:xfrm>
        </p:grpSpPr>
        <p:pic>
          <p:nvPicPr>
            <p:cNvPr id="584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1415" y="2214273"/>
              <a:ext cx="3952238" cy="5179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aphicFrame>
          <p:nvGraphicFramePr>
            <p:cNvPr id="24" name="オブジェクト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1639242"/>
                </p:ext>
              </p:extLst>
            </p:nvPr>
          </p:nvGraphicFramePr>
          <p:xfrm>
            <a:off x="2428335" y="2214273"/>
            <a:ext cx="481762" cy="456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87" name="Equation" r:id="rId5" imgW="241200" imgH="228600" progId="Equation.DSMT4">
                    <p:embed/>
                  </p:oleObj>
                </mc:Choice>
                <mc:Fallback>
                  <p:oleObj name="Equation" r:id="rId5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28335" y="2214273"/>
                          <a:ext cx="481762" cy="45640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8402" name="Picture 3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21" y="2130533"/>
            <a:ext cx="4310608" cy="81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844703"/>
              </p:ext>
            </p:extLst>
          </p:nvPr>
        </p:nvGraphicFramePr>
        <p:xfrm>
          <a:off x="1413740" y="2951157"/>
          <a:ext cx="1502076" cy="47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8" name="Equation" r:id="rId8" imgW="723600" imgH="228600" progId="Equation.DSMT4">
                  <p:embed/>
                </p:oleObj>
              </mc:Choice>
              <mc:Fallback>
                <p:oleObj name="Equation" r:id="rId8" imgW="723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13740" y="2951157"/>
                        <a:ext cx="1502076" cy="47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星 5 32"/>
          <p:cNvSpPr/>
          <p:nvPr/>
        </p:nvSpPr>
        <p:spPr bwMode="auto">
          <a:xfrm>
            <a:off x="323528" y="3797499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78819" y="3665222"/>
            <a:ext cx="7981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The Higgs field oscillation governed by a quartic potentia</a:t>
            </a:r>
            <a:r>
              <a:rPr lang="en-US" altLang="ja-JP" sz="2000" dirty="0" smtClean="0"/>
              <a:t>l dissipates</a:t>
            </a:r>
          </a:p>
          <a:p>
            <a:pPr algn="l"/>
            <a:r>
              <a:rPr kumimoji="1" lang="en-US" altLang="ja-JP" sz="2000" dirty="0" smtClean="0"/>
              <a:t>its energy density in proportion to          in the same way as radiation.</a:t>
            </a:r>
          </a:p>
        </p:txBody>
      </p:sp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975454"/>
              </p:ext>
            </p:extLst>
          </p:nvPr>
        </p:nvGraphicFramePr>
        <p:xfrm>
          <a:off x="4422774" y="3984215"/>
          <a:ext cx="635001" cy="36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9" name="Equation" r:id="rId10" imgW="393480" imgH="228600" progId="Equation.DSMT4">
                  <p:embed/>
                </p:oleObj>
              </mc:Choice>
              <mc:Fallback>
                <p:oleObj name="Equation" r:id="rId10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22774" y="3984215"/>
                        <a:ext cx="635001" cy="368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952246"/>
              </p:ext>
            </p:extLst>
          </p:nvPr>
        </p:nvGraphicFramePr>
        <p:xfrm>
          <a:off x="3698875" y="5575300"/>
          <a:ext cx="635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90" name="Equation" r:id="rId12" imgW="393480" imgH="228600" progId="Equation.DSMT4">
                  <p:embed/>
                </p:oleObj>
              </mc:Choice>
              <mc:Fallback>
                <p:oleObj name="Equation" r:id="rId12" imgW="393480" imgH="228600" progId="Equation.DSMT4">
                  <p:embed/>
                  <p:pic>
                    <p:nvPicPr>
                      <p:cNvPr id="0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8875" y="5575300"/>
                        <a:ext cx="635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46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33" grpId="0" animBg="1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30030" y="116632"/>
            <a:ext cx="86212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In some models, inflation may end abruptly without being followed by its</a:t>
            </a:r>
          </a:p>
          <a:p>
            <a:pPr algn="l"/>
            <a:r>
              <a:rPr lang="en-US" altLang="ja-JP" sz="2000" dirty="0" smtClean="0"/>
              <a:t>coherent field oscillation and </a:t>
            </a:r>
            <a:r>
              <a:rPr kumimoji="1" lang="en-US" altLang="ja-JP" sz="2000" dirty="0" smtClean="0"/>
              <a:t>reheating proceeds only through gravitational</a:t>
            </a:r>
          </a:p>
          <a:p>
            <a:pPr algn="l"/>
            <a:r>
              <a:rPr lang="en-US" altLang="ja-JP" sz="2000" dirty="0" smtClean="0"/>
              <a:t>particle creation. </a:t>
            </a:r>
            <a:endParaRPr kumimoji="1" lang="ja-JP" altLang="en-US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8642" y="1268760"/>
            <a:ext cx="58865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000" dirty="0" smtClean="0"/>
              <a:t>Such inflation models include k-inflation, (original) </a:t>
            </a:r>
          </a:p>
          <a:p>
            <a:pPr algn="l"/>
            <a:r>
              <a:rPr lang="en-US" altLang="ja-JP" sz="2000" dirty="0" smtClean="0"/>
              <a:t>G-inflation, and quintessential inflation models.</a:t>
            </a:r>
            <a:endParaRPr kumimoji="1" lang="ja-JP" altLang="en-US" sz="2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92976" y="3284984"/>
            <a:ext cx="4003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>
                <a:solidFill>
                  <a:srgbClr val="FF0000"/>
                </a:solidFill>
              </a:rPr>
              <a:t>A simple k-inflation example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71719"/>
            <a:ext cx="6086038" cy="72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608563"/>
              </p:ext>
            </p:extLst>
          </p:nvPr>
        </p:nvGraphicFramePr>
        <p:xfrm>
          <a:off x="7164288" y="3931023"/>
          <a:ext cx="255891" cy="409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0" name="Equation" r:id="rId4" imgW="126720" imgH="203040" progId="Equation.DSMT4">
                  <p:embed/>
                </p:oleObj>
              </mc:Choice>
              <mc:Fallback>
                <p:oleObj name="Equation" r:id="rId4" imgW="126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4288" y="3931023"/>
                        <a:ext cx="255891" cy="409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7380312" y="3933056"/>
            <a:ext cx="1152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: </a:t>
            </a:r>
            <a:r>
              <a:rPr kumimoji="1" lang="en-US" altLang="ja-JP" sz="2000" dirty="0" err="1" smtClean="0"/>
              <a:t>inflaton</a:t>
            </a:r>
            <a:endParaRPr kumimoji="1" lang="ja-JP" alt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578819" y="4653136"/>
                <a:ext cx="8362482" cy="1217050"/>
              </a:xfrm>
              <a:prstGeom prst="rect">
                <a:avLst/>
              </a:prstGeom>
              <a:noFill/>
            </p:spPr>
            <p:txBody>
              <a:bodyPr wrap="none" tIns="36000" bIns="72000" rtlCol="0">
                <a:spAutoFit/>
              </a:bodyPr>
              <a:lstStyle/>
              <a:p>
                <a:pPr algn="l"/>
                <a:r>
                  <a:rPr kumimoji="1" lang="en-US" altLang="ja-JP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ja-JP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ja-JP" dirty="0" smtClean="0"/>
                  <a:t>are constants with opposite sign, the kinetic function has an attractor</a:t>
                </a:r>
              </a:p>
              <a:p>
                <a:pPr algn="l">
                  <a:lnSpc>
                    <a:spcPct val="150000"/>
                  </a:lnSpc>
                </a:pPr>
                <a:r>
                  <a:rPr kumimoji="1" lang="en-US" altLang="ja-JP" dirty="0" smtClean="0"/>
                  <a:t>solution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en-US" altLang="ja-JP" dirty="0" smtClean="0"/>
                  <a:t>Then the energy density and pressure are given by </a:t>
                </a:r>
                <a:r>
                  <a:rPr kumimoji="1" lang="en-US" altLang="ja-JP" dirty="0" smtClean="0"/>
                  <a:t> </a:t>
                </a:r>
                <a:endParaRPr kumimoji="1" lang="ja-JP" altLang="en-US" dirty="0"/>
              </a:p>
            </p:txBody>
          </p:sp>
        </mc:Choice>
        <mc:Fallback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819" y="4653136"/>
                <a:ext cx="8362482" cy="1217050"/>
              </a:xfrm>
              <a:prstGeom prst="rect">
                <a:avLst/>
              </a:prstGeom>
              <a:blipFill rotWithShape="1">
                <a:blip r:embed="rId6"/>
                <a:stretch>
                  <a:fillRect l="-656" t="-3000" b="-1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714" y="5025312"/>
            <a:ext cx="1656184" cy="37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00" y="5816276"/>
            <a:ext cx="3865112" cy="70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右矢印 10"/>
          <p:cNvSpPr/>
          <p:nvPr/>
        </p:nvSpPr>
        <p:spPr bwMode="auto">
          <a:xfrm>
            <a:off x="4932040" y="6122279"/>
            <a:ext cx="432048" cy="21051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386308" y="603858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inflation with</a:t>
            </a:r>
            <a:endParaRPr kumimoji="1" lang="ja-JP" altLang="en-US" dirty="0"/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43442"/>
              </p:ext>
            </p:extLst>
          </p:nvPr>
        </p:nvGraphicFramePr>
        <p:xfrm>
          <a:off x="6797366" y="5897433"/>
          <a:ext cx="1524612" cy="68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1" name="Equation" r:id="rId9" imgW="1015920" imgH="457200" progId="Equation.DSMT4">
                  <p:embed/>
                </p:oleObj>
              </mc:Choice>
              <mc:Fallback>
                <p:oleObj name="Equation" r:id="rId9" imgW="10159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97366" y="5897433"/>
                        <a:ext cx="1524612" cy="68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星 5 17"/>
          <p:cNvSpPr/>
          <p:nvPr/>
        </p:nvSpPr>
        <p:spPr bwMode="auto">
          <a:xfrm>
            <a:off x="179512" y="253567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94848" y="2132856"/>
            <a:ext cx="62277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2000" dirty="0" smtClean="0"/>
              <a:t>In such models the </a:t>
            </a:r>
            <a:r>
              <a:rPr lang="en-US" altLang="ja-JP" sz="2000" dirty="0"/>
              <a:t>Higgs </a:t>
            </a:r>
            <a:r>
              <a:rPr lang="en-US" altLang="ja-JP" sz="2000" dirty="0" smtClean="0"/>
              <a:t>condensation </a:t>
            </a:r>
            <a:r>
              <a:rPr lang="en-US" altLang="ja-JP" sz="2000" dirty="0"/>
              <a:t>contributes </a:t>
            </a:r>
            <a:endParaRPr lang="en-US" altLang="ja-JP" sz="2000" dirty="0" smtClean="0"/>
          </a:p>
          <a:p>
            <a:pPr algn="l"/>
            <a:r>
              <a:rPr lang="en-US" altLang="ja-JP" sz="2000" dirty="0" smtClean="0"/>
              <a:t>to </a:t>
            </a:r>
            <a:r>
              <a:rPr lang="en-US" altLang="ja-JP" sz="2000" dirty="0"/>
              <a:t>the total energy density appreciably in the end. </a:t>
            </a:r>
            <a:endParaRPr lang="ja-JP" altLang="en-US" sz="2000" dirty="0"/>
          </a:p>
        </p:txBody>
      </p:sp>
      <p:sp>
        <p:nvSpPr>
          <p:cNvPr id="20" name="星 5 19"/>
          <p:cNvSpPr/>
          <p:nvPr/>
        </p:nvSpPr>
        <p:spPr bwMode="auto">
          <a:xfrm>
            <a:off x="179512" y="1421235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1" name="星 5 20"/>
          <p:cNvSpPr/>
          <p:nvPr/>
        </p:nvSpPr>
        <p:spPr bwMode="auto">
          <a:xfrm>
            <a:off x="179512" y="2204864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6840552" y="2564904"/>
            <a:ext cx="183590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V="1">
            <a:off x="7668344" y="1556792"/>
            <a:ext cx="0" cy="11521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647912"/>
              </p:ext>
            </p:extLst>
          </p:nvPr>
        </p:nvGraphicFramePr>
        <p:xfrm>
          <a:off x="8695506" y="2471812"/>
          <a:ext cx="127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2" name="Equation" r:id="rId11" imgW="126720" imgH="203040" progId="Equation.DSMT4">
                  <p:embed/>
                </p:oleObj>
              </mc:Choice>
              <mc:Fallback>
                <p:oleObj name="Equation" r:id="rId11" imgW="126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95506" y="2471812"/>
                        <a:ext cx="1270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466527"/>
              </p:ext>
            </p:extLst>
          </p:nvPr>
        </p:nvGraphicFramePr>
        <p:xfrm>
          <a:off x="7495714" y="1319635"/>
          <a:ext cx="3175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3" name="Equation" r:id="rId13" imgW="317160" imgH="203040" progId="Equation.DSMT4">
                  <p:embed/>
                </p:oleObj>
              </mc:Choice>
              <mc:Fallback>
                <p:oleObj name="Equation" r:id="rId13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95714" y="1319635"/>
                        <a:ext cx="3175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フリーフォーム 24"/>
          <p:cNvSpPr/>
          <p:nvPr/>
        </p:nvSpPr>
        <p:spPr bwMode="auto">
          <a:xfrm>
            <a:off x="6867525" y="1800225"/>
            <a:ext cx="800100" cy="304800"/>
          </a:xfrm>
          <a:custGeom>
            <a:avLst/>
            <a:gdLst>
              <a:gd name="connsiteX0" fmla="*/ 0 w 800100"/>
              <a:gd name="connsiteY0" fmla="*/ 0 h 304800"/>
              <a:gd name="connsiteX1" fmla="*/ 71438 w 800100"/>
              <a:gd name="connsiteY1" fmla="*/ 85725 h 304800"/>
              <a:gd name="connsiteX2" fmla="*/ 242888 w 800100"/>
              <a:gd name="connsiteY2" fmla="*/ 200025 h 304800"/>
              <a:gd name="connsiteX3" fmla="*/ 428625 w 800100"/>
              <a:gd name="connsiteY3" fmla="*/ 252413 h 304800"/>
              <a:gd name="connsiteX4" fmla="*/ 585788 w 800100"/>
              <a:gd name="connsiteY4" fmla="*/ 280988 h 304800"/>
              <a:gd name="connsiteX5" fmla="*/ 723900 w 800100"/>
              <a:gd name="connsiteY5" fmla="*/ 300038 h 304800"/>
              <a:gd name="connsiteX6" fmla="*/ 800100 w 800100"/>
              <a:gd name="connsiteY6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0100" h="304800">
                <a:moveTo>
                  <a:pt x="0" y="0"/>
                </a:moveTo>
                <a:cubicBezTo>
                  <a:pt x="15478" y="26194"/>
                  <a:pt x="30957" y="52388"/>
                  <a:pt x="71438" y="85725"/>
                </a:cubicBezTo>
                <a:cubicBezTo>
                  <a:pt x="111919" y="119063"/>
                  <a:pt x="183357" y="172244"/>
                  <a:pt x="242888" y="200025"/>
                </a:cubicBezTo>
                <a:cubicBezTo>
                  <a:pt x="302419" y="227806"/>
                  <a:pt x="371475" y="238919"/>
                  <a:pt x="428625" y="252413"/>
                </a:cubicBezTo>
                <a:cubicBezTo>
                  <a:pt x="485775" y="265907"/>
                  <a:pt x="536576" y="273051"/>
                  <a:pt x="585788" y="280988"/>
                </a:cubicBezTo>
                <a:cubicBezTo>
                  <a:pt x="635000" y="288925"/>
                  <a:pt x="688181" y="296069"/>
                  <a:pt x="723900" y="300038"/>
                </a:cubicBezTo>
                <a:cubicBezTo>
                  <a:pt x="759619" y="304007"/>
                  <a:pt x="779859" y="304403"/>
                  <a:pt x="800100" y="304800"/>
                </a:cubicBezTo>
              </a:path>
            </a:pathLst>
          </a:custGeom>
          <a:ln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フリーフォーム 25"/>
          <p:cNvSpPr/>
          <p:nvPr/>
        </p:nvSpPr>
        <p:spPr bwMode="auto">
          <a:xfrm>
            <a:off x="7677150" y="2519363"/>
            <a:ext cx="884007" cy="23812"/>
          </a:xfrm>
          <a:custGeom>
            <a:avLst/>
            <a:gdLst>
              <a:gd name="connsiteX0" fmla="*/ 0 w 884007"/>
              <a:gd name="connsiteY0" fmla="*/ 0 h 23812"/>
              <a:gd name="connsiteX1" fmla="*/ 290513 w 884007"/>
              <a:gd name="connsiteY1" fmla="*/ 4762 h 23812"/>
              <a:gd name="connsiteX2" fmla="*/ 742950 w 884007"/>
              <a:gd name="connsiteY2" fmla="*/ 14287 h 23812"/>
              <a:gd name="connsiteX3" fmla="*/ 876300 w 884007"/>
              <a:gd name="connsiteY3" fmla="*/ 23812 h 23812"/>
              <a:gd name="connsiteX4" fmla="*/ 866775 w 884007"/>
              <a:gd name="connsiteY4" fmla="*/ 23812 h 23812"/>
              <a:gd name="connsiteX5" fmla="*/ 857250 w 884007"/>
              <a:gd name="connsiteY5" fmla="*/ 14287 h 2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4007" h="23812">
                <a:moveTo>
                  <a:pt x="0" y="0"/>
                </a:moveTo>
                <a:lnTo>
                  <a:pt x="290513" y="4762"/>
                </a:lnTo>
                <a:lnTo>
                  <a:pt x="742950" y="14287"/>
                </a:lnTo>
                <a:cubicBezTo>
                  <a:pt x="840581" y="17462"/>
                  <a:pt x="855663" y="22225"/>
                  <a:pt x="876300" y="23812"/>
                </a:cubicBezTo>
                <a:cubicBezTo>
                  <a:pt x="896937" y="25399"/>
                  <a:pt x="869950" y="25399"/>
                  <a:pt x="866775" y="23812"/>
                </a:cubicBezTo>
                <a:cubicBezTo>
                  <a:pt x="863600" y="22225"/>
                  <a:pt x="857250" y="14287"/>
                  <a:pt x="857250" y="14287"/>
                </a:cubicBezTo>
              </a:path>
            </a:pathLst>
          </a:custGeom>
          <a:ln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 bwMode="auto">
          <a:xfrm>
            <a:off x="6948264" y="1772816"/>
            <a:ext cx="144016" cy="152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1" name="円/楕円 30"/>
          <p:cNvSpPr/>
          <p:nvPr/>
        </p:nvSpPr>
        <p:spPr bwMode="auto">
          <a:xfrm>
            <a:off x="7236296" y="1908448"/>
            <a:ext cx="144016" cy="152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2" name="円/楕円 31"/>
          <p:cNvSpPr/>
          <p:nvPr/>
        </p:nvSpPr>
        <p:spPr bwMode="auto">
          <a:xfrm>
            <a:off x="7812360" y="1980456"/>
            <a:ext cx="144016" cy="152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3" name="円/楕円 32"/>
          <p:cNvSpPr/>
          <p:nvPr/>
        </p:nvSpPr>
        <p:spPr bwMode="auto">
          <a:xfrm>
            <a:off x="8100392" y="2124472"/>
            <a:ext cx="144016" cy="152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4" name="円/楕円 33"/>
          <p:cNvSpPr/>
          <p:nvPr/>
        </p:nvSpPr>
        <p:spPr bwMode="auto">
          <a:xfrm>
            <a:off x="8316416" y="2268488"/>
            <a:ext cx="144016" cy="152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596924" y="2780928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Quintessential inflation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948264" y="3068960"/>
            <a:ext cx="1775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(Peebles &amp; 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Vilenkin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99)</a:t>
            </a:r>
            <a:endParaRPr kumimoji="1" lang="ja-JP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211960" y="3377316"/>
            <a:ext cx="3246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Armendariz-Picon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Damour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&amp; 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Mukhanov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99)</a:t>
            </a:r>
            <a:endParaRPr kumimoji="1" lang="ja-JP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8" name="星 5 37"/>
          <p:cNvSpPr/>
          <p:nvPr/>
        </p:nvSpPr>
        <p:spPr bwMode="auto">
          <a:xfrm>
            <a:off x="395536" y="4733603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9" name="星 5 38"/>
          <p:cNvSpPr/>
          <p:nvPr/>
        </p:nvSpPr>
        <p:spPr bwMode="auto">
          <a:xfrm>
            <a:off x="395536" y="552569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59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 animBg="1"/>
      <p:bldP spid="12" grpId="0"/>
      <p:bldP spid="14" grpId="0"/>
      <p:bldP spid="20" grpId="0" animBg="1"/>
      <p:bldP spid="21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28" grpId="0"/>
      <p:bldP spid="29" grpId="0"/>
      <p:bldP spid="37" grpId="0"/>
      <p:bldP spid="38" grpId="0" animBg="1"/>
      <p:bldP spid="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テキスト ボックス 1"/>
              <p:cNvSpPr txBox="1"/>
              <p:nvPr/>
            </p:nvSpPr>
            <p:spPr>
              <a:xfrm>
                <a:off x="231809" y="260648"/>
                <a:ext cx="86869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en-US" altLang="ja-JP" dirty="0" smtClean="0"/>
                  <a:t>k-inflation ends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dirty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ja-JP" dirty="0" smtClean="0"/>
                  <a:t>both</a:t>
                </a:r>
                <a:r>
                  <a:rPr kumimoji="1" lang="en-US" altLang="ja-JP" dirty="0" smtClean="0"/>
                  <a:t> becomes positive.  Then the kinetic energy</a:t>
                </a:r>
              </a:p>
              <a:p>
                <a:pPr algn="l"/>
                <a:r>
                  <a:rPr lang="en-US" altLang="ja-JP" dirty="0" smtClean="0"/>
                  <a:t>starts to redshift quickly and only the first term of the </a:t>
                </a:r>
                <a:r>
                  <a:rPr lang="en-US" altLang="ja-JP" dirty="0" err="1" smtClean="0"/>
                  <a:t>Lagrangian</a:t>
                </a:r>
                <a:r>
                  <a:rPr lang="en-US" altLang="ja-JP" dirty="0" smtClean="0"/>
                  <a:t> becomes relevant.</a:t>
                </a:r>
                <a:endParaRPr kumimoji="1" lang="ja-JP" altLang="en-US" dirty="0"/>
              </a:p>
            </p:txBody>
          </p:sp>
        </mc:Choice>
        <mc:Fallback>
          <p:sp>
            <p:nvSpPr>
              <p:cNvPr id="2" name="テキスト ボックス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09" y="260648"/>
                <a:ext cx="8686993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561" t="-4717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角丸四角形 2"/>
          <p:cNvSpPr/>
          <p:nvPr/>
        </p:nvSpPr>
        <p:spPr bwMode="auto">
          <a:xfrm>
            <a:off x="2965956" y="1138550"/>
            <a:ext cx="1512168" cy="432048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k-inflation</a:t>
            </a:r>
            <a:endParaRPr kumimoji="1" lang="ja-JP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" name="下矢印 3"/>
          <p:cNvSpPr/>
          <p:nvPr/>
        </p:nvSpPr>
        <p:spPr bwMode="auto">
          <a:xfrm>
            <a:off x="3623249" y="1585481"/>
            <a:ext cx="216024" cy="288032"/>
          </a:xfrm>
          <a:prstGeom prst="down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" name="角丸四角形 4"/>
          <p:cNvSpPr/>
          <p:nvPr/>
        </p:nvSpPr>
        <p:spPr bwMode="auto">
          <a:xfrm>
            <a:off x="2713345" y="1919178"/>
            <a:ext cx="2088232" cy="432048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rPr>
              <a:t>Free scalar field</a:t>
            </a:r>
            <a:endParaRPr kumimoji="1" lang="ja-JP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989124"/>
              </p:ext>
            </p:extLst>
          </p:nvPr>
        </p:nvGraphicFramePr>
        <p:xfrm>
          <a:off x="5014296" y="1138550"/>
          <a:ext cx="1227441" cy="44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1" name="Equation" r:id="rId4" imgW="622080" imgH="228600" progId="Equation.DSMT4">
                  <p:embed/>
                </p:oleObj>
              </mc:Choice>
              <mc:Fallback>
                <p:oleObj name="Equation" r:id="rId4" imgW="6220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14296" y="1138550"/>
                        <a:ext cx="1227441" cy="44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213890"/>
              </p:ext>
            </p:extLst>
          </p:nvPr>
        </p:nvGraphicFramePr>
        <p:xfrm>
          <a:off x="5036695" y="1901963"/>
          <a:ext cx="12017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2" name="Equation" r:id="rId6" imgW="609480" imgH="228600" progId="Equation.DSMT4">
                  <p:embed/>
                </p:oleObj>
              </mc:Choice>
              <mc:Fallback>
                <p:oleObj name="Equation" r:id="rId6" imgW="609480" imgH="228600" progId="Equation.DSMT4">
                  <p:embed/>
                  <p:pic>
                    <p:nvPicPr>
                      <p:cNvPr id="0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695" y="1901963"/>
                        <a:ext cx="1201737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11495"/>
              </p:ext>
            </p:extLst>
          </p:nvPr>
        </p:nvGraphicFramePr>
        <p:xfrm>
          <a:off x="1413896" y="1183149"/>
          <a:ext cx="1050534" cy="402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3" name="Equation" r:id="rId8" imgW="596880" imgH="228600" progId="Equation.DSMT4">
                  <p:embed/>
                </p:oleObj>
              </mc:Choice>
              <mc:Fallback>
                <p:oleObj name="Equation" r:id="rId8" imgW="596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13896" y="1183149"/>
                        <a:ext cx="1050534" cy="402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407307"/>
              </p:ext>
            </p:extLst>
          </p:nvPr>
        </p:nvGraphicFramePr>
        <p:xfrm>
          <a:off x="1413896" y="1897921"/>
          <a:ext cx="104933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4" name="Equation" r:id="rId10" imgW="596880" imgH="228600" progId="Equation.DSMT4">
                  <p:embed/>
                </p:oleObj>
              </mc:Choice>
              <mc:Fallback>
                <p:oleObj name="Equation" r:id="rId10" imgW="596880" imgH="228600" progId="Equation.DSMT4">
                  <p:embed/>
                  <p:pic>
                    <p:nvPicPr>
                      <p:cNvPr id="0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3896" y="1897921"/>
                        <a:ext cx="1049337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右カーブ矢印 9"/>
          <p:cNvSpPr/>
          <p:nvPr/>
        </p:nvSpPr>
        <p:spPr bwMode="auto">
          <a:xfrm>
            <a:off x="1031433" y="1274616"/>
            <a:ext cx="333422" cy="909761"/>
          </a:xfrm>
          <a:prstGeom prst="curvedRightArrow">
            <a:avLst>
              <a:gd name="adj1" fmla="val 11611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37832" y="2494637"/>
            <a:ext cx="7622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chemeClr val="accent2"/>
                </a:solidFill>
              </a:rPr>
              <a:t>If this change </a:t>
            </a:r>
            <a:r>
              <a:rPr lang="en-US" altLang="ja-JP" dirty="0" smtClean="0">
                <a:solidFill>
                  <a:schemeClr val="accent2"/>
                </a:solidFill>
              </a:rPr>
              <a:t>occurs abruptly, </a:t>
            </a:r>
          </a:p>
          <a:p>
            <a:pPr algn="l"/>
            <a:r>
              <a:rPr lang="en-US" altLang="ja-JP" dirty="0" smtClean="0">
                <a:solidFill>
                  <a:schemeClr val="accent1"/>
                </a:solidFill>
              </a:rPr>
              <a:t>numerical calculation shows that this transition </a:t>
            </a:r>
            <a:r>
              <a:rPr kumimoji="1" lang="en-US" altLang="ja-JP" dirty="0" smtClean="0">
                <a:solidFill>
                  <a:schemeClr val="accent1"/>
                </a:solidFill>
              </a:rPr>
              <a:t>occurs within Hubble time.</a:t>
            </a:r>
            <a:endParaRPr kumimoji="1" lang="ja-JP" altLang="en-US" dirty="0">
              <a:solidFill>
                <a:schemeClr val="accent2"/>
              </a:solidFill>
            </a:endParaRPr>
          </a:p>
        </p:txBody>
      </p:sp>
      <p:sp>
        <p:nvSpPr>
          <p:cNvPr id="12" name="左カーブ矢印 11"/>
          <p:cNvSpPr/>
          <p:nvPr/>
        </p:nvSpPr>
        <p:spPr bwMode="auto">
          <a:xfrm>
            <a:off x="6315773" y="1278782"/>
            <a:ext cx="288032" cy="1019485"/>
          </a:xfrm>
          <a:prstGeom prst="curvedLeftArrow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" name="角丸四角形吹き出し 12"/>
          <p:cNvSpPr/>
          <p:nvPr/>
        </p:nvSpPr>
        <p:spPr bwMode="auto">
          <a:xfrm>
            <a:off x="1125864" y="2494637"/>
            <a:ext cx="1224136" cy="323165"/>
          </a:xfrm>
          <a:prstGeom prst="wedgeRoundRectCallout">
            <a:avLst>
              <a:gd name="adj1" fmla="val -38892"/>
              <a:gd name="adj2" fmla="val -179188"/>
              <a:gd name="adj3" fmla="val 1666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4" name="角丸四角形吹き出し 13"/>
          <p:cNvSpPr/>
          <p:nvPr/>
        </p:nvSpPr>
        <p:spPr bwMode="auto">
          <a:xfrm>
            <a:off x="4257628" y="2817802"/>
            <a:ext cx="1404739" cy="323166"/>
          </a:xfrm>
          <a:prstGeom prst="wedgeRoundRectCallout">
            <a:avLst>
              <a:gd name="adj1" fmla="val 96669"/>
              <a:gd name="adj2" fmla="val -211674"/>
              <a:gd name="adj3" fmla="val 16667"/>
            </a:avLst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76410" y="3429000"/>
            <a:ext cx="7962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Gravitational particle production takes place due to this rapid change</a:t>
            </a:r>
          </a:p>
          <a:p>
            <a:pPr algn="l"/>
            <a:r>
              <a:rPr lang="en-US" altLang="ja-JP" sz="2000" dirty="0" smtClean="0"/>
              <a:t>of the expansion law.  </a:t>
            </a:r>
          </a:p>
          <a:p>
            <a:pPr algn="l"/>
            <a:r>
              <a:rPr kumimoji="1" lang="en-US" altLang="ja-JP" sz="2000" dirty="0" smtClean="0"/>
              <a:t>The energy density of a massless boson created this way is given by</a:t>
            </a:r>
            <a:endParaRPr kumimoji="1" lang="ja-JP" altLang="en-US" sz="2000" dirty="0"/>
          </a:p>
        </p:txBody>
      </p:sp>
      <p:pic>
        <p:nvPicPr>
          <p:cNvPr id="59406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356" y="4509120"/>
            <a:ext cx="2968768" cy="78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020918"/>
              </p:ext>
            </p:extLst>
          </p:nvPr>
        </p:nvGraphicFramePr>
        <p:xfrm>
          <a:off x="1249614" y="5404402"/>
          <a:ext cx="602651" cy="324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5" name="Equation" r:id="rId13" imgW="330120" imgH="177480" progId="Equation.DSMT4">
                  <p:embed/>
                </p:oleObj>
              </mc:Choice>
              <mc:Fallback>
                <p:oleObj name="Equation" r:id="rId13" imgW="330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49614" y="5404402"/>
                        <a:ext cx="602651" cy="324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360977" y="5373216"/>
            <a:ext cx="79351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taking           at the end of inflation.</a:t>
            </a:r>
          </a:p>
          <a:p>
            <a:pPr algn="l"/>
            <a:r>
              <a:rPr lang="en-US" altLang="ja-JP" sz="2000" dirty="0"/>
              <a:t> </a:t>
            </a:r>
            <a:r>
              <a:rPr lang="en-US" altLang="ja-JP" sz="2000" dirty="0" smtClean="0"/>
              <a:t>     is the time elapsed during smooth transition from de Sitter to a </a:t>
            </a:r>
          </a:p>
          <a:p>
            <a:pPr algn="l"/>
            <a:r>
              <a:rPr kumimoji="1" lang="en-US" altLang="ja-JP" sz="2000" dirty="0" smtClean="0"/>
              <a:t>power-law expansion.</a:t>
            </a:r>
            <a:endParaRPr kumimoji="1" lang="ja-JP" altLang="en-US" sz="2000" dirty="0"/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911588"/>
              </p:ext>
            </p:extLst>
          </p:nvPr>
        </p:nvGraphicFramePr>
        <p:xfrm>
          <a:off x="466312" y="5729461"/>
          <a:ext cx="324827" cy="303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6" name="Equation" r:id="rId15" imgW="190440" imgH="177480" progId="Equation.DSMT4">
                  <p:embed/>
                </p:oleObj>
              </mc:Choice>
              <mc:Fallback>
                <p:oleObj name="Equation" r:id="rId15" imgW="1904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6312" y="5729461"/>
                        <a:ext cx="324827" cy="303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521456"/>
              </p:ext>
            </p:extLst>
          </p:nvPr>
        </p:nvGraphicFramePr>
        <p:xfrm>
          <a:off x="3093319" y="6007330"/>
          <a:ext cx="1059859" cy="38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7" name="Equation" r:id="rId17" imgW="634680" imgH="228600" progId="Equation.DSMT4">
                  <p:embed/>
                </p:oleObj>
              </mc:Choice>
              <mc:Fallback>
                <p:oleObj name="Equation" r:id="rId17" imgW="634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93319" y="6007330"/>
                        <a:ext cx="1059859" cy="381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星 5 20"/>
          <p:cNvSpPr/>
          <p:nvPr/>
        </p:nvSpPr>
        <p:spPr bwMode="auto">
          <a:xfrm>
            <a:off x="107504" y="404664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星 5 21"/>
          <p:cNvSpPr/>
          <p:nvPr/>
        </p:nvSpPr>
        <p:spPr bwMode="auto">
          <a:xfrm>
            <a:off x="179512" y="3581475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星 5 22"/>
          <p:cNvSpPr/>
          <p:nvPr/>
        </p:nvSpPr>
        <p:spPr bwMode="auto">
          <a:xfrm>
            <a:off x="179512" y="4157539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4" name="星 5 23"/>
          <p:cNvSpPr/>
          <p:nvPr/>
        </p:nvSpPr>
        <p:spPr bwMode="auto">
          <a:xfrm>
            <a:off x="179512" y="5813723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959997" y="5065115"/>
            <a:ext cx="10230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kumimoji="1" lang="en-US" altLang="ja-JP" sz="1200" i="1" dirty="0" err="1" smtClean="0">
                <a:solidFill>
                  <a:schemeClr val="accent3">
                    <a:lumMod val="75000"/>
                  </a:schemeClr>
                </a:solidFill>
              </a:rPr>
              <a:t>cf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 Ford 87)</a:t>
            </a:r>
            <a:endParaRPr kumimoji="1" lang="ja-JP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876256" y="1931445"/>
            <a:ext cx="979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kination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828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 animBg="1"/>
      <p:bldP spid="15" grpId="0"/>
      <p:bldP spid="17" grpId="0"/>
      <p:bldP spid="22" grpId="0" animBg="1"/>
      <p:bldP spid="23" grpId="0" animBg="1"/>
      <p:bldP spid="24" grpId="0" animBg="1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矢印コネクタ 2"/>
          <p:cNvCxnSpPr/>
          <p:nvPr/>
        </p:nvCxnSpPr>
        <p:spPr>
          <a:xfrm>
            <a:off x="467544" y="4751640"/>
            <a:ext cx="4392488" cy="0"/>
          </a:xfrm>
          <a:prstGeom prst="straightConnector1">
            <a:avLst/>
          </a:prstGeom>
          <a:ln w="19050"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線矢印コネクタ 4"/>
          <p:cNvCxnSpPr/>
          <p:nvPr/>
        </p:nvCxnSpPr>
        <p:spPr>
          <a:xfrm flipV="1">
            <a:off x="611560" y="1511280"/>
            <a:ext cx="0" cy="338437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>
            <a:off x="755576" y="2015336"/>
            <a:ext cx="1440160" cy="0"/>
          </a:xfrm>
          <a:prstGeom prst="line">
            <a:avLst/>
          </a:prstGeom>
          <a:ln w="19050"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2195736" y="2015336"/>
            <a:ext cx="1872208" cy="2592288"/>
          </a:xfrm>
          <a:prstGeom prst="line">
            <a:avLst/>
          </a:prstGeom>
          <a:ln w="19050"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195736" y="2786246"/>
            <a:ext cx="2300064" cy="1238642"/>
          </a:xfrm>
          <a:prstGeom prst="line">
            <a:avLst/>
          </a:prstGeom>
          <a:ln w="19050">
            <a:solidFill>
              <a:srgbClr val="FF000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4827972" y="4607624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time or scale factor</a:t>
            </a: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79512" y="1124744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energy density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912691" y="164870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inflation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05759" y="2087344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err="1" smtClean="0"/>
              <a:t>kinatic</a:t>
            </a:r>
            <a:r>
              <a:rPr kumimoji="1" lang="en-US" altLang="ja-JP" dirty="0" smtClean="0"/>
              <a:t> energy of the </a:t>
            </a:r>
            <a:r>
              <a:rPr kumimoji="1" lang="en-US" altLang="ja-JP" dirty="0" err="1" smtClean="0"/>
              <a:t>inflaton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067944" y="4031560"/>
            <a:ext cx="4852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FF0000"/>
                </a:solidFill>
              </a:rPr>
              <a:t>radiation from gravitational particle production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259982"/>
              </p:ext>
            </p:extLst>
          </p:nvPr>
        </p:nvGraphicFramePr>
        <p:xfrm>
          <a:off x="1907704" y="1655908"/>
          <a:ext cx="561606" cy="359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2" name="Equation" r:id="rId4" imgW="317160" imgH="203040" progId="Equation.DSMT4">
                  <p:embed/>
                </p:oleObj>
              </mc:Choice>
              <mc:Fallback>
                <p:oleObj name="Equation" r:id="rId4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7704" y="1655908"/>
                        <a:ext cx="561606" cy="359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34970"/>
              </p:ext>
            </p:extLst>
          </p:nvPr>
        </p:nvGraphicFramePr>
        <p:xfrm>
          <a:off x="7631604" y="2026737"/>
          <a:ext cx="719647" cy="397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3" name="Equation" r:id="rId6" imgW="368280" imgH="203040" progId="Equation.DSMT4">
                  <p:embed/>
                </p:oleObj>
              </mc:Choice>
              <mc:Fallback>
                <p:oleObj name="Equation" r:id="rId6" imgW="3682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1604" y="2026737"/>
                        <a:ext cx="719647" cy="3971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06" y="2054304"/>
            <a:ext cx="1968598" cy="36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テキスト ボックス 1"/>
              <p:cNvSpPr txBox="1"/>
              <p:nvPr/>
            </p:nvSpPr>
            <p:spPr>
              <a:xfrm>
                <a:off x="467544" y="260648"/>
                <a:ext cx="76899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ja-JP" sz="2000" dirty="0" smtClean="0"/>
                  <a:t>Let us assume there are effectively 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/>
                      </a:rPr>
                      <m:t>𝑁</m:t>
                    </m:r>
                    <m:r>
                      <a:rPr lang="en-US" altLang="ja-JP" sz="20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ja-JP" sz="2000" dirty="0" smtClean="0"/>
                  <a:t>such modes and neglect the </a:t>
                </a:r>
              </a:p>
              <a:p>
                <a:pPr algn="l"/>
                <a:r>
                  <a:rPr kumimoji="1" lang="en-US" altLang="ja-JP" sz="2000" dirty="0" smtClean="0"/>
                  <a:t>logarithmic factor. </a:t>
                </a:r>
                <a:endParaRPr kumimoji="1" lang="ja-JP" altLang="en-US" sz="2000" dirty="0"/>
              </a:p>
            </p:txBody>
          </p:sp>
        </mc:Choice>
        <mc:Fallback>
          <p:sp>
            <p:nvSpPr>
              <p:cNvPr id="2" name="テキスト ボックス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60648"/>
                <a:ext cx="7689990" cy="707886"/>
              </a:xfrm>
              <a:prstGeom prst="rect">
                <a:avLst/>
              </a:prstGeom>
              <a:blipFill rotWithShape="1">
                <a:blip r:embed="rId9"/>
                <a:stretch>
                  <a:fillRect l="-872" t="-3448" r="-634" b="-1551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768863"/>
              </p:ext>
            </p:extLst>
          </p:nvPr>
        </p:nvGraphicFramePr>
        <p:xfrm>
          <a:off x="2924537" y="614591"/>
          <a:ext cx="1419324" cy="72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4" name="Equation" r:id="rId10" imgW="825480" imgH="419040" progId="Equation.DSMT4">
                  <p:embed/>
                </p:oleObj>
              </mc:Choice>
              <mc:Fallback>
                <p:oleObj name="Equation" r:id="rId10" imgW="8254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4537" y="614591"/>
                        <a:ext cx="1419324" cy="720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358013"/>
              </p:ext>
            </p:extLst>
          </p:nvPr>
        </p:nvGraphicFramePr>
        <p:xfrm>
          <a:off x="4312539" y="3045204"/>
          <a:ext cx="14192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5" name="Equation" r:id="rId12" imgW="825480" imgH="419040" progId="Equation.DSMT4">
                  <p:embed/>
                </p:oleObj>
              </mc:Choice>
              <mc:Fallback>
                <p:oleObj name="Equation" r:id="rId12" imgW="825480" imgH="41904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539" y="3045204"/>
                        <a:ext cx="14192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コネクタ 9"/>
          <p:cNvCxnSpPr/>
          <p:nvPr/>
        </p:nvCxnSpPr>
        <p:spPr>
          <a:xfrm>
            <a:off x="3107457" y="3311480"/>
            <a:ext cx="0" cy="1440160"/>
          </a:xfrm>
          <a:prstGeom prst="line">
            <a:avLst/>
          </a:prstGeom>
          <a:ln w="19050">
            <a:prstDash val="dash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76000"/>
              </p:ext>
            </p:extLst>
          </p:nvPr>
        </p:nvGraphicFramePr>
        <p:xfrm>
          <a:off x="2951820" y="4708891"/>
          <a:ext cx="311274" cy="373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6"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51820" y="4708891"/>
                        <a:ext cx="311274" cy="373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48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228" y="4024888"/>
            <a:ext cx="1536948" cy="688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55" name="Picture 1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7" y="5229200"/>
            <a:ext cx="7704856" cy="816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56" name="Picture 1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175" y="6170482"/>
            <a:ext cx="2095713" cy="53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5919273" y="627416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is the tensor-scalar ratio.</a:t>
            </a:r>
            <a:endParaRPr kumimoji="1" lang="ja-JP" altLang="en-US" dirty="0"/>
          </a:p>
        </p:txBody>
      </p:sp>
      <p:sp>
        <p:nvSpPr>
          <p:cNvPr id="38" name="星 5 37"/>
          <p:cNvSpPr/>
          <p:nvPr/>
        </p:nvSpPr>
        <p:spPr bwMode="auto">
          <a:xfrm>
            <a:off x="179512" y="404664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42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矢印コネクタ 2"/>
          <p:cNvCxnSpPr/>
          <p:nvPr/>
        </p:nvCxnSpPr>
        <p:spPr>
          <a:xfrm>
            <a:off x="467544" y="6516052"/>
            <a:ext cx="4392488" cy="0"/>
          </a:xfrm>
          <a:prstGeom prst="straightConnector1">
            <a:avLst/>
          </a:prstGeom>
          <a:ln w="19050"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線矢印コネクタ 4"/>
          <p:cNvCxnSpPr/>
          <p:nvPr/>
        </p:nvCxnSpPr>
        <p:spPr>
          <a:xfrm flipV="1">
            <a:off x="611560" y="3275692"/>
            <a:ext cx="0" cy="338437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>
            <a:off x="755576" y="3779748"/>
            <a:ext cx="1440160" cy="0"/>
          </a:xfrm>
          <a:prstGeom prst="line">
            <a:avLst/>
          </a:prstGeom>
          <a:ln w="19050"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2195736" y="3779748"/>
            <a:ext cx="1872208" cy="2592288"/>
          </a:xfrm>
          <a:prstGeom prst="line">
            <a:avLst/>
          </a:prstGeom>
          <a:ln w="19050"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195736" y="4550658"/>
            <a:ext cx="2300064" cy="1238642"/>
          </a:xfrm>
          <a:prstGeom prst="line">
            <a:avLst/>
          </a:prstGeom>
          <a:ln w="19050">
            <a:solidFill>
              <a:srgbClr val="FF000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13520" y="4787860"/>
            <a:ext cx="1958280" cy="0"/>
          </a:xfrm>
          <a:prstGeom prst="line">
            <a:avLst/>
          </a:prstGeom>
          <a:ln w="19050">
            <a:solidFill>
              <a:srgbClr val="00B0F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2771800" y="4787860"/>
            <a:ext cx="576064" cy="288032"/>
          </a:xfrm>
          <a:prstGeom prst="line">
            <a:avLst/>
          </a:prstGeom>
          <a:ln w="19050">
            <a:solidFill>
              <a:srgbClr val="00B0F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4827973" y="6372036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time or scale factor</a:t>
            </a: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79512" y="2889156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energy density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912691" y="341312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inflation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05759" y="3851756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/>
              <a:t>kinetic energy of the </a:t>
            </a:r>
            <a:r>
              <a:rPr kumimoji="1" lang="en-US" altLang="ja-JP" dirty="0" err="1" smtClean="0"/>
              <a:t>inflaton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3314700" y="5060637"/>
            <a:ext cx="1166813" cy="628650"/>
          </a:xfrm>
          <a:prstGeom prst="line">
            <a:avLst/>
          </a:prstGeom>
          <a:ln w="19050">
            <a:solidFill>
              <a:srgbClr val="FF000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4067944" y="5795972"/>
            <a:ext cx="4852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FF0000"/>
                </a:solidFill>
              </a:rPr>
              <a:t>radiation from gravitational particle production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209018" y="4991727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FF0000"/>
                </a:solidFill>
              </a:rPr>
              <a:t>radiation from Higgs condensation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30438"/>
              </p:ext>
            </p:extLst>
          </p:nvPr>
        </p:nvGraphicFramePr>
        <p:xfrm>
          <a:off x="4919464" y="5410393"/>
          <a:ext cx="743542" cy="410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1" name="Equation" r:id="rId3" imgW="368280" imgH="203040" progId="Equation.DSMT4">
                  <p:embed/>
                </p:oleObj>
              </mc:Choice>
              <mc:Fallback>
                <p:oleObj name="Equation" r:id="rId3" imgW="368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9464" y="5410393"/>
                        <a:ext cx="743542" cy="410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628621"/>
              </p:ext>
            </p:extLst>
          </p:nvPr>
        </p:nvGraphicFramePr>
        <p:xfrm>
          <a:off x="1907704" y="3420320"/>
          <a:ext cx="561606" cy="359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2" name="Equation" r:id="rId5" imgW="317160" imgH="203040" progId="Equation.DSMT4">
                  <p:embed/>
                </p:oleObj>
              </mc:Choice>
              <mc:Fallback>
                <p:oleObj name="Equation" r:id="rId5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7704" y="3420320"/>
                        <a:ext cx="561606" cy="359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414908"/>
              </p:ext>
            </p:extLst>
          </p:nvPr>
        </p:nvGraphicFramePr>
        <p:xfrm>
          <a:off x="7646239" y="3750639"/>
          <a:ext cx="719647" cy="397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3" name="Equation" r:id="rId7" imgW="368280" imgH="203040" progId="Equation.DSMT4">
                  <p:embed/>
                </p:oleObj>
              </mc:Choice>
              <mc:Fallback>
                <p:oleObj name="Equation" r:id="rId7" imgW="368280" imgH="203040" progId="Equation.DSMT4">
                  <p:embed/>
                  <p:pic>
                    <p:nvPicPr>
                      <p:cNvPr id="0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6239" y="3750639"/>
                        <a:ext cx="719647" cy="3971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957983"/>
              </p:ext>
            </p:extLst>
          </p:nvPr>
        </p:nvGraphicFramePr>
        <p:xfrm>
          <a:off x="850563" y="5058489"/>
          <a:ext cx="625093" cy="400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4" name="Equation" r:id="rId9" imgW="317160" imgH="203040" progId="Equation.DSMT4">
                  <p:embed/>
                </p:oleObj>
              </mc:Choice>
              <mc:Fallback>
                <p:oleObj name="Equation" r:id="rId9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0563" y="5058489"/>
                        <a:ext cx="625093" cy="400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254777"/>
              </p:ext>
            </p:extLst>
          </p:nvPr>
        </p:nvGraphicFramePr>
        <p:xfrm>
          <a:off x="4984398" y="4531450"/>
          <a:ext cx="637757" cy="35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5" name="Equation" r:id="rId11" imgW="368280" imgH="203040" progId="Equation.DSMT4">
                  <p:embed/>
                </p:oleObj>
              </mc:Choice>
              <mc:Fallback>
                <p:oleObj name="Equation" r:id="rId11" imgW="368280" imgH="203040" progId="Equation.DSMT4">
                  <p:embed/>
                  <p:pic>
                    <p:nvPicPr>
                      <p:cNvPr id="0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398" y="4531450"/>
                        <a:ext cx="637757" cy="353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755576" y="4412158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00B0F0"/>
                </a:solidFill>
              </a:rPr>
              <a:t>Higgs </a:t>
            </a:r>
          </a:p>
          <a:p>
            <a:pPr algn="l"/>
            <a:r>
              <a:rPr kumimoji="1" lang="en-US" altLang="ja-JP" dirty="0" smtClean="0">
                <a:solidFill>
                  <a:srgbClr val="00B0F0"/>
                </a:solidFill>
              </a:rPr>
              <a:t>condensation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141390" y="4550658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rgbClr val="00B0F0"/>
                </a:solidFill>
              </a:rPr>
              <a:t>Higgs oscillation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pic>
        <p:nvPicPr>
          <p:cNvPr id="6042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641" y="3783246"/>
            <a:ext cx="1968598" cy="36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テキスト ボックス 48"/>
          <p:cNvSpPr txBox="1"/>
          <p:nvPr/>
        </p:nvSpPr>
        <p:spPr>
          <a:xfrm>
            <a:off x="81019" y="188640"/>
            <a:ext cx="79738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We incorporate the Higgs condensation.  </a:t>
            </a:r>
            <a:r>
              <a:rPr lang="en-US" altLang="ja-JP" sz="2000" dirty="0" smtClean="0"/>
              <a:t>When it starts oscillation @ </a:t>
            </a:r>
            <a:endParaRPr kumimoji="1" lang="en-US" altLang="ja-JP" sz="2000" dirty="0" smtClean="0"/>
          </a:p>
        </p:txBody>
      </p:sp>
      <p:graphicFrame>
        <p:nvGraphicFramePr>
          <p:cNvPr id="50" name="オブジェクト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720602"/>
              </p:ext>
            </p:extLst>
          </p:nvPr>
        </p:nvGraphicFramePr>
        <p:xfrm>
          <a:off x="7840935" y="207690"/>
          <a:ext cx="134415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6" name="Equation" r:id="rId14" imgW="711000" imgH="228600" progId="Equation.DSMT4">
                  <p:embed/>
                </p:oleObj>
              </mc:Choice>
              <mc:Fallback>
                <p:oleObj name="Equation" r:id="rId14" imgW="7110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40935" y="207690"/>
                        <a:ext cx="1344150" cy="432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グループ化 50"/>
          <p:cNvGrpSpPr/>
          <p:nvPr/>
        </p:nvGrpSpPr>
        <p:grpSpPr>
          <a:xfrm>
            <a:off x="1792660" y="676727"/>
            <a:ext cx="4994591" cy="2196460"/>
            <a:chOff x="1765136" y="692696"/>
            <a:chExt cx="4994591" cy="2196460"/>
          </a:xfrm>
        </p:grpSpPr>
        <p:pic>
          <p:nvPicPr>
            <p:cNvPr id="60450" name="Picture 3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5136" y="692696"/>
              <a:ext cx="4994591" cy="2196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" name="正方形/長方形 52"/>
            <p:cNvSpPr/>
            <p:nvPr/>
          </p:nvSpPr>
          <p:spPr bwMode="auto">
            <a:xfrm>
              <a:off x="6092586" y="2564904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4" name="正方形/長方形 53"/>
            <p:cNvSpPr/>
            <p:nvPr/>
          </p:nvSpPr>
          <p:spPr bwMode="auto">
            <a:xfrm>
              <a:off x="6092586" y="908720"/>
              <a:ext cx="13559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cxnSp>
        <p:nvCxnSpPr>
          <p:cNvPr id="56" name="直線コネクタ 55"/>
          <p:cNvCxnSpPr/>
          <p:nvPr/>
        </p:nvCxnSpPr>
        <p:spPr>
          <a:xfrm>
            <a:off x="6326912" y="2548935"/>
            <a:ext cx="634979" cy="0"/>
          </a:xfrm>
          <a:prstGeom prst="line">
            <a:avLst/>
          </a:prstGeom>
          <a:ln w="44450">
            <a:solidFill>
              <a:srgbClr val="00B0F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>
            <a:off x="6961891" y="1742617"/>
            <a:ext cx="634979" cy="0"/>
          </a:xfrm>
          <a:prstGeom prst="line">
            <a:avLst/>
          </a:prstGeom>
          <a:ln w="44450">
            <a:solidFill>
              <a:srgbClr val="FF0000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6251481" y="892751"/>
            <a:ext cx="634979" cy="0"/>
          </a:xfrm>
          <a:prstGeom prst="line">
            <a:avLst/>
          </a:prstGeom>
          <a:ln w="44450">
            <a:solidFill>
              <a:schemeClr val="tx1"/>
            </a:solidFill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47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6" y="188640"/>
            <a:ext cx="7039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If we try to estimate the reheat temperature from the equality</a:t>
            </a:r>
          </a:p>
          <a:p>
            <a:pPr algn="l"/>
            <a:r>
              <a:rPr lang="en-US" altLang="ja-JP" sz="2000" dirty="0" smtClean="0"/>
              <a:t>taking the Higgs condensation into account,  </a:t>
            </a:r>
            <a:r>
              <a:rPr kumimoji="1" lang="en-US" altLang="ja-JP" sz="2000" dirty="0" smtClean="0"/>
              <a:t>we find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11" y="188640"/>
            <a:ext cx="1441928" cy="37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16203"/>
            <a:ext cx="5074319" cy="76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1475656" y="2113806"/>
            <a:ext cx="5178607" cy="870496"/>
            <a:chOff x="1505422" y="2104967"/>
            <a:chExt cx="5178607" cy="870496"/>
          </a:xfrm>
        </p:grpSpPr>
        <p:pic>
          <p:nvPicPr>
            <p:cNvPr id="6" name="Picture 1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811"/>
            <a:stretch/>
          </p:blipFill>
          <p:spPr bwMode="auto">
            <a:xfrm>
              <a:off x="1505422" y="2113806"/>
              <a:ext cx="421994" cy="861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1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20"/>
            <a:stretch/>
          </p:blipFill>
          <p:spPr bwMode="auto">
            <a:xfrm>
              <a:off x="1927416" y="2104967"/>
              <a:ext cx="4756613" cy="861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テキスト ボックス 2"/>
          <p:cNvSpPr txBox="1"/>
          <p:nvPr/>
        </p:nvSpPr>
        <p:spPr>
          <a:xfrm>
            <a:off x="374602" y="1844824"/>
            <a:ext cx="5981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which is to be compared with the previous estimate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03524" y="3140968"/>
            <a:ext cx="7289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000" dirty="0" smtClean="0"/>
              <a:t>Thus the Higgs condensate or its decay product contributes to </a:t>
            </a:r>
          </a:p>
          <a:p>
            <a:pPr algn="l"/>
            <a:r>
              <a:rPr lang="en-US" altLang="ja-JP" sz="2000" dirty="0" smtClean="0"/>
              <a:t>the total energy density appreciably.</a:t>
            </a:r>
            <a:endParaRPr kumimoji="1" lang="ja-JP" altLang="en-US" sz="2000" dirty="0"/>
          </a:p>
        </p:txBody>
      </p:sp>
      <p:sp>
        <p:nvSpPr>
          <p:cNvPr id="8" name="下矢印 7"/>
          <p:cNvSpPr/>
          <p:nvPr/>
        </p:nvSpPr>
        <p:spPr bwMode="auto">
          <a:xfrm>
            <a:off x="1259632" y="3933056"/>
            <a:ext cx="504056" cy="432048"/>
          </a:xfrm>
          <a:prstGeom prst="downArrow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03524" y="4509120"/>
            <a:ext cx="3741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000" dirty="0" smtClean="0"/>
              <a:t>Its fluctuation can be important.</a:t>
            </a:r>
            <a:endParaRPr kumimoji="1" lang="ja-JP" altLang="en-US" sz="2000" dirty="0"/>
          </a:p>
        </p:txBody>
      </p:sp>
      <p:sp>
        <p:nvSpPr>
          <p:cNvPr id="12" name="星 5 11"/>
          <p:cNvSpPr/>
          <p:nvPr/>
        </p:nvSpPr>
        <p:spPr bwMode="auto">
          <a:xfrm>
            <a:off x="179512" y="33265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" name="星 5 12"/>
          <p:cNvSpPr/>
          <p:nvPr/>
        </p:nvSpPr>
        <p:spPr bwMode="auto">
          <a:xfrm>
            <a:off x="251520" y="3293443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866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79512" y="188640"/>
            <a:ext cx="85315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Higgs condensation as a </a:t>
            </a:r>
            <a:r>
              <a:rPr lang="en-US" altLang="ja-JP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curvaton</a:t>
            </a:r>
            <a:endParaRPr lang="ja-JP" alt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052736"/>
            <a:ext cx="806182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Here we analyze properties of fluctuations of the Higgs condensation.</a:t>
            </a:r>
          </a:p>
          <a:p>
            <a:pPr algn="l"/>
            <a:endParaRPr lang="en-US" altLang="ja-JP" sz="2000" dirty="0" smtClean="0"/>
          </a:p>
          <a:p>
            <a:pPr algn="l"/>
            <a:r>
              <a:rPr lang="en-US" altLang="ja-JP" sz="2000" dirty="0" smtClean="0"/>
              <a:t>A power-law spatial correlation function like</a:t>
            </a:r>
          </a:p>
          <a:p>
            <a:pPr algn="l"/>
            <a:endParaRPr kumimoji="1" lang="en-US" altLang="ja-JP" sz="2000" dirty="0"/>
          </a:p>
          <a:p>
            <a:pPr algn="l"/>
            <a:endParaRPr lang="en-US" altLang="ja-JP" sz="2000" dirty="0" smtClean="0"/>
          </a:p>
          <a:p>
            <a:pPr algn="l"/>
            <a:r>
              <a:rPr kumimoji="1" lang="en-US" altLang="ja-JP" sz="2000" dirty="0" smtClean="0"/>
              <a:t>can be obtained from a power law power spectrum</a:t>
            </a:r>
          </a:p>
          <a:p>
            <a:pPr algn="l"/>
            <a:r>
              <a:rPr lang="en-US" altLang="ja-JP" sz="2000" dirty="0" smtClean="0"/>
              <a:t>making use of the formula</a:t>
            </a:r>
            <a:endParaRPr kumimoji="1" lang="ja-JP" altLang="en-US" sz="20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27113"/>
            <a:ext cx="5112568" cy="606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558" y="2572905"/>
            <a:ext cx="2361670" cy="415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99505"/>
            <a:ext cx="7309670" cy="78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375153" y="4402966"/>
            <a:ext cx="3733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We find                             and </a:t>
            </a:r>
            <a:endParaRPr kumimoji="1" lang="ja-JP" altLang="en-US" sz="2000" dirty="0"/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30" y="4205609"/>
            <a:ext cx="1851826" cy="81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193621"/>
            <a:ext cx="3384376" cy="81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89" y="5072408"/>
            <a:ext cx="5895042" cy="95945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385543"/>
              </p:ext>
            </p:extLst>
          </p:nvPr>
        </p:nvGraphicFramePr>
        <p:xfrm>
          <a:off x="7261225" y="5481638"/>
          <a:ext cx="1543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3" name="Equation" r:id="rId9" imgW="838080" imgH="228600" progId="Equation.DSMT4">
                  <p:embed/>
                </p:oleObj>
              </mc:Choice>
              <mc:Fallback>
                <p:oleObj name="Equation" r:id="rId9" imgW="8380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61225" y="5481638"/>
                        <a:ext cx="15430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曲折矢印 7"/>
          <p:cNvSpPr/>
          <p:nvPr/>
        </p:nvSpPr>
        <p:spPr bwMode="auto">
          <a:xfrm flipV="1">
            <a:off x="586926" y="4780508"/>
            <a:ext cx="452431" cy="907906"/>
          </a:xfrm>
          <a:prstGeom prst="bentArrow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69409" y="6165304"/>
            <a:ext cx="4878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It practically behaves as a massless free field.</a:t>
            </a:r>
            <a:endParaRPr kumimoji="1" lang="ja-JP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292080" y="764704"/>
            <a:ext cx="39204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Enqvist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&amp; Sloth, 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Lyth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&amp; Wands, </a:t>
            </a:r>
            <a:r>
              <a:rPr kumimoji="1" lang="en-US" altLang="ja-JP" sz="1200" dirty="0" err="1" smtClean="0">
                <a:solidFill>
                  <a:schemeClr val="accent3">
                    <a:lumMod val="75000"/>
                  </a:schemeClr>
                </a:solidFill>
              </a:rPr>
              <a:t>Moroi</a:t>
            </a:r>
            <a:r>
              <a:rPr kumimoji="1" lang="en-US" altLang="ja-JP" sz="1200" dirty="0" smtClean="0">
                <a:solidFill>
                  <a:schemeClr val="accent3">
                    <a:lumMod val="75000"/>
                  </a:schemeClr>
                </a:solidFill>
              </a:rPr>
              <a:t> &amp; Takahashi 02)</a:t>
            </a:r>
            <a:endParaRPr kumimoji="1" lang="ja-JP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星 5 15"/>
          <p:cNvSpPr/>
          <p:nvPr/>
        </p:nvSpPr>
        <p:spPr bwMode="auto">
          <a:xfrm>
            <a:off x="179512" y="120521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7" name="星 5 16"/>
          <p:cNvSpPr/>
          <p:nvPr/>
        </p:nvSpPr>
        <p:spPr bwMode="auto">
          <a:xfrm>
            <a:off x="179512" y="1781275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8" name="星 5 17"/>
          <p:cNvSpPr/>
          <p:nvPr/>
        </p:nvSpPr>
        <p:spPr bwMode="auto">
          <a:xfrm>
            <a:off x="179512" y="4509120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308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539552" y="764704"/>
            <a:ext cx="8125892" cy="1364650"/>
            <a:chOff x="827584" y="1988840"/>
            <a:chExt cx="8125892" cy="1364650"/>
          </a:xfrm>
        </p:grpSpPr>
        <p:pic>
          <p:nvPicPr>
            <p:cNvPr id="645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10"/>
            <a:stretch/>
          </p:blipFill>
          <p:spPr bwMode="auto">
            <a:xfrm>
              <a:off x="827584" y="1988840"/>
              <a:ext cx="6408712" cy="136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9" t="65863" r="46032"/>
            <a:stretch/>
          </p:blipFill>
          <p:spPr bwMode="auto">
            <a:xfrm>
              <a:off x="6381725" y="2631579"/>
              <a:ext cx="2571751" cy="693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テキスト ボックス 3"/>
          <p:cNvSpPr txBox="1"/>
          <p:nvPr/>
        </p:nvSpPr>
        <p:spPr>
          <a:xfrm>
            <a:off x="251520" y="188640"/>
            <a:ext cx="8273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The power spectrum of (potential) energy density fluctuation is given by</a:t>
            </a:r>
            <a:endParaRPr kumimoji="1" lang="ja-JP" altLang="en-US" sz="2000" dirty="0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129354"/>
            <a:ext cx="2736305" cy="59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曲折矢印 6"/>
          <p:cNvSpPr/>
          <p:nvPr/>
        </p:nvSpPr>
        <p:spPr bwMode="auto">
          <a:xfrm flipV="1">
            <a:off x="815584" y="1646826"/>
            <a:ext cx="452431" cy="907906"/>
          </a:xfrm>
          <a:prstGeom prst="bentArrow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37" y="3345422"/>
            <a:ext cx="5797450" cy="94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395536" y="2848614"/>
            <a:ext cx="5939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Amplitude of fractional density fluctuation on scale </a:t>
            </a:r>
            <a:endParaRPr kumimoji="1" lang="ja-JP" altLang="en-US" sz="20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077405"/>
              </p:ext>
            </p:extLst>
          </p:nvPr>
        </p:nvGraphicFramePr>
        <p:xfrm>
          <a:off x="6218180" y="2708920"/>
          <a:ext cx="811014" cy="67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3" name="Equation" r:id="rId6" imgW="469800" imgH="393480" progId="Equation.DSMT4">
                  <p:embed/>
                </p:oleObj>
              </mc:Choice>
              <mc:Fallback>
                <p:oleObj name="Equation" r:id="rId6" imgW="469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18180" y="2708920"/>
                        <a:ext cx="811014" cy="679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35133"/>
              </p:ext>
            </p:extLst>
          </p:nvPr>
        </p:nvGraphicFramePr>
        <p:xfrm>
          <a:off x="6626688" y="3517775"/>
          <a:ext cx="1422079" cy="517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4" name="Equation" r:id="rId8" imgW="558720" imgH="203040" progId="Equation.DSMT4">
                  <p:embed/>
                </p:oleObj>
              </mc:Choice>
              <mc:Fallback>
                <p:oleObj name="Equation" r:id="rId8" imgW="558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26688" y="3517775"/>
                        <a:ext cx="1422079" cy="517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星 5 22"/>
          <p:cNvSpPr/>
          <p:nvPr/>
        </p:nvSpPr>
        <p:spPr bwMode="auto">
          <a:xfrm>
            <a:off x="179512" y="33265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4" name="星 5 23"/>
          <p:cNvSpPr/>
          <p:nvPr/>
        </p:nvSpPr>
        <p:spPr bwMode="auto">
          <a:xfrm>
            <a:off x="179512" y="3005411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179512" y="4365104"/>
            <a:ext cx="7848872" cy="2410659"/>
            <a:chOff x="179512" y="4365104"/>
            <a:chExt cx="7848872" cy="2410659"/>
          </a:xfrm>
        </p:grpSpPr>
        <p:graphicFrame>
          <p:nvGraphicFramePr>
            <p:cNvPr id="9" name="オブジェクト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2075371"/>
                </p:ext>
              </p:extLst>
            </p:nvPr>
          </p:nvGraphicFramePr>
          <p:xfrm>
            <a:off x="806450" y="4765675"/>
            <a:ext cx="4892675" cy="1008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75" name="Equation" r:id="rId10" imgW="2527200" imgH="520560" progId="Equation.DSMT4">
                    <p:embed/>
                  </p:oleObj>
                </mc:Choice>
                <mc:Fallback>
                  <p:oleObj name="Equation" r:id="rId10" imgW="252720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06450" y="4765675"/>
                          <a:ext cx="4892675" cy="1008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015" r="83893" b="23726"/>
            <a:stretch/>
          </p:blipFill>
          <p:spPr bwMode="auto">
            <a:xfrm>
              <a:off x="5654426" y="5053246"/>
              <a:ext cx="933798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aphicFrame>
          <p:nvGraphicFramePr>
            <p:cNvPr id="10" name="オブジェクト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2643921"/>
                </p:ext>
              </p:extLst>
            </p:nvPr>
          </p:nvGraphicFramePr>
          <p:xfrm>
            <a:off x="7023100" y="5038725"/>
            <a:ext cx="28575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76" name="Equation" r:id="rId12" imgW="114120" imgH="177480" progId="Equation.DSMT4">
                    <p:embed/>
                  </p:oleObj>
                </mc:Choice>
                <mc:Fallback>
                  <p:oleObj name="Equation" r:id="rId12" imgW="114120" imgH="177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7023100" y="5038725"/>
                          <a:ext cx="28575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テキスト ボックス 10"/>
            <p:cNvSpPr txBox="1"/>
            <p:nvPr/>
          </p:nvSpPr>
          <p:spPr>
            <a:xfrm>
              <a:off x="412196" y="4365104"/>
              <a:ext cx="761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sz="2000" dirty="0" smtClean="0"/>
                <a:t>Its contribution to the curvature perturbation </a:t>
              </a:r>
              <a:r>
                <a:rPr lang="en-US" altLang="ja-JP" sz="2000" dirty="0" smtClean="0"/>
                <a:t>is unacceptably large.</a:t>
              </a:r>
            </a:p>
          </p:txBody>
        </p:sp>
        <p:cxnSp>
          <p:nvCxnSpPr>
            <p:cNvPr id="16" name="直線矢印コネクタ 15"/>
            <p:cNvCxnSpPr/>
            <p:nvPr/>
          </p:nvCxnSpPr>
          <p:spPr>
            <a:xfrm flipV="1">
              <a:off x="3232264" y="5587652"/>
              <a:ext cx="357052" cy="504056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98420" y="6091708"/>
              <a:ext cx="6337768" cy="3693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en-US" altLang="ja-JP" dirty="0" smtClean="0"/>
                <a:t>Hubble parameter at the onset of oscillation</a:t>
              </a:r>
              <a:endParaRPr kumimoji="1" lang="ja-JP" altLang="en-US" dirty="0"/>
            </a:p>
          </p:txBody>
        </p:sp>
        <p:graphicFrame>
          <p:nvGraphicFramePr>
            <p:cNvPr id="18" name="オブジェクト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969643"/>
                </p:ext>
              </p:extLst>
            </p:nvPr>
          </p:nvGraphicFramePr>
          <p:xfrm>
            <a:off x="5265134" y="6083064"/>
            <a:ext cx="1718840" cy="405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77" name="Equation" r:id="rId14" imgW="1130040" imgH="266400" progId="Equation.DSMT4">
                    <p:embed/>
                  </p:oleObj>
                </mc:Choice>
                <mc:Fallback>
                  <p:oleObj name="Equation" r:id="rId14" imgW="1130040" imgH="266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265134" y="6083064"/>
                          <a:ext cx="1718840" cy="4055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テキスト ボックス 21"/>
            <p:cNvSpPr txBox="1"/>
            <p:nvPr/>
          </p:nvSpPr>
          <p:spPr>
            <a:xfrm>
              <a:off x="4339579" y="6498764"/>
              <a:ext cx="28224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sz="1200" dirty="0" smtClean="0">
                  <a:solidFill>
                    <a:schemeClr val="accent3">
                      <a:lumMod val="75000"/>
                    </a:schemeClr>
                  </a:solidFill>
                </a:rPr>
                <a:t>(Kawasaki, Kobayashi &amp; Takahashi 11)</a:t>
              </a:r>
              <a:endParaRPr kumimoji="1" lang="ja-JP" altLang="en-US" sz="12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" name="星 5 24"/>
            <p:cNvSpPr/>
            <p:nvPr/>
          </p:nvSpPr>
          <p:spPr bwMode="auto">
            <a:xfrm>
              <a:off x="179512" y="4517579"/>
              <a:ext cx="144016" cy="13555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pic>
        <p:nvPicPr>
          <p:cNvPr id="64622" name="Picture 1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090" y="2194407"/>
            <a:ext cx="1833081" cy="46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グループ化 25"/>
          <p:cNvGrpSpPr/>
          <p:nvPr/>
        </p:nvGrpSpPr>
        <p:grpSpPr>
          <a:xfrm>
            <a:off x="4932040" y="4765214"/>
            <a:ext cx="2447528" cy="1259132"/>
            <a:chOff x="4932040" y="4765214"/>
            <a:chExt cx="2447528" cy="1259132"/>
          </a:xfrm>
        </p:grpSpPr>
        <p:sp>
          <p:nvSpPr>
            <p:cNvPr id="20" name="円形吹き出し 19"/>
            <p:cNvSpPr/>
            <p:nvPr/>
          </p:nvSpPr>
          <p:spPr bwMode="auto">
            <a:xfrm>
              <a:off x="4932040" y="4765214"/>
              <a:ext cx="722386" cy="1074466"/>
            </a:xfrm>
            <a:prstGeom prst="wedgeEllipseCallout">
              <a:avLst>
                <a:gd name="adj1" fmla="val 92116"/>
                <a:gd name="adj2" fmla="val 49407"/>
              </a:avLst>
            </a:prstGeom>
            <a:noFill/>
            <a:ln w="952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5976620" y="5655014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ja-JP" dirty="0" smtClean="0">
                  <a:solidFill>
                    <a:srgbClr val="00B0F0"/>
                  </a:solidFill>
                </a:rPr>
                <a:t>can be O(1)</a:t>
              </a:r>
              <a:endParaRPr kumimoji="1" lang="ja-JP" altLang="en-US" dirty="0">
                <a:solidFill>
                  <a:srgbClr val="00B0F0"/>
                </a:solidFill>
              </a:endParaRPr>
            </a:p>
          </p:txBody>
        </p:sp>
      </p:grp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425229"/>
              </p:ext>
            </p:extLst>
          </p:nvPr>
        </p:nvGraphicFramePr>
        <p:xfrm>
          <a:off x="5905901" y="4990374"/>
          <a:ext cx="283883" cy="26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8" name="Equation" r:id="rId17" imgW="228600" imgH="215640" progId="Equation.DSMT4">
                  <p:embed/>
                </p:oleObj>
              </mc:Choice>
              <mc:Fallback>
                <p:oleObj name="Equation" r:id="rId17" imgW="2286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05901" y="4990374"/>
                        <a:ext cx="283883" cy="268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115675"/>
              </p:ext>
            </p:extLst>
          </p:nvPr>
        </p:nvGraphicFramePr>
        <p:xfrm>
          <a:off x="6588224" y="4969891"/>
          <a:ext cx="1224136" cy="559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9" name="Equation" r:id="rId19" imgW="444240" imgH="203040" progId="Equation.DSMT4">
                  <p:embed/>
                </p:oleObj>
              </mc:Choice>
              <mc:Fallback>
                <p:oleObj name="Equation" r:id="rId19" imgW="444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88224" y="4969891"/>
                        <a:ext cx="1224136" cy="559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60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93900" y="-14610"/>
            <a:ext cx="3954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Conclusion</a:t>
            </a:r>
            <a:endParaRPr lang="ja-JP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18884" y="760020"/>
            <a:ext cx="86100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Inflation models followed by </a:t>
            </a:r>
            <a:r>
              <a:rPr kumimoji="1" lang="en-US" altLang="ja-JP" sz="2400" dirty="0" err="1" smtClean="0"/>
              <a:t>kination</a:t>
            </a:r>
            <a:r>
              <a:rPr kumimoji="1" lang="en-US" altLang="ja-JP" sz="2400" dirty="0" smtClean="0"/>
              <a:t> regime </a:t>
            </a:r>
            <a:r>
              <a:rPr lang="en-US" altLang="ja-JP" sz="2400" dirty="0" smtClean="0"/>
              <a:t>with </a:t>
            </a:r>
            <a:r>
              <a:rPr kumimoji="1" lang="en-US" altLang="ja-JP" sz="2400" dirty="0" smtClean="0"/>
              <a:t>gravitational </a:t>
            </a:r>
          </a:p>
          <a:p>
            <a:pPr algn="l"/>
            <a:r>
              <a:rPr kumimoji="1" lang="en-US" altLang="ja-JP" sz="2400" dirty="0" smtClean="0"/>
              <a:t>reheating is incompatible with the </a:t>
            </a:r>
            <a:r>
              <a:rPr lang="en-US" altLang="ja-JP" sz="2400" dirty="0" smtClean="0"/>
              <a:t>Higgs condensation.</a:t>
            </a:r>
            <a:endParaRPr kumimoji="1" lang="ja-JP" altLang="en-US" sz="2400" dirty="0"/>
          </a:p>
        </p:txBody>
      </p:sp>
      <p:sp>
        <p:nvSpPr>
          <p:cNvPr id="4" name="星 5 3"/>
          <p:cNvSpPr/>
          <p:nvPr/>
        </p:nvSpPr>
        <p:spPr bwMode="auto">
          <a:xfrm>
            <a:off x="395288" y="980728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6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51117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Line 29"/>
          <p:cNvSpPr>
            <a:spLocks noChangeShapeType="1"/>
          </p:cNvSpPr>
          <p:nvPr/>
        </p:nvSpPr>
        <p:spPr bwMode="auto">
          <a:xfrm flipV="1">
            <a:off x="3909690" y="2060724"/>
            <a:ext cx="1223963" cy="15843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30"/>
          <p:cNvSpPr>
            <a:spLocks/>
          </p:cNvSpPr>
          <p:nvPr/>
        </p:nvSpPr>
        <p:spPr bwMode="auto">
          <a:xfrm>
            <a:off x="3252465" y="3127524"/>
            <a:ext cx="996950" cy="57150"/>
          </a:xfrm>
          <a:custGeom>
            <a:avLst/>
            <a:gdLst>
              <a:gd name="T0" fmla="*/ 628 w 628"/>
              <a:gd name="T1" fmla="*/ 36 h 36"/>
              <a:gd name="T2" fmla="*/ 324 w 628"/>
              <a:gd name="T3" fmla="*/ 28 h 36"/>
              <a:gd name="T4" fmla="*/ 172 w 628"/>
              <a:gd name="T5" fmla="*/ 20 h 36"/>
              <a:gd name="T6" fmla="*/ 84 w 628"/>
              <a:gd name="T7" fmla="*/ 20 h 36"/>
              <a:gd name="T8" fmla="*/ 0 w 628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36">
                <a:moveTo>
                  <a:pt x="628" y="36"/>
                </a:moveTo>
                <a:lnTo>
                  <a:pt x="324" y="28"/>
                </a:lnTo>
                <a:lnTo>
                  <a:pt x="172" y="20"/>
                </a:lnTo>
                <a:lnTo>
                  <a:pt x="84" y="2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9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344501"/>
              </p:ext>
            </p:extLst>
          </p:nvPr>
        </p:nvGraphicFramePr>
        <p:xfrm>
          <a:off x="4989190" y="2286149"/>
          <a:ext cx="5048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8" name="Equation" r:id="rId4" imgW="291960" imgH="203040" progId="Equation.DSMT4">
                  <p:embed/>
                </p:oleObj>
              </mc:Choice>
              <mc:Fallback>
                <p:oleObj name="Equation" r:id="rId4" imgW="2919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9190" y="2286149"/>
                        <a:ext cx="504825" cy="3508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2"/>
          <p:cNvSpPr txBox="1">
            <a:spLocks noChangeArrowheads="1"/>
          </p:cNvSpPr>
          <p:nvPr/>
        </p:nvSpPr>
        <p:spPr bwMode="auto">
          <a:xfrm>
            <a:off x="4882557" y="2708424"/>
            <a:ext cx="1172117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kern="0" dirty="0">
                <a:solidFill>
                  <a:srgbClr val="CC0000"/>
                </a:solidFill>
              </a:rPr>
              <a:t>k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</a:rPr>
              <a:t>-inflation</a:t>
            </a:r>
          </a:p>
        </p:txBody>
      </p:sp>
      <p:sp>
        <p:nvSpPr>
          <p:cNvPr id="21" name="Text Box 35"/>
          <p:cNvSpPr txBox="1">
            <a:spLocks noChangeArrowheads="1"/>
          </p:cNvSpPr>
          <p:nvPr/>
        </p:nvSpPr>
        <p:spPr bwMode="auto">
          <a:xfrm>
            <a:off x="3909690" y="4508649"/>
            <a:ext cx="2462213" cy="396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Standard inflation</a:t>
            </a:r>
          </a:p>
        </p:txBody>
      </p:sp>
      <p:sp>
        <p:nvSpPr>
          <p:cNvPr id="22" name="Freeform 36"/>
          <p:cNvSpPr>
            <a:spLocks/>
          </p:cNvSpPr>
          <p:nvPr/>
        </p:nvSpPr>
        <p:spPr bwMode="auto">
          <a:xfrm>
            <a:off x="2071365" y="3019574"/>
            <a:ext cx="1200150" cy="50800"/>
          </a:xfrm>
          <a:custGeom>
            <a:avLst/>
            <a:gdLst>
              <a:gd name="T0" fmla="*/ 0 w 756"/>
              <a:gd name="T1" fmla="*/ 0 h 32"/>
              <a:gd name="T2" fmla="*/ 559 w 756"/>
              <a:gd name="T3" fmla="*/ 9 h 32"/>
              <a:gd name="T4" fmla="*/ 552 w 756"/>
              <a:gd name="T5" fmla="*/ 28 h 32"/>
              <a:gd name="T6" fmla="*/ 756 w 756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6" h="32">
                <a:moveTo>
                  <a:pt x="0" y="0"/>
                </a:moveTo>
                <a:lnTo>
                  <a:pt x="559" y="9"/>
                </a:lnTo>
                <a:lnTo>
                  <a:pt x="552" y="28"/>
                </a:lnTo>
                <a:lnTo>
                  <a:pt x="756" y="32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37"/>
          <p:cNvSpPr>
            <a:spLocks/>
          </p:cNvSpPr>
          <p:nvPr/>
        </p:nvSpPr>
        <p:spPr bwMode="auto">
          <a:xfrm>
            <a:off x="1779265" y="2638574"/>
            <a:ext cx="260350" cy="381000"/>
          </a:xfrm>
          <a:custGeom>
            <a:avLst/>
            <a:gdLst>
              <a:gd name="T0" fmla="*/ 0 w 164"/>
              <a:gd name="T1" fmla="*/ 0 h 240"/>
              <a:gd name="T2" fmla="*/ 44 w 164"/>
              <a:gd name="T3" fmla="*/ 152 h 240"/>
              <a:gd name="T4" fmla="*/ 76 w 164"/>
              <a:gd name="T5" fmla="*/ 200 h 240"/>
              <a:gd name="T6" fmla="*/ 164 w 164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4" h="240">
                <a:moveTo>
                  <a:pt x="0" y="0"/>
                </a:moveTo>
                <a:lnTo>
                  <a:pt x="44" y="152"/>
                </a:lnTo>
                <a:lnTo>
                  <a:pt x="76" y="200"/>
                </a:lnTo>
                <a:lnTo>
                  <a:pt x="164" y="240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40"/>
          <p:cNvSpPr>
            <a:spLocks/>
          </p:cNvSpPr>
          <p:nvPr/>
        </p:nvSpPr>
        <p:spPr bwMode="auto">
          <a:xfrm>
            <a:off x="1963415" y="3514874"/>
            <a:ext cx="1289050" cy="38100"/>
          </a:xfrm>
          <a:custGeom>
            <a:avLst/>
            <a:gdLst>
              <a:gd name="T0" fmla="*/ 0 w 812"/>
              <a:gd name="T1" fmla="*/ 0 h 24"/>
              <a:gd name="T2" fmla="*/ 80 w 812"/>
              <a:gd name="T3" fmla="*/ 8 h 24"/>
              <a:gd name="T4" fmla="*/ 620 w 812"/>
              <a:gd name="T5" fmla="*/ 12 h 24"/>
              <a:gd name="T6" fmla="*/ 644 w 812"/>
              <a:gd name="T7" fmla="*/ 24 h 24"/>
              <a:gd name="T8" fmla="*/ 812 w 812"/>
              <a:gd name="T9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2" h="24">
                <a:moveTo>
                  <a:pt x="0" y="0"/>
                </a:moveTo>
                <a:lnTo>
                  <a:pt x="80" y="8"/>
                </a:lnTo>
                <a:lnTo>
                  <a:pt x="620" y="12"/>
                </a:lnTo>
                <a:lnTo>
                  <a:pt x="644" y="24"/>
                </a:lnTo>
                <a:lnTo>
                  <a:pt x="812" y="16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41"/>
          <p:cNvSpPr>
            <a:spLocks/>
          </p:cNvSpPr>
          <p:nvPr/>
        </p:nvSpPr>
        <p:spPr bwMode="auto">
          <a:xfrm>
            <a:off x="1772915" y="3146574"/>
            <a:ext cx="177800" cy="355600"/>
          </a:xfrm>
          <a:custGeom>
            <a:avLst/>
            <a:gdLst>
              <a:gd name="T0" fmla="*/ 0 w 112"/>
              <a:gd name="T1" fmla="*/ 0 h 224"/>
              <a:gd name="T2" fmla="*/ 44 w 112"/>
              <a:gd name="T3" fmla="*/ 132 h 224"/>
              <a:gd name="T4" fmla="*/ 80 w 112"/>
              <a:gd name="T5" fmla="*/ 196 h 224"/>
              <a:gd name="T6" fmla="*/ 112 w 112"/>
              <a:gd name="T7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224">
                <a:moveTo>
                  <a:pt x="0" y="0"/>
                </a:moveTo>
                <a:lnTo>
                  <a:pt x="44" y="132"/>
                </a:lnTo>
                <a:lnTo>
                  <a:pt x="80" y="196"/>
                </a:lnTo>
                <a:lnTo>
                  <a:pt x="112" y="224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42"/>
          <p:cNvSpPr>
            <a:spLocks/>
          </p:cNvSpPr>
          <p:nvPr/>
        </p:nvSpPr>
        <p:spPr bwMode="auto">
          <a:xfrm>
            <a:off x="3277865" y="3540274"/>
            <a:ext cx="641350" cy="88900"/>
          </a:xfrm>
          <a:custGeom>
            <a:avLst/>
            <a:gdLst>
              <a:gd name="T0" fmla="*/ 404 w 404"/>
              <a:gd name="T1" fmla="*/ 56 h 56"/>
              <a:gd name="T2" fmla="*/ 276 w 404"/>
              <a:gd name="T3" fmla="*/ 52 h 56"/>
              <a:gd name="T4" fmla="*/ 124 w 404"/>
              <a:gd name="T5" fmla="*/ 52 h 56"/>
              <a:gd name="T6" fmla="*/ 4 w 404"/>
              <a:gd name="T7" fmla="*/ 44 h 56"/>
              <a:gd name="T8" fmla="*/ 0 w 40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56">
                <a:moveTo>
                  <a:pt x="404" y="56"/>
                </a:moveTo>
                <a:lnTo>
                  <a:pt x="276" y="52"/>
                </a:lnTo>
                <a:lnTo>
                  <a:pt x="124" y="52"/>
                </a:lnTo>
                <a:lnTo>
                  <a:pt x="4" y="44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56181" y="5954546"/>
            <a:ext cx="6439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Stochastic gravitational wave background from inflation</a:t>
            </a:r>
            <a:endParaRPr kumimoji="1" lang="ja-JP" altLang="en-US" sz="2000" dirty="0"/>
          </a:p>
        </p:txBody>
      </p:sp>
      <p:sp>
        <p:nvSpPr>
          <p:cNvPr id="28" name="円/楕円 27"/>
          <p:cNvSpPr/>
          <p:nvPr/>
        </p:nvSpPr>
        <p:spPr bwMode="auto">
          <a:xfrm rot="2438290">
            <a:off x="4092315" y="1640942"/>
            <a:ext cx="1381239" cy="2376264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724128" y="1711480"/>
            <a:ext cx="25074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>
                <a:solidFill>
                  <a:srgbClr val="FFC000"/>
                </a:solidFill>
              </a:rPr>
              <a:t>Models with such an</a:t>
            </a:r>
          </a:p>
          <a:p>
            <a:pPr algn="l"/>
            <a:r>
              <a:rPr lang="en-US" altLang="ja-JP" sz="2000" dirty="0" smtClean="0">
                <a:solidFill>
                  <a:srgbClr val="FFC000"/>
                </a:solidFill>
              </a:rPr>
              <a:t>enhanced spectrum</a:t>
            </a:r>
          </a:p>
          <a:p>
            <a:pPr algn="l"/>
            <a:r>
              <a:rPr lang="en-US" altLang="ja-JP" sz="2000" dirty="0" smtClean="0">
                <a:solidFill>
                  <a:srgbClr val="FFC000"/>
                </a:solidFill>
              </a:rPr>
              <a:t>are ruled out.</a:t>
            </a:r>
            <a:endParaRPr kumimoji="1" lang="ja-JP" alt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611560" y="567055"/>
            <a:ext cx="1495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UT Quest</a:t>
            </a:r>
            <a:endParaRPr kumimoji="1" lang="ja-JP" altLang="en-US" sz="2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99592" y="1503643"/>
            <a:ext cx="6194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>
                <a:solidFill>
                  <a:srgbClr val="FFC000"/>
                </a:solidFill>
              </a:rPr>
              <a:t>Relevance to “Superstring </a:t>
            </a:r>
            <a:r>
              <a:rPr kumimoji="1" lang="en-US" altLang="ja-JP" sz="2400" dirty="0" err="1" smtClean="0">
                <a:solidFill>
                  <a:srgbClr val="FFC000"/>
                </a:solidFill>
              </a:rPr>
              <a:t>Cosmophysics</a:t>
            </a:r>
            <a:r>
              <a:rPr kumimoji="1" lang="en-US" altLang="ja-JP" sz="2400" dirty="0" smtClean="0">
                <a:solidFill>
                  <a:srgbClr val="FFC000"/>
                </a:solidFill>
              </a:rPr>
              <a:t>” ?</a:t>
            </a:r>
            <a:endParaRPr kumimoji="1" lang="ja-JP" altLang="en-US" sz="2400" dirty="0">
              <a:solidFill>
                <a:srgbClr val="FFC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64609" y="2204864"/>
            <a:ext cx="6035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000" dirty="0" smtClean="0"/>
              <a:t>Now that a Higgs(-like) particle is discovered,</a:t>
            </a:r>
          </a:p>
          <a:p>
            <a:pPr algn="l"/>
            <a:r>
              <a:rPr kumimoji="1" lang="en-US" altLang="ja-JP" sz="2000" dirty="0" smtClean="0"/>
              <a:t>any viable superstring theory must accommodate it.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98464" y="3645024"/>
            <a:ext cx="654442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400" dirty="0" smtClean="0"/>
              <a:t>I   UT Quest progress report</a:t>
            </a:r>
          </a:p>
          <a:p>
            <a:pPr algn="l"/>
            <a:r>
              <a:rPr lang="en-US" altLang="ja-JP" sz="2400" dirty="0"/>
              <a:t> </a:t>
            </a:r>
            <a:r>
              <a:rPr lang="en-US" altLang="ja-JP" sz="2400" dirty="0" smtClean="0"/>
              <a:t>   “Generalized Higgs inflation”</a:t>
            </a:r>
          </a:p>
          <a:p>
            <a:pPr algn="l"/>
            <a:r>
              <a:rPr lang="en-US" altLang="ja-JP" dirty="0" smtClean="0"/>
              <a:t> </a:t>
            </a:r>
            <a:r>
              <a:rPr lang="en-US" altLang="ja-JP" dirty="0" smtClean="0">
                <a:solidFill>
                  <a:srgbClr val="92D050"/>
                </a:solidFill>
              </a:rPr>
              <a:t>     (</a:t>
            </a:r>
            <a:r>
              <a:rPr lang="en-US" altLang="ja-JP" dirty="0" err="1" smtClean="0">
                <a:solidFill>
                  <a:srgbClr val="92D050"/>
                </a:solidFill>
              </a:rPr>
              <a:t>Kamada</a:t>
            </a:r>
            <a:r>
              <a:rPr lang="en-US" altLang="ja-JP" dirty="0" smtClean="0">
                <a:solidFill>
                  <a:srgbClr val="92D050"/>
                </a:solidFill>
              </a:rPr>
              <a:t>, Kobayashi, Takahashi, Yamaguchi, &amp; JY 2012)</a:t>
            </a:r>
            <a:endParaRPr lang="en-US" altLang="ja-JP" dirty="0"/>
          </a:p>
          <a:p>
            <a:pPr algn="l"/>
            <a:endParaRPr lang="en-US" altLang="ja-JP" sz="2400" dirty="0" smtClean="0"/>
          </a:p>
          <a:p>
            <a:pPr algn="l"/>
            <a:r>
              <a:rPr lang="en-US" altLang="ja-JP" sz="2400" dirty="0" smtClean="0"/>
              <a:t>II  “Higgs condensation as </a:t>
            </a:r>
          </a:p>
          <a:p>
            <a:pPr algn="l"/>
            <a:r>
              <a:rPr lang="en-US" altLang="ja-JP" sz="2400" dirty="0"/>
              <a:t> </a:t>
            </a:r>
            <a:r>
              <a:rPr lang="en-US" altLang="ja-JP" sz="2400" dirty="0" smtClean="0"/>
              <a:t>   an unwanted </a:t>
            </a:r>
            <a:r>
              <a:rPr lang="en-US" altLang="ja-JP" sz="2400" dirty="0" err="1" smtClean="0"/>
              <a:t>curvaton</a:t>
            </a:r>
            <a:r>
              <a:rPr lang="en-US" altLang="ja-JP" sz="2400" dirty="0" smtClean="0"/>
              <a:t>”       </a:t>
            </a:r>
            <a:r>
              <a:rPr lang="en-US" altLang="ja-JP" dirty="0" smtClean="0">
                <a:solidFill>
                  <a:srgbClr val="92D050"/>
                </a:solidFill>
              </a:rPr>
              <a:t>(</a:t>
            </a:r>
            <a:r>
              <a:rPr lang="en-US" altLang="ja-JP" dirty="0" err="1" smtClean="0">
                <a:solidFill>
                  <a:srgbClr val="92D050"/>
                </a:solidFill>
              </a:rPr>
              <a:t>Kunimitsu</a:t>
            </a:r>
            <a:r>
              <a:rPr lang="en-US" altLang="ja-JP" dirty="0" smtClean="0">
                <a:solidFill>
                  <a:srgbClr val="92D050"/>
                </a:solidFill>
              </a:rPr>
              <a:t> &amp; </a:t>
            </a:r>
            <a:r>
              <a:rPr lang="en-US" altLang="ja-JP" dirty="0">
                <a:solidFill>
                  <a:srgbClr val="92D050"/>
                </a:solidFill>
              </a:rPr>
              <a:t>JY 2012)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33668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62007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ＭＳ Ｐ明朝"/>
                <a:ea typeface="ＭＳ Ｐ明朝"/>
              </a:rPr>
              <a:t>Stability of </a:t>
            </a:r>
            <a:r>
              <a:rPr lang="en-US" altLang="ja-JP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ＭＳ Ｐ明朝"/>
                <a:ea typeface="ＭＳ Ｐ明朝"/>
              </a:rPr>
              <a:t>the SM Higgs field</a:t>
            </a:r>
            <a:endParaRPr lang="ja-JP" altLang="en-US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ＭＳ Ｐ明朝"/>
              <a:ea typeface="ＭＳ Ｐ明朝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447675" y="712788"/>
            <a:ext cx="8477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Just after the CERN seminars in December announcing “hints of the Higgs boson”</a:t>
            </a:r>
          </a:p>
          <a:p>
            <a:pPr algn="l" eaLnBrk="1" hangingPunct="1"/>
            <a:r>
              <a:rPr lang="en-US" altLang="ja-JP"/>
              <a:t>an analysis of the renormalized Higgs potential was done for m=124</a:t>
            </a:r>
            <a:r>
              <a:rPr lang="ja-JP" altLang="en-US"/>
              <a:t>～</a:t>
            </a:r>
            <a:r>
              <a:rPr lang="en-US" altLang="ja-JP"/>
              <a:t>126GeV.</a:t>
            </a:r>
          </a:p>
        </p:txBody>
      </p:sp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7921625" cy="377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111500" y="5897563"/>
            <a:ext cx="4349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dirty="0">
                <a:solidFill>
                  <a:srgbClr val="92D050"/>
                </a:solidFill>
              </a:rPr>
              <a:t>Elias-</a:t>
            </a:r>
            <a:r>
              <a:rPr lang="en-US" altLang="ja-JP" dirty="0" err="1">
                <a:solidFill>
                  <a:srgbClr val="92D050"/>
                </a:solidFill>
              </a:rPr>
              <a:t>Miro</a:t>
            </a:r>
            <a:r>
              <a:rPr lang="en-US" altLang="ja-JP" dirty="0">
                <a:solidFill>
                  <a:srgbClr val="92D050"/>
                </a:solidFill>
              </a:rPr>
              <a:t> et al </a:t>
            </a:r>
            <a:r>
              <a:rPr lang="en-US" altLang="ja-JP" dirty="0" err="1">
                <a:solidFill>
                  <a:srgbClr val="92D050"/>
                </a:solidFill>
              </a:rPr>
              <a:t>Phys</a:t>
            </a:r>
            <a:r>
              <a:rPr lang="en-US" altLang="ja-JP" dirty="0">
                <a:solidFill>
                  <a:srgbClr val="92D050"/>
                </a:solidFill>
              </a:rPr>
              <a:t> </a:t>
            </a:r>
            <a:r>
              <a:rPr lang="en-US" altLang="ja-JP" dirty="0" err="1">
                <a:solidFill>
                  <a:srgbClr val="92D050"/>
                </a:solidFill>
              </a:rPr>
              <a:t>Lett</a:t>
            </a:r>
            <a:r>
              <a:rPr lang="en-US" altLang="ja-JP" dirty="0">
                <a:solidFill>
                  <a:srgbClr val="92D050"/>
                </a:solidFill>
              </a:rPr>
              <a:t> B709(2012)222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908050"/>
            <a:ext cx="8137525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971550" y="5157788"/>
          <a:ext cx="165258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name="Equation" r:id="rId4" imgW="977900" imgH="228600" progId="Equation.DSMT4">
                  <p:embed/>
                </p:oleObj>
              </mc:Choice>
              <mc:Fallback>
                <p:oleObj name="Equation" r:id="rId4" imgW="97790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157788"/>
                        <a:ext cx="1652588" cy="38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447675" y="5176838"/>
            <a:ext cx="8337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For                          there is a finite parameter region within 2σ where the Higgs </a:t>
            </a:r>
          </a:p>
          <a:p>
            <a:pPr algn="l" eaLnBrk="1" hangingPunct="1"/>
            <a:r>
              <a:rPr lang="en-US" altLang="ja-JP"/>
              <a:t>potential is stable, or its self coupling remain positive even after renormalization.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376238" y="280988"/>
            <a:ext cx="77152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400"/>
              <a:t>The simplest possibility tied with the recent experiment:</a:t>
            </a: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684213" y="836613"/>
            <a:ext cx="68961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ＭＳ Ｐ明朝"/>
                <a:ea typeface="ＭＳ Ｐ明朝"/>
              </a:rPr>
              <a:t>The SM Higgs Boson is the Inflaton.</a:t>
            </a:r>
            <a:endParaRPr lang="ja-JP" altLang="en-US" sz="3600" kern="1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ＭＳ Ｐ明朝"/>
              <a:ea typeface="ＭＳ Ｐ明朝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663575" y="1504950"/>
            <a:ext cx="439261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/>
              <a:t>Easy to preach      Difficult in practice</a:t>
            </a:r>
          </a:p>
        </p:txBody>
      </p:sp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81300"/>
            <a:ext cx="7056438" cy="107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395288" y="2420938"/>
            <a:ext cx="4032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Tree level action of the SM Higgs field</a:t>
            </a:r>
          </a:p>
        </p:txBody>
      </p:sp>
      <p:grpSp>
        <p:nvGrpSpPr>
          <p:cNvPr id="6151" name="Group 12"/>
          <p:cNvGrpSpPr>
            <a:grpSpLocks/>
          </p:cNvGrpSpPr>
          <p:nvPr/>
        </p:nvGrpSpPr>
        <p:grpSpPr bwMode="auto">
          <a:xfrm>
            <a:off x="1258888" y="3789363"/>
            <a:ext cx="2808287" cy="488950"/>
            <a:chOff x="793" y="2811"/>
            <a:chExt cx="1769" cy="308"/>
          </a:xfrm>
        </p:grpSpPr>
        <p:pic>
          <p:nvPicPr>
            <p:cNvPr id="6158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2840"/>
              <a:ext cx="1769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9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975" t="-10001" r="20181"/>
            <a:stretch>
              <a:fillRect/>
            </a:stretch>
          </p:blipFill>
          <p:spPr bwMode="auto">
            <a:xfrm>
              <a:off x="2482" y="2811"/>
              <a:ext cx="68" cy="2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60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480" r="1187" b="1482"/>
            <a:stretch>
              <a:fillRect/>
            </a:stretch>
          </p:blipFill>
          <p:spPr bwMode="auto">
            <a:xfrm>
              <a:off x="2143" y="2853"/>
              <a:ext cx="342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152" name="Text Box 13"/>
          <p:cNvSpPr txBox="1">
            <a:spLocks noChangeArrowheads="1"/>
          </p:cNvSpPr>
          <p:nvPr/>
        </p:nvSpPr>
        <p:spPr bwMode="auto">
          <a:xfrm>
            <a:off x="447675" y="3881438"/>
            <a:ext cx="781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Taking                                               with φ being a real scalar field, we find</a:t>
            </a:r>
          </a:p>
        </p:txBody>
      </p:sp>
      <p:pic>
        <p:nvPicPr>
          <p:cNvPr id="6153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941888"/>
            <a:ext cx="649288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"/>
          <a:stretch>
            <a:fillRect/>
          </a:stretch>
        </p:blipFill>
        <p:spPr bwMode="auto">
          <a:xfrm>
            <a:off x="827088" y="4365625"/>
            <a:ext cx="5545137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5" name="Text Box 16"/>
          <p:cNvSpPr txBox="1">
            <a:spLocks noChangeArrowheads="1"/>
          </p:cNvSpPr>
          <p:nvPr/>
        </p:nvSpPr>
        <p:spPr bwMode="auto">
          <a:xfrm>
            <a:off x="6856413" y="4889500"/>
            <a:ext cx="1276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for            .</a:t>
            </a:r>
          </a:p>
        </p:txBody>
      </p:sp>
      <p:sp>
        <p:nvSpPr>
          <p:cNvPr id="6156" name="Text Box 17"/>
          <p:cNvSpPr txBox="1">
            <a:spLocks noChangeArrowheads="1"/>
          </p:cNvSpPr>
          <p:nvPr/>
        </p:nvSpPr>
        <p:spPr bwMode="auto">
          <a:xfrm>
            <a:off x="519113" y="5321300"/>
            <a:ext cx="6927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This theory is the same as that proposed by Linde in 1983 to drive </a:t>
            </a:r>
          </a:p>
          <a:p>
            <a:pPr algn="l" eaLnBrk="1" hangingPunct="1"/>
            <a:r>
              <a:rPr lang="en-US" altLang="ja-JP"/>
              <a:t>chaotic inflation at             .</a:t>
            </a:r>
          </a:p>
        </p:txBody>
      </p:sp>
      <p:graphicFrame>
        <p:nvGraphicFramePr>
          <p:cNvPr id="6157" name="Object 18"/>
          <p:cNvGraphicFramePr>
            <a:graphicFrameLocks noChangeAspect="1"/>
          </p:cNvGraphicFramePr>
          <p:nvPr/>
        </p:nvGraphicFramePr>
        <p:xfrm>
          <a:off x="2471738" y="5622925"/>
          <a:ext cx="79216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" name="Equation" r:id="rId7" imgW="558800" imgH="228600" progId="Equation.DSMT4">
                  <p:embed/>
                </p:oleObj>
              </mc:Choice>
              <mc:Fallback>
                <p:oleObj name="Equation" r:id="rId7" imgW="558800" imgH="2286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5622925"/>
                        <a:ext cx="792162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27050"/>
            <a:ext cx="3887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3132138" y="981075"/>
          <a:ext cx="16732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" name="Equation" r:id="rId4" imgW="990600" imgH="228600" progId="Equation.DSMT4">
                  <p:embed/>
                </p:oleObj>
              </mc:Choice>
              <mc:Fallback>
                <p:oleObj name="Equation" r:id="rId4" imgW="99060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981075"/>
                        <a:ext cx="1673225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6"/>
          <p:cNvGraphicFramePr>
            <a:graphicFrameLocks noChangeAspect="1"/>
          </p:cNvGraphicFramePr>
          <p:nvPr/>
        </p:nvGraphicFramePr>
        <p:xfrm>
          <a:off x="5364163" y="692150"/>
          <a:ext cx="10652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" name="Equation" r:id="rId6" imgW="545626" imgH="177646" progId="Equation.DSMT4">
                  <p:embed/>
                </p:oleObj>
              </mc:Choice>
              <mc:Fallback>
                <p:oleObj name="Equation" r:id="rId6" imgW="545626" imgH="177646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692150"/>
                        <a:ext cx="1065212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AutoShape 7"/>
          <p:cNvSpPr>
            <a:spLocks noChangeArrowheads="1"/>
          </p:cNvSpPr>
          <p:nvPr/>
        </p:nvSpPr>
        <p:spPr bwMode="auto">
          <a:xfrm>
            <a:off x="4932363" y="765175"/>
            <a:ext cx="360362" cy="288925"/>
          </a:xfrm>
          <a:prstGeom prst="rightArrow">
            <a:avLst>
              <a:gd name="adj1" fmla="val 50000"/>
              <a:gd name="adj2" fmla="val 311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6659563" y="692150"/>
            <a:ext cx="213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at low energy scale</a:t>
            </a:r>
          </a:p>
        </p:txBody>
      </p:sp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611560" y="1530990"/>
            <a:ext cx="629691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/>
              <a:t>In order to realize                  we must have                 .</a:t>
            </a:r>
          </a:p>
          <a:p>
            <a:pPr algn="l" eaLnBrk="1" hangingPunct="1"/>
            <a:endParaRPr lang="en-US" altLang="ja-JP" sz="2000" dirty="0"/>
          </a:p>
          <a:p>
            <a:pPr algn="l" eaLnBrk="1" hangingPunct="1"/>
            <a:r>
              <a:rPr lang="en-US" altLang="ja-JP" sz="2000" dirty="0"/>
              <a:t>The Higgs potential is too steep as it is. </a:t>
            </a:r>
          </a:p>
        </p:txBody>
      </p:sp>
      <p:graphicFrame>
        <p:nvGraphicFramePr>
          <p:cNvPr id="717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11825"/>
              </p:ext>
            </p:extLst>
          </p:nvPr>
        </p:nvGraphicFramePr>
        <p:xfrm>
          <a:off x="2866256" y="1484784"/>
          <a:ext cx="893762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" name="Equation" r:id="rId8" imgW="634725" imgH="393529" progId="Equation.DSMT4">
                  <p:embed/>
                </p:oleObj>
              </mc:Choice>
              <mc:Fallback>
                <p:oleObj name="Equation" r:id="rId8" imgW="634725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6256" y="1484784"/>
                        <a:ext cx="893762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293014"/>
              </p:ext>
            </p:extLst>
          </p:nvPr>
        </p:nvGraphicFramePr>
        <p:xfrm>
          <a:off x="5529636" y="1530990"/>
          <a:ext cx="10779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" name="Equation" r:id="rId10" imgW="571252" imgH="203112" progId="Equation.DSMT4">
                  <p:embed/>
                </p:oleObj>
              </mc:Choice>
              <mc:Fallback>
                <p:oleObj name="Equation" r:id="rId10" imgW="571252" imgH="203112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9636" y="1530990"/>
                        <a:ext cx="1077912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/>
          <a:stretch>
            <a:fillRect/>
          </a:stretch>
        </p:blipFill>
        <p:spPr bwMode="auto">
          <a:xfrm>
            <a:off x="4140994" y="3140968"/>
            <a:ext cx="19431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30"/>
          <a:stretch>
            <a:fillRect/>
          </a:stretch>
        </p:blipFill>
        <p:spPr bwMode="auto">
          <a:xfrm>
            <a:off x="613569" y="3140968"/>
            <a:ext cx="3395662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星 5 11"/>
          <p:cNvSpPr/>
          <p:nvPr/>
        </p:nvSpPr>
        <p:spPr bwMode="auto">
          <a:xfrm>
            <a:off x="323528" y="2933403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67544" y="2801126"/>
            <a:ext cx="6151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000" dirty="0" smtClean="0"/>
              <a:t>Square amplitude of curvature perturbation on scale </a:t>
            </a:r>
            <a:endParaRPr kumimoji="1" lang="ja-JP" altLang="en-US" sz="2000" dirty="0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760475"/>
              </p:ext>
            </p:extLst>
          </p:nvPr>
        </p:nvGraphicFramePr>
        <p:xfrm>
          <a:off x="6544447" y="2710907"/>
          <a:ext cx="692910" cy="580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" name="Equation" r:id="rId14" imgW="469800" imgH="393480" progId="Equation.DSMT4">
                  <p:embed/>
                </p:oleObj>
              </mc:Choice>
              <mc:Fallback>
                <p:oleObj name="Equation" r:id="rId14" imgW="469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44447" y="2710907"/>
                        <a:ext cx="692910" cy="5805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354023"/>
              </p:ext>
            </p:extLst>
          </p:nvPr>
        </p:nvGraphicFramePr>
        <p:xfrm>
          <a:off x="6277883" y="3226543"/>
          <a:ext cx="973458" cy="800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" name="Equation" r:id="rId16" imgW="571320" imgH="469800" progId="Equation.DSMT4">
                  <p:embed/>
                </p:oleObj>
              </mc:Choice>
              <mc:Fallback>
                <p:oleObj name="Equation" r:id="rId16" imgW="5713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77883" y="3226543"/>
                        <a:ext cx="973458" cy="800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689004"/>
            <a:ext cx="4751387" cy="6842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67544" y="4179416"/>
            <a:ext cx="67833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/>
              <a:t>The spectral index of the curvature perturbation is given by</a:t>
            </a: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2"/>
          <a:stretch>
            <a:fillRect/>
          </a:stretch>
        </p:blipFill>
        <p:spPr bwMode="auto">
          <a:xfrm>
            <a:off x="5580063" y="4752504"/>
            <a:ext cx="100965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52504"/>
            <a:ext cx="20161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星 5 20"/>
          <p:cNvSpPr/>
          <p:nvPr/>
        </p:nvSpPr>
        <p:spPr bwMode="auto">
          <a:xfrm>
            <a:off x="323528" y="4293096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星 5 21"/>
          <p:cNvSpPr/>
          <p:nvPr/>
        </p:nvSpPr>
        <p:spPr bwMode="auto">
          <a:xfrm>
            <a:off x="395536" y="5661248"/>
            <a:ext cx="144016" cy="135557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13569" y="5517232"/>
            <a:ext cx="4075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2000" dirty="0" smtClean="0"/>
              <a:t>In potential-driven inflation models</a:t>
            </a:r>
            <a:endParaRPr kumimoji="1" lang="ja-JP" altLang="en-US" sz="2000" dirty="0"/>
          </a:p>
        </p:txBody>
      </p:sp>
      <p:graphicFrame>
        <p:nvGraphicFramePr>
          <p:cNvPr id="2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715434"/>
              </p:ext>
            </p:extLst>
          </p:nvPr>
        </p:nvGraphicFramePr>
        <p:xfrm>
          <a:off x="683568" y="6045348"/>
          <a:ext cx="208756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" name="Equation" r:id="rId21" imgW="1168400" imgH="228600" progId="Equation.DSMT4">
                  <p:embed/>
                </p:oleObj>
              </mc:Choice>
              <mc:Fallback>
                <p:oleObj name="Equation" r:id="rId21" imgW="11684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045348"/>
                        <a:ext cx="2087563" cy="4079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765425"/>
              </p:ext>
            </p:extLst>
          </p:nvPr>
        </p:nvGraphicFramePr>
        <p:xfrm>
          <a:off x="4503738" y="5804042"/>
          <a:ext cx="2747193" cy="66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" name="Equation" r:id="rId23" imgW="1930320" imgH="469800" progId="Equation.DSMT4">
                  <p:embed/>
                </p:oleObj>
              </mc:Choice>
              <mc:Fallback>
                <p:oleObj name="Equation" r:id="rId23" imgW="19303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3738" y="5804042"/>
                        <a:ext cx="2747193" cy="6681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17" grpId="0"/>
      <p:bldP spid="21" grpId="0" animBg="1"/>
      <p:bldP spid="22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56165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ＭＳ Ｐ明朝"/>
                <a:ea typeface="ＭＳ Ｐ明朝"/>
              </a:rPr>
              <a:t>Models of Higgs inflation</a:t>
            </a:r>
            <a:endParaRPr lang="ja-JP" altLang="en-US" sz="3600" kern="1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ＭＳ Ｐ明朝"/>
              <a:ea typeface="ＭＳ Ｐ明朝"/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519113" y="928688"/>
            <a:ext cx="7499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The Higgs potential is too steep as it is.</a:t>
            </a:r>
          </a:p>
          <a:p>
            <a:pPr algn="l" eaLnBrk="1" hangingPunct="1"/>
            <a:r>
              <a:rPr lang="en-US" altLang="ja-JP"/>
              <a:t>Several remedies have been proposed to effectively flatten the potential.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322263" y="2389188"/>
            <a:ext cx="68707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/>
              <a:t>1 The most traditional one </a:t>
            </a:r>
            <a:r>
              <a:rPr lang="en-US" altLang="ja-JP" sz="1600" dirty="0">
                <a:solidFill>
                  <a:srgbClr val="00B050"/>
                </a:solidFill>
              </a:rPr>
              <a:t>(original idea: </a:t>
            </a:r>
            <a:r>
              <a:rPr lang="en-US" altLang="ja-JP" sz="1600" dirty="0" err="1">
                <a:solidFill>
                  <a:srgbClr val="00B050"/>
                </a:solidFill>
              </a:rPr>
              <a:t>Spokoiny</a:t>
            </a:r>
            <a:r>
              <a:rPr lang="en-US" altLang="ja-JP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 smtClean="0">
                <a:solidFill>
                  <a:srgbClr val="00B050"/>
                </a:solidFill>
              </a:rPr>
              <a:t>1984</a:t>
            </a:r>
          </a:p>
          <a:p>
            <a:pPr algn="l" eaLnBrk="1" hangingPunct="1"/>
            <a:r>
              <a:rPr lang="en-US" altLang="ja-JP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 smtClean="0">
                <a:solidFill>
                  <a:srgbClr val="00B050"/>
                </a:solidFill>
              </a:rPr>
              <a:t>                                                     </a:t>
            </a:r>
            <a:r>
              <a:rPr lang="en-US" altLang="ja-JP" sz="1600" dirty="0" smtClean="0">
                <a:solidFill>
                  <a:srgbClr val="00B050"/>
                </a:solidFill>
              </a:rPr>
              <a:t>Cervantes-</a:t>
            </a:r>
            <a:r>
              <a:rPr lang="en-US" altLang="ja-JP" sz="1600" dirty="0" err="1" smtClean="0">
                <a:solidFill>
                  <a:srgbClr val="00B050"/>
                </a:solidFill>
              </a:rPr>
              <a:t>Cota</a:t>
            </a:r>
            <a:r>
              <a:rPr lang="en-US" altLang="ja-JP" sz="1600" dirty="0" smtClean="0">
                <a:solidFill>
                  <a:srgbClr val="00B050"/>
                </a:solidFill>
              </a:rPr>
              <a:t> </a:t>
            </a:r>
            <a:r>
              <a:rPr lang="en-US" altLang="ja-JP" sz="1600" dirty="0">
                <a:solidFill>
                  <a:srgbClr val="00B050"/>
                </a:solidFill>
              </a:rPr>
              <a:t>and </a:t>
            </a:r>
            <a:r>
              <a:rPr lang="en-US" altLang="ja-JP" sz="1600" dirty="0" err="1">
                <a:solidFill>
                  <a:srgbClr val="00B050"/>
                </a:solidFill>
              </a:rPr>
              <a:t>Dehnen</a:t>
            </a:r>
            <a:r>
              <a:rPr lang="en-US" altLang="ja-JP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 smtClean="0">
                <a:solidFill>
                  <a:srgbClr val="00B050"/>
                </a:solidFill>
              </a:rPr>
              <a:t>1995, ….)</a:t>
            </a:r>
            <a:endParaRPr lang="en-US" altLang="ja-JP" sz="1600" dirty="0">
              <a:solidFill>
                <a:srgbClr val="00B050"/>
              </a:solidFill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550863" y="3062288"/>
            <a:ext cx="84772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/>
              <a:t>introduce a large and negative nonminimal coupling to scalar curvature </a:t>
            </a:r>
            <a:r>
              <a:rPr lang="en-US" altLang="ja-JP" sz="2000" i="1"/>
              <a:t>R</a:t>
            </a:r>
            <a:endParaRPr lang="en-US" altLang="ja-JP" sz="2000"/>
          </a:p>
        </p:txBody>
      </p:sp>
      <p:pic>
        <p:nvPicPr>
          <p:cNvPr id="1434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9" r="3310"/>
          <a:stretch>
            <a:fillRect/>
          </a:stretch>
        </p:blipFill>
        <p:spPr bwMode="auto">
          <a:xfrm>
            <a:off x="2079625" y="1660525"/>
            <a:ext cx="311467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343" name="Object 9"/>
          <p:cNvGraphicFramePr>
            <a:graphicFrameLocks noChangeAspect="1"/>
          </p:cNvGraphicFramePr>
          <p:nvPr/>
        </p:nvGraphicFramePr>
        <p:xfrm>
          <a:off x="1331913" y="1844675"/>
          <a:ext cx="7191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3" name="Equation" r:id="rId4" imgW="253780" imgH="152268" progId="Equation.DSMT4">
                  <p:embed/>
                </p:oleObj>
              </mc:Choice>
              <mc:Fallback>
                <p:oleObj name="Equation" r:id="rId4" imgW="253780" imgH="152268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844675"/>
                        <a:ext cx="719137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Object 10"/>
          <p:cNvGraphicFramePr>
            <a:graphicFrameLocks noChangeAspect="1"/>
          </p:cNvGraphicFramePr>
          <p:nvPr/>
        </p:nvGraphicFramePr>
        <p:xfrm>
          <a:off x="5435600" y="1844675"/>
          <a:ext cx="93662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4" name="Equation" r:id="rId6" imgW="317087" imgH="164885" progId="Equation.DSMT4">
                  <p:embed/>
                </p:oleObj>
              </mc:Choice>
              <mc:Fallback>
                <p:oleObj name="Equation" r:id="rId6" imgW="317087" imgH="164885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1844675"/>
                        <a:ext cx="936625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5" name="Oval 11"/>
          <p:cNvSpPr>
            <a:spLocks noChangeArrowheads="1"/>
          </p:cNvSpPr>
          <p:nvPr/>
        </p:nvSpPr>
        <p:spPr bwMode="auto">
          <a:xfrm>
            <a:off x="5364163" y="1773238"/>
            <a:ext cx="1223962" cy="719137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434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2016125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347" name="Object 13"/>
          <p:cNvGraphicFramePr>
            <a:graphicFrameLocks noChangeAspect="1"/>
          </p:cNvGraphicFramePr>
          <p:nvPr/>
        </p:nvGraphicFramePr>
        <p:xfrm>
          <a:off x="3344863" y="3644900"/>
          <a:ext cx="1227137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5" name="Equation" r:id="rId9" imgW="571252" imgH="228501" progId="Equation.DSMT4">
                  <p:embed/>
                </p:oleObj>
              </mc:Choice>
              <mc:Fallback>
                <p:oleObj name="Equation" r:id="rId9" imgW="571252" imgH="228501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4863" y="3644900"/>
                        <a:ext cx="1227137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8" name="Object 14"/>
          <p:cNvGraphicFramePr>
            <a:graphicFrameLocks noChangeAspect="1"/>
          </p:cNvGraphicFramePr>
          <p:nvPr/>
        </p:nvGraphicFramePr>
        <p:xfrm>
          <a:off x="900113" y="4365625"/>
          <a:ext cx="4681537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6" name="Equation" r:id="rId11" imgW="2247900" imgH="254000" progId="Equation.DSMT4">
                  <p:embed/>
                </p:oleObj>
              </mc:Choice>
              <mc:Fallback>
                <p:oleObj name="Equation" r:id="rId11" imgW="2247900" imgH="2540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365625"/>
                        <a:ext cx="4681537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9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4941888"/>
            <a:ext cx="7416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350" name="Object 16"/>
          <p:cNvGraphicFramePr>
            <a:graphicFrameLocks noChangeAspect="1"/>
          </p:cNvGraphicFramePr>
          <p:nvPr/>
        </p:nvGraphicFramePr>
        <p:xfrm>
          <a:off x="7235825" y="5661025"/>
          <a:ext cx="238125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7" name="Equation" r:id="rId14" imgW="202936" imgH="177569" progId="Equation.DSMT4">
                  <p:embed/>
                </p:oleObj>
              </mc:Choice>
              <mc:Fallback>
                <p:oleObj name="Equation" r:id="rId14" imgW="202936" imgH="177569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5825" y="5661025"/>
                        <a:ext cx="238125" cy="20796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1" name="AutoShape 17"/>
          <p:cNvSpPr>
            <a:spLocks noChangeArrowheads="1"/>
          </p:cNvSpPr>
          <p:nvPr/>
        </p:nvSpPr>
        <p:spPr bwMode="auto">
          <a:xfrm>
            <a:off x="6991350" y="5434013"/>
            <a:ext cx="504825" cy="503237"/>
          </a:xfrm>
          <a:prstGeom prst="wedgeEllipseCallout">
            <a:avLst>
              <a:gd name="adj1" fmla="val -348741"/>
              <a:gd name="adj2" fmla="val -196690"/>
            </a:avLst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ja-JP"/>
          </a:p>
        </p:txBody>
      </p:sp>
      <p:sp>
        <p:nvSpPr>
          <p:cNvPr id="14352" name="Text Box 18"/>
          <p:cNvSpPr txBox="1">
            <a:spLocks noChangeArrowheads="1"/>
          </p:cNvSpPr>
          <p:nvPr/>
        </p:nvSpPr>
        <p:spPr bwMode="auto">
          <a:xfrm>
            <a:off x="6011863" y="4292600"/>
            <a:ext cx="2292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/>
              <a:t>Effectively flatten the</a:t>
            </a:r>
          </a:p>
          <a:p>
            <a:pPr algn="l" eaLnBrk="1" hangingPunct="1"/>
            <a:r>
              <a:rPr lang="en-US" altLang="ja-JP"/>
              <a:t>spectrum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>
        <a:ln w="19050">
          <a:tailEnd type="none" w="lg" len="lg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標準デザイン">
  <a:themeElements>
    <a:clrScheme name="">
      <a:dk1>
        <a:srgbClr val="000000"/>
      </a:dk1>
      <a:lt1>
        <a:srgbClr val="FFFF0B"/>
      </a:lt1>
      <a:dk2>
        <a:srgbClr val="0000FF"/>
      </a:dk2>
      <a:lt2>
        <a:srgbClr val="0000FF"/>
      </a:lt2>
      <a:accent1>
        <a:srgbClr val="FF9900"/>
      </a:accent1>
      <a:accent2>
        <a:srgbClr val="00FFFF"/>
      </a:accent2>
      <a:accent3>
        <a:srgbClr val="AAAAFF"/>
      </a:accent3>
      <a:accent4>
        <a:srgbClr val="DADA08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_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0000"/>
        </a:dk1>
        <a:lt1>
          <a:srgbClr val="FFFF55"/>
        </a:lt1>
        <a:dk2>
          <a:srgbClr val="0000FF"/>
        </a:dk2>
        <a:lt2>
          <a:srgbClr val="0000FF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47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標準デザイン 8">
    <a:dk1>
      <a:srgbClr val="000000"/>
    </a:dk1>
    <a:lt1>
      <a:srgbClr val="FFFF55"/>
    </a:lt1>
    <a:dk2>
      <a:srgbClr val="0000FF"/>
    </a:dk2>
    <a:lt2>
      <a:srgbClr val="0000FF"/>
    </a:lt2>
    <a:accent1>
      <a:srgbClr val="FF9900"/>
    </a:accent1>
    <a:accent2>
      <a:srgbClr val="00FFFF"/>
    </a:accent2>
    <a:accent3>
      <a:srgbClr val="AAAAFF"/>
    </a:accent3>
    <a:accent4>
      <a:srgbClr val="DADA47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1_標準デザイン 8">
    <a:dk1>
      <a:srgbClr val="000000"/>
    </a:dk1>
    <a:lt1>
      <a:srgbClr val="FFFF55"/>
    </a:lt1>
    <a:dk2>
      <a:srgbClr val="0000FF"/>
    </a:dk2>
    <a:lt2>
      <a:srgbClr val="0000FF"/>
    </a:lt2>
    <a:accent1>
      <a:srgbClr val="FF9900"/>
    </a:accent1>
    <a:accent2>
      <a:srgbClr val="00FFFF"/>
    </a:accent2>
    <a:accent3>
      <a:srgbClr val="AAAAFF"/>
    </a:accent3>
    <a:accent4>
      <a:srgbClr val="DADA47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10633</TotalTime>
  <Words>1814</Words>
  <Application>Microsoft Office PowerPoint</Application>
  <PresentationFormat>画面に合わせる (4:3)</PresentationFormat>
  <Paragraphs>278</Paragraphs>
  <Slides>39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39</vt:i4>
      </vt:variant>
    </vt:vector>
  </HeadingPairs>
  <TitlesOfParts>
    <vt:vector size="43" baseType="lpstr">
      <vt:lpstr>標準デザイン</vt:lpstr>
      <vt:lpstr>1_標準デザイン</vt:lpstr>
      <vt:lpstr>Equation</vt:lpstr>
      <vt:lpstr>MathType 5.0 Equation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RESCEU, The University of Tokyo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横山順一</dc:creator>
  <cp:lastModifiedBy>root</cp:lastModifiedBy>
  <cp:revision>105</cp:revision>
  <dcterms:created xsi:type="dcterms:W3CDTF">2012-07-19T02:05:03Z</dcterms:created>
  <dcterms:modified xsi:type="dcterms:W3CDTF">2012-08-07T08:31:00Z</dcterms:modified>
</cp:coreProperties>
</file>