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270" r:id="rId3"/>
    <p:sldId id="287" r:id="rId4"/>
    <p:sldId id="285" r:id="rId5"/>
    <p:sldId id="269" r:id="rId6"/>
    <p:sldId id="265" r:id="rId7"/>
    <p:sldId id="292" r:id="rId8"/>
    <p:sldId id="266" r:id="rId9"/>
    <p:sldId id="293" r:id="rId10"/>
    <p:sldId id="264" r:id="rId11"/>
    <p:sldId id="283" r:id="rId12"/>
    <p:sldId id="282" r:id="rId13"/>
    <p:sldId id="296" r:id="rId14"/>
    <p:sldId id="268" r:id="rId15"/>
    <p:sldId id="298" r:id="rId16"/>
    <p:sldId id="267" r:id="rId17"/>
    <p:sldId id="284" r:id="rId18"/>
    <p:sldId id="281" r:id="rId19"/>
    <p:sldId id="286" r:id="rId20"/>
    <p:sldId id="257" r:id="rId21"/>
    <p:sldId id="289" r:id="rId22"/>
    <p:sldId id="259" r:id="rId23"/>
    <p:sldId id="260" r:id="rId24"/>
    <p:sldId id="261" r:id="rId25"/>
    <p:sldId id="262" r:id="rId26"/>
    <p:sldId id="263" r:id="rId27"/>
    <p:sldId id="297" r:id="rId28"/>
    <p:sldId id="271" r:id="rId29"/>
    <p:sldId id="280" r:id="rId30"/>
    <p:sldId id="258" r:id="rId31"/>
    <p:sldId id="273" r:id="rId32"/>
    <p:sldId id="274" r:id="rId33"/>
    <p:sldId id="275" r:id="rId34"/>
    <p:sldId id="276" r:id="rId35"/>
    <p:sldId id="277" r:id="rId36"/>
    <p:sldId id="278" r:id="rId37"/>
    <p:sldId id="279" r:id="rId38"/>
    <p:sldId id="272" r:id="rId39"/>
    <p:sldId id="294" r:id="rId40"/>
  </p:sldIdLst>
  <p:sldSz cx="9144000" cy="6858000" type="screen4x3"/>
  <p:notesSz cx="6802438" cy="993457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0" autoAdjust="0"/>
    <p:restoredTop sz="94660"/>
  </p:normalViewPr>
  <p:slideViewPr>
    <p:cSldViewPr>
      <p:cViewPr varScale="1">
        <p:scale>
          <a:sx n="101" d="100"/>
          <a:sy n="101" d="100"/>
        </p:scale>
        <p:origin x="-102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EF858-EAC8-47A8-815D-0CE93F9A2B13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72986-551A-46A0-9EB0-34D93404E2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959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0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E384-A8D3-490E-BBF3-F2BFBDC26C7D}" type="datetimeFigureOut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7288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18923"/>
            <a:ext cx="5441950" cy="44705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6122"/>
            <a:ext cx="2947723" cy="49672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6A3739-4A5A-44E4-AC9E-BEFFAC063EE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671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A65A0-2DD6-4C16-BDF6-3791DA1DC79F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2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712AB-E7E9-447F-B071-15BCAC92FCAA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335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BF49A-7761-494D-83DD-157E71538069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41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10131-77F9-4D00-8728-3AD7BD7269BD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27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2F00-6097-4449-A7B8-5D1D90DB0F5E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6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007C-0DC9-4DF9-A811-7BC1F641D36A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226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9CF-453D-4F0D-AF84-C9C7F8699BA9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563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4F5D0-9E8E-4FEC-9CAE-C53DC76607D3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48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D9512-1276-46E8-984D-321B3474DF26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010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E6B82-960D-4650-AE22-53684AA6AAE8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5814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D1B7-41F8-4D20-B02B-6D52A2F3AE00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05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81435-9D44-43CC-8C5F-AE4DBA8060BA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710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0801-7D8D-4DD5-8FA3-35F2B6E5AA80}" type="datetime1">
              <a:rPr kumimoji="1" lang="ja-JP" altLang="en-US" smtClean="0"/>
              <a:t>2017/5/16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EB9C-CEFF-4A59-8255-29738284B37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264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smtClean="0"/>
              <a:t>MALPIX8 Review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smtClean="0"/>
              <a:t>2017/5/16</a:t>
            </a:r>
          </a:p>
          <a:p>
            <a:r>
              <a:rPr lang="en-US" altLang="ja-JP" smtClean="0"/>
              <a:t>Y. Fujita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51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メモリ比較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en-US" altLang="ja-JP" smtClean="0"/>
              <a:t>DRAM </a:t>
            </a:r>
            <a:r>
              <a:rPr lang="ja-JP" altLang="en-US" smtClean="0"/>
              <a:t>容量は </a:t>
            </a:r>
            <a:r>
              <a:rPr lang="en-US" altLang="ja-JP" smtClean="0"/>
              <a:t>37.5fF </a:t>
            </a:r>
            <a:r>
              <a:rPr lang="ja-JP" altLang="en-US" smtClean="0"/>
              <a:t>（</a:t>
            </a:r>
            <a:r>
              <a:rPr lang="en-US" altLang="ja-JP" smtClean="0"/>
              <a:t>MALPIX5, MALPIX8</a:t>
            </a:r>
            <a:r>
              <a:rPr lang="ja-JP" altLang="en-US" smtClean="0"/>
              <a:t>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6" y="2420888"/>
            <a:ext cx="9012952" cy="230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55576" y="4797152"/>
            <a:ext cx="8332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/>
              <a:t>DRAM (MALPIX5)                                DFF                     DRAM (MALPIX8)    SRAM</a:t>
            </a:r>
            <a:endParaRPr kumimoji="1" lang="ja-JP" altLang="en-US" sz="2000" b="1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6196368" y="2708920"/>
            <a:ext cx="1615992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6624228" y="2380818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>
                <a:solidFill>
                  <a:schemeClr val="bg1"/>
                </a:solidFill>
              </a:rPr>
              <a:t>7um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395536" y="2348880"/>
            <a:ext cx="2736304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259632" y="2020778"/>
            <a:ext cx="1188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/>
              <a:t>12.2</a:t>
            </a:r>
            <a:r>
              <a:rPr kumimoji="1" lang="en-US" altLang="ja-JP" sz="2000" b="1" smtClean="0"/>
              <a:t>um</a:t>
            </a:r>
            <a:endParaRPr kumimoji="1" lang="ja-JP" altLang="en-US" sz="2000" b="1"/>
          </a:p>
        </p:txBody>
      </p:sp>
    </p:spTree>
    <p:extLst>
      <p:ext uri="{BB962C8B-B14F-4D97-AF65-F5344CB8AC3E}">
        <p14:creationId xmlns:p14="http://schemas.microsoft.com/office/powerpoint/2010/main" val="175355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メモリ（</a:t>
            </a:r>
            <a:r>
              <a:rPr lang="en-US" altLang="ja-JP" smtClean="0"/>
              <a:t>Simulation </a:t>
            </a:r>
            <a:r>
              <a:rPr lang="ja-JP" altLang="en-US" smtClean="0"/>
              <a:t>条件）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8747143" cy="351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V="1">
            <a:off x="3059832" y="4221088"/>
            <a:ext cx="57606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1511660" y="5259390"/>
            <a:ext cx="3096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mtClean="0"/>
              <a:t>M2 0.36um </a:t>
            </a:r>
            <a:r>
              <a:rPr kumimoji="1" lang="ja-JP" altLang="en-US" smtClean="0"/>
              <a:t>配線幅（配線長 </a:t>
            </a:r>
            <a:r>
              <a:rPr kumimoji="1" lang="en-US" altLang="ja-JP" smtClean="0"/>
              <a:t>5000um</a:t>
            </a:r>
            <a:r>
              <a:rPr kumimoji="1" lang="ja-JP" altLang="en-US" smtClean="0"/>
              <a:t>）の </a:t>
            </a:r>
            <a:r>
              <a:rPr kumimoji="1" lang="en-US" altLang="ja-JP" smtClean="0"/>
              <a:t>M3 GND </a:t>
            </a:r>
            <a:r>
              <a:rPr kumimoji="1" lang="ja-JP" altLang="en-US" smtClean="0"/>
              <a:t>およびサブストレートに対する容量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1874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メモリ（</a:t>
            </a:r>
            <a:r>
              <a:rPr lang="en-US" altLang="ja-JP" smtClean="0"/>
              <a:t>Simulation</a:t>
            </a:r>
            <a:r>
              <a:rPr lang="ja-JP" altLang="en-US" smtClean="0"/>
              <a:t>）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40000" cy="506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985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メモリ（</a:t>
            </a:r>
            <a:r>
              <a:rPr lang="en-US" altLang="ja-JP" smtClean="0"/>
              <a:t>Simulation</a:t>
            </a:r>
            <a:r>
              <a:rPr lang="ja-JP" altLang="en-US" smtClean="0"/>
              <a:t>）</a:t>
            </a:r>
            <a:r>
              <a:rPr lang="en-US" altLang="ja-JP" smtClean="0"/>
              <a:t>@MALPIX5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12381" cy="506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339752" y="6351711"/>
            <a:ext cx="417646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前スライドと同条件、大差なし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578667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ピクセル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073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正方形/長方形 224"/>
          <p:cNvSpPr/>
          <p:nvPr/>
        </p:nvSpPr>
        <p:spPr>
          <a:xfrm>
            <a:off x="6168135" y="2389530"/>
            <a:ext cx="1951645" cy="3465676"/>
          </a:xfrm>
          <a:prstGeom prst="rect">
            <a:avLst/>
          </a:prstGeom>
          <a:solidFill>
            <a:srgbClr val="FFC000">
              <a:alpha val="10000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正方形/長方形 223"/>
          <p:cNvSpPr/>
          <p:nvPr/>
        </p:nvSpPr>
        <p:spPr>
          <a:xfrm>
            <a:off x="6130889" y="2409408"/>
            <a:ext cx="1951645" cy="3465676"/>
          </a:xfrm>
          <a:prstGeom prst="rect">
            <a:avLst/>
          </a:prstGeom>
          <a:solidFill>
            <a:srgbClr val="FFC000">
              <a:alpha val="10000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3" name="正方形/長方形 222"/>
          <p:cNvSpPr/>
          <p:nvPr/>
        </p:nvSpPr>
        <p:spPr>
          <a:xfrm>
            <a:off x="6096127" y="2452246"/>
            <a:ext cx="1951645" cy="3465676"/>
          </a:xfrm>
          <a:prstGeom prst="rect">
            <a:avLst/>
          </a:prstGeom>
          <a:solidFill>
            <a:srgbClr val="FFC000">
              <a:alpha val="10000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9" name="正方形/長方形 238"/>
          <p:cNvSpPr/>
          <p:nvPr/>
        </p:nvSpPr>
        <p:spPr>
          <a:xfrm>
            <a:off x="6050291" y="2483604"/>
            <a:ext cx="1951645" cy="3465676"/>
          </a:xfrm>
          <a:prstGeom prst="rect">
            <a:avLst/>
          </a:prstGeom>
          <a:solidFill>
            <a:srgbClr val="FFC000">
              <a:alpha val="10000"/>
            </a:srgbClr>
          </a:solidFill>
          <a:ln w="952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chemeClr val="bg1">
              <a:alpha val="50000"/>
            </a:schemeClr>
          </a:solidFill>
          <a:ln w="19050">
            <a:noFill/>
          </a:ln>
        </p:spPr>
        <p:txBody>
          <a:bodyPr/>
          <a:lstStyle/>
          <a:p>
            <a:r>
              <a:rPr lang="ja-JP" altLang="en-US" dirty="0"/>
              <a:t>構成</a:t>
            </a:r>
            <a:r>
              <a:rPr lang="en-US" altLang="ja-JP" dirty="0" smtClean="0"/>
              <a:t> </a:t>
            </a:r>
            <a:r>
              <a:rPr lang="ja-JP" altLang="en-US" dirty="0" smtClean="0"/>
              <a:t>（ピクセル）</a:t>
            </a:r>
            <a:endParaRPr kumimoji="1" lang="ja-JP" altLang="en-US" dirty="0"/>
          </a:p>
        </p:txBody>
      </p:sp>
      <p:sp>
        <p:nvSpPr>
          <p:cNvPr id="4" name="平行四辺形 3"/>
          <p:cNvSpPr/>
          <p:nvPr/>
        </p:nvSpPr>
        <p:spPr>
          <a:xfrm>
            <a:off x="107504" y="1441374"/>
            <a:ext cx="8672315" cy="469234"/>
          </a:xfrm>
          <a:prstGeom prst="parallelogram">
            <a:avLst>
              <a:gd name="adj" fmla="val 59389"/>
            </a:avLst>
          </a:prstGeom>
          <a:pattFill prst="ltDn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 smtClean="0">
                <a:solidFill>
                  <a:schemeClr val="tx2"/>
                </a:solidFill>
              </a:rPr>
              <a:t>検出パッド</a:t>
            </a:r>
            <a:r>
              <a:rPr kumimoji="1" lang="en-US" altLang="ja-JP" sz="2400" b="1" dirty="0" smtClean="0">
                <a:solidFill>
                  <a:schemeClr val="tx2"/>
                </a:solidFill>
              </a:rPr>
              <a:t> </a:t>
            </a:r>
            <a:endParaRPr kumimoji="1" lang="ja-JP" altLang="en-US" sz="2400" b="1" dirty="0">
              <a:solidFill>
                <a:schemeClr val="tx2"/>
              </a:solidFill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579748" y="3580587"/>
            <a:ext cx="432048" cy="1044116"/>
            <a:chOff x="2123728" y="1700808"/>
            <a:chExt cx="432048" cy="1044116"/>
          </a:xfrm>
        </p:grpSpPr>
        <p:cxnSp>
          <p:nvCxnSpPr>
            <p:cNvPr id="11" name="直線コネクタ 10"/>
            <p:cNvCxnSpPr/>
            <p:nvPr/>
          </p:nvCxnSpPr>
          <p:spPr>
            <a:xfrm flipH="1">
              <a:off x="2339752" y="2096852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/>
            <p:cNvCxnSpPr/>
            <p:nvPr/>
          </p:nvCxnSpPr>
          <p:spPr>
            <a:xfrm flipH="1">
              <a:off x="2339752" y="2348880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/>
            <p:cNvCxnSpPr/>
            <p:nvPr/>
          </p:nvCxnSpPr>
          <p:spPr>
            <a:xfrm>
              <a:off x="2339752" y="2096852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/>
            <p:cNvCxnSpPr/>
            <p:nvPr/>
          </p:nvCxnSpPr>
          <p:spPr>
            <a:xfrm>
              <a:off x="2267744" y="2096852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円/楕円 15"/>
            <p:cNvSpPr/>
            <p:nvPr/>
          </p:nvSpPr>
          <p:spPr>
            <a:xfrm>
              <a:off x="2123728" y="2152520"/>
              <a:ext cx="144016" cy="1440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2555776" y="1700808"/>
              <a:ext cx="0" cy="3960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/>
            <p:nvPr/>
          </p:nvCxnSpPr>
          <p:spPr>
            <a:xfrm flipV="1">
              <a:off x="2555776" y="2348880"/>
              <a:ext cx="0" cy="3960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直線コネクタ 21"/>
          <p:cNvCxnSpPr/>
          <p:nvPr/>
        </p:nvCxnSpPr>
        <p:spPr>
          <a:xfrm>
            <a:off x="419826" y="4118353"/>
            <a:ext cx="1800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1259632" y="585767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RST_DET</a:t>
            </a:r>
            <a:endParaRPr kumimoji="1" lang="ja-JP" altLang="en-US" b="1" dirty="0"/>
          </a:p>
        </p:txBody>
      </p:sp>
      <p:cxnSp>
        <p:nvCxnSpPr>
          <p:cNvPr id="28" name="直線コネクタ 27"/>
          <p:cNvCxnSpPr/>
          <p:nvPr/>
        </p:nvCxnSpPr>
        <p:spPr>
          <a:xfrm>
            <a:off x="848116" y="3407075"/>
            <a:ext cx="3240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1939516" y="5597227"/>
            <a:ext cx="1048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V</a:t>
            </a:r>
            <a:r>
              <a:rPr kumimoji="1" lang="en-US" altLang="ja-JP" b="1" baseline="-25000" dirty="0" smtClean="0"/>
              <a:t>RST_DET</a:t>
            </a:r>
            <a:endParaRPr kumimoji="1" lang="ja-JP" altLang="en-US" b="1" baseline="-25000" dirty="0"/>
          </a:p>
        </p:txBody>
      </p:sp>
      <p:grpSp>
        <p:nvGrpSpPr>
          <p:cNvPr id="38" name="グループ化 37"/>
          <p:cNvGrpSpPr/>
          <p:nvPr/>
        </p:nvGrpSpPr>
        <p:grpSpPr>
          <a:xfrm>
            <a:off x="723764" y="4588699"/>
            <a:ext cx="288032" cy="1044116"/>
            <a:chOff x="2267744" y="2708920"/>
            <a:chExt cx="288032" cy="1044116"/>
          </a:xfrm>
        </p:grpSpPr>
        <p:cxnSp>
          <p:nvCxnSpPr>
            <p:cNvPr id="31" name="直線コネクタ 30"/>
            <p:cNvCxnSpPr/>
            <p:nvPr/>
          </p:nvCxnSpPr>
          <p:spPr>
            <a:xfrm flipH="1">
              <a:off x="2339752" y="3104964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コネクタ 31"/>
            <p:cNvCxnSpPr/>
            <p:nvPr/>
          </p:nvCxnSpPr>
          <p:spPr>
            <a:xfrm flipH="1">
              <a:off x="2339752" y="3356992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2339752" y="3104964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コネクタ 33"/>
            <p:cNvCxnSpPr/>
            <p:nvPr/>
          </p:nvCxnSpPr>
          <p:spPr>
            <a:xfrm>
              <a:off x="2267744" y="3104964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線コネクタ 35"/>
            <p:cNvCxnSpPr/>
            <p:nvPr/>
          </p:nvCxnSpPr>
          <p:spPr>
            <a:xfrm flipV="1">
              <a:off x="2555776" y="2708920"/>
              <a:ext cx="0" cy="3960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線コネクタ 36"/>
            <p:cNvCxnSpPr/>
            <p:nvPr/>
          </p:nvCxnSpPr>
          <p:spPr>
            <a:xfrm flipV="1">
              <a:off x="2555776" y="3356992"/>
              <a:ext cx="0" cy="3960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直線コネクタ 46"/>
          <p:cNvCxnSpPr/>
          <p:nvPr/>
        </p:nvCxnSpPr>
        <p:spPr>
          <a:xfrm>
            <a:off x="475928" y="5112419"/>
            <a:ext cx="2478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コネクタ 47"/>
          <p:cNvCxnSpPr/>
          <p:nvPr/>
        </p:nvCxnSpPr>
        <p:spPr>
          <a:xfrm>
            <a:off x="419826" y="3767115"/>
            <a:ext cx="59197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431560" y="3767115"/>
            <a:ext cx="0" cy="3420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円/楕円 53"/>
          <p:cNvSpPr/>
          <p:nvPr/>
        </p:nvSpPr>
        <p:spPr>
          <a:xfrm>
            <a:off x="972468" y="4558172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56" name="グループ化 55"/>
          <p:cNvGrpSpPr/>
          <p:nvPr/>
        </p:nvGrpSpPr>
        <p:grpSpPr>
          <a:xfrm>
            <a:off x="2170305" y="3388442"/>
            <a:ext cx="288032" cy="1044116"/>
            <a:chOff x="2267744" y="2708920"/>
            <a:chExt cx="288032" cy="1044116"/>
          </a:xfrm>
        </p:grpSpPr>
        <p:cxnSp>
          <p:nvCxnSpPr>
            <p:cNvPr id="57" name="直線コネクタ 56"/>
            <p:cNvCxnSpPr/>
            <p:nvPr/>
          </p:nvCxnSpPr>
          <p:spPr>
            <a:xfrm flipH="1">
              <a:off x="2339752" y="3104964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コネクタ 57"/>
            <p:cNvCxnSpPr/>
            <p:nvPr/>
          </p:nvCxnSpPr>
          <p:spPr>
            <a:xfrm flipH="1">
              <a:off x="2339752" y="3356992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線コネクタ 58"/>
            <p:cNvCxnSpPr/>
            <p:nvPr/>
          </p:nvCxnSpPr>
          <p:spPr>
            <a:xfrm>
              <a:off x="2339752" y="3104964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コネクタ 59"/>
            <p:cNvCxnSpPr/>
            <p:nvPr/>
          </p:nvCxnSpPr>
          <p:spPr>
            <a:xfrm>
              <a:off x="2267744" y="3104964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コネクタ 60"/>
            <p:cNvCxnSpPr/>
            <p:nvPr/>
          </p:nvCxnSpPr>
          <p:spPr>
            <a:xfrm flipV="1">
              <a:off x="2555776" y="2708920"/>
              <a:ext cx="0" cy="3960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/>
            <p:cNvCxnSpPr/>
            <p:nvPr/>
          </p:nvCxnSpPr>
          <p:spPr>
            <a:xfrm flipV="1">
              <a:off x="2555776" y="3356992"/>
              <a:ext cx="0" cy="3960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グループ化 62"/>
          <p:cNvGrpSpPr/>
          <p:nvPr/>
        </p:nvGrpSpPr>
        <p:grpSpPr>
          <a:xfrm>
            <a:off x="2170305" y="4082350"/>
            <a:ext cx="288032" cy="1044116"/>
            <a:chOff x="2267744" y="2708920"/>
            <a:chExt cx="288032" cy="1044116"/>
          </a:xfrm>
        </p:grpSpPr>
        <p:cxnSp>
          <p:nvCxnSpPr>
            <p:cNvPr id="64" name="直線コネクタ 63"/>
            <p:cNvCxnSpPr/>
            <p:nvPr/>
          </p:nvCxnSpPr>
          <p:spPr>
            <a:xfrm flipH="1">
              <a:off x="2339752" y="3104964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線コネクタ 64"/>
            <p:cNvCxnSpPr/>
            <p:nvPr/>
          </p:nvCxnSpPr>
          <p:spPr>
            <a:xfrm flipH="1">
              <a:off x="2339752" y="3356992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/>
            <p:cNvCxnSpPr/>
            <p:nvPr/>
          </p:nvCxnSpPr>
          <p:spPr>
            <a:xfrm>
              <a:off x="2339752" y="3104964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線コネクタ 66"/>
            <p:cNvCxnSpPr/>
            <p:nvPr/>
          </p:nvCxnSpPr>
          <p:spPr>
            <a:xfrm>
              <a:off x="2267744" y="3104964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コネクタ 67"/>
            <p:cNvCxnSpPr/>
            <p:nvPr/>
          </p:nvCxnSpPr>
          <p:spPr>
            <a:xfrm flipV="1">
              <a:off x="2555776" y="2708920"/>
              <a:ext cx="0" cy="3960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線コネクタ 68"/>
            <p:cNvCxnSpPr/>
            <p:nvPr/>
          </p:nvCxnSpPr>
          <p:spPr>
            <a:xfrm flipV="1">
              <a:off x="2555776" y="3356992"/>
              <a:ext cx="0" cy="39604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グループ化 80"/>
          <p:cNvGrpSpPr/>
          <p:nvPr/>
        </p:nvGrpSpPr>
        <p:grpSpPr>
          <a:xfrm>
            <a:off x="2293916" y="4933290"/>
            <a:ext cx="324036" cy="312542"/>
            <a:chOff x="2392096" y="3735034"/>
            <a:chExt cx="324036" cy="312542"/>
          </a:xfrm>
        </p:grpSpPr>
        <p:grpSp>
          <p:nvGrpSpPr>
            <p:cNvPr id="82" name="グループ化 81"/>
            <p:cNvGrpSpPr/>
            <p:nvPr/>
          </p:nvGrpSpPr>
          <p:grpSpPr>
            <a:xfrm>
              <a:off x="2392096" y="3933056"/>
              <a:ext cx="324036" cy="114520"/>
              <a:chOff x="2392096" y="3736696"/>
              <a:chExt cx="324036" cy="114520"/>
            </a:xfrm>
          </p:grpSpPr>
          <p:cxnSp>
            <p:nvCxnSpPr>
              <p:cNvPr id="84" name="直線コネクタ 83"/>
              <p:cNvCxnSpPr/>
              <p:nvPr/>
            </p:nvCxnSpPr>
            <p:spPr>
              <a:xfrm>
                <a:off x="2392096" y="3736696"/>
                <a:ext cx="32403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直線コネクタ 84"/>
              <p:cNvCxnSpPr/>
              <p:nvPr/>
            </p:nvCxnSpPr>
            <p:spPr>
              <a:xfrm flipH="1">
                <a:off x="2392096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直線コネクタ 85"/>
              <p:cNvCxnSpPr/>
              <p:nvPr/>
            </p:nvCxnSpPr>
            <p:spPr>
              <a:xfrm flipH="1">
                <a:off x="2464104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コネクタ 86"/>
              <p:cNvCxnSpPr/>
              <p:nvPr/>
            </p:nvCxnSpPr>
            <p:spPr>
              <a:xfrm flipH="1">
                <a:off x="2542620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直線コネクタ 87"/>
              <p:cNvCxnSpPr/>
              <p:nvPr/>
            </p:nvCxnSpPr>
            <p:spPr>
              <a:xfrm flipH="1">
                <a:off x="2627784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3" name="直線コネクタ 82"/>
            <p:cNvCxnSpPr/>
            <p:nvPr/>
          </p:nvCxnSpPr>
          <p:spPr>
            <a:xfrm>
              <a:off x="2555776" y="3735034"/>
              <a:ext cx="0" cy="20453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1" name="直線コネクタ 90"/>
          <p:cNvCxnSpPr/>
          <p:nvPr/>
        </p:nvCxnSpPr>
        <p:spPr>
          <a:xfrm>
            <a:off x="2294657" y="3398274"/>
            <a:ext cx="3240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>
            <a:stCxn id="92" idx="0"/>
          </p:cNvCxnSpPr>
          <p:nvPr/>
        </p:nvCxnSpPr>
        <p:spPr>
          <a:xfrm>
            <a:off x="3594125" y="4343670"/>
            <a:ext cx="522347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>
            <a:off x="4784334" y="4351689"/>
            <a:ext cx="0" cy="194924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テキスト ボックス 122"/>
          <p:cNvSpPr txBox="1"/>
          <p:nvPr/>
        </p:nvSpPr>
        <p:spPr>
          <a:xfrm>
            <a:off x="7596336" y="6062720"/>
            <a:ext cx="64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solidFill>
                  <a:srgbClr val="FF0000"/>
                </a:solidFill>
              </a:rPr>
              <a:t>REQ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cxnSp>
        <p:nvCxnSpPr>
          <p:cNvPr id="134" name="直線矢印コネクタ 133"/>
          <p:cNvCxnSpPr/>
          <p:nvPr/>
        </p:nvCxnSpPr>
        <p:spPr>
          <a:xfrm flipV="1">
            <a:off x="8359881" y="2596262"/>
            <a:ext cx="9801" cy="3148615"/>
          </a:xfrm>
          <a:prstGeom prst="straightConnector1">
            <a:avLst/>
          </a:prstGeom>
          <a:ln w="508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線矢印コネクタ 134"/>
          <p:cNvCxnSpPr/>
          <p:nvPr/>
        </p:nvCxnSpPr>
        <p:spPr>
          <a:xfrm flipH="1" flipV="1">
            <a:off x="8729722" y="2580584"/>
            <a:ext cx="16340" cy="3213384"/>
          </a:xfrm>
          <a:prstGeom prst="straightConnector1">
            <a:avLst/>
          </a:prstGeom>
          <a:ln w="50800">
            <a:solidFill>
              <a:srgbClr val="92D05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線コネクタ 136"/>
          <p:cNvCxnSpPr/>
          <p:nvPr/>
        </p:nvCxnSpPr>
        <p:spPr>
          <a:xfrm>
            <a:off x="8172401" y="3460217"/>
            <a:ext cx="360040" cy="25202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線コネクタ 137"/>
          <p:cNvCxnSpPr/>
          <p:nvPr/>
        </p:nvCxnSpPr>
        <p:spPr>
          <a:xfrm>
            <a:off x="8566042" y="4869160"/>
            <a:ext cx="360040" cy="25202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テキスト ボックス 138"/>
          <p:cNvSpPr txBox="1"/>
          <p:nvPr/>
        </p:nvSpPr>
        <p:spPr>
          <a:xfrm>
            <a:off x="8028384" y="3532225"/>
            <a:ext cx="465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12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sp>
        <p:nvSpPr>
          <p:cNvPr id="140" name="テキスト ボックス 139"/>
          <p:cNvSpPr txBox="1"/>
          <p:nvPr/>
        </p:nvSpPr>
        <p:spPr>
          <a:xfrm>
            <a:off x="8388424" y="4945349"/>
            <a:ext cx="398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B050"/>
                </a:solidFill>
              </a:rPr>
              <a:t>12</a:t>
            </a:r>
            <a:endParaRPr kumimoji="1" lang="ja-JP" altLang="en-US" sz="1600" b="1" dirty="0">
              <a:solidFill>
                <a:srgbClr val="00B050"/>
              </a:solidFill>
            </a:endParaRPr>
          </a:p>
        </p:txBody>
      </p:sp>
      <p:cxnSp>
        <p:nvCxnSpPr>
          <p:cNvPr id="145" name="直線コネクタ 144"/>
          <p:cNvCxnSpPr/>
          <p:nvPr/>
        </p:nvCxnSpPr>
        <p:spPr>
          <a:xfrm flipV="1">
            <a:off x="179512" y="1910608"/>
            <a:ext cx="0" cy="268186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9" name="グループ化 158"/>
          <p:cNvGrpSpPr/>
          <p:nvPr/>
        </p:nvGrpSpPr>
        <p:grpSpPr>
          <a:xfrm>
            <a:off x="5942279" y="4853054"/>
            <a:ext cx="504056" cy="674875"/>
            <a:chOff x="6300192" y="4284295"/>
            <a:chExt cx="504056" cy="674875"/>
          </a:xfrm>
        </p:grpSpPr>
        <p:cxnSp>
          <p:nvCxnSpPr>
            <p:cNvPr id="149" name="直線コネクタ 148"/>
            <p:cNvCxnSpPr/>
            <p:nvPr/>
          </p:nvCxnSpPr>
          <p:spPr>
            <a:xfrm flipH="1">
              <a:off x="6588224" y="4509120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直線コネクタ 149"/>
            <p:cNvCxnSpPr/>
            <p:nvPr/>
          </p:nvCxnSpPr>
          <p:spPr>
            <a:xfrm flipH="1">
              <a:off x="6588224" y="4761148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線コネクタ 150"/>
            <p:cNvCxnSpPr/>
            <p:nvPr/>
          </p:nvCxnSpPr>
          <p:spPr>
            <a:xfrm>
              <a:off x="6588224" y="4509120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線コネクタ 151"/>
            <p:cNvCxnSpPr/>
            <p:nvPr/>
          </p:nvCxnSpPr>
          <p:spPr>
            <a:xfrm>
              <a:off x="6516216" y="4509120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線コネクタ 152"/>
            <p:cNvCxnSpPr/>
            <p:nvPr/>
          </p:nvCxnSpPr>
          <p:spPr>
            <a:xfrm flipV="1">
              <a:off x="6804248" y="4284295"/>
              <a:ext cx="0" cy="22482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直線コネクタ 153"/>
            <p:cNvCxnSpPr/>
            <p:nvPr/>
          </p:nvCxnSpPr>
          <p:spPr>
            <a:xfrm flipV="1">
              <a:off x="6804248" y="4761148"/>
              <a:ext cx="0" cy="1980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/>
            <p:cNvCxnSpPr/>
            <p:nvPr/>
          </p:nvCxnSpPr>
          <p:spPr>
            <a:xfrm flipH="1">
              <a:off x="6300192" y="4635134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グループ化 159"/>
          <p:cNvGrpSpPr/>
          <p:nvPr/>
        </p:nvGrpSpPr>
        <p:grpSpPr>
          <a:xfrm>
            <a:off x="6282791" y="5482890"/>
            <a:ext cx="324036" cy="312542"/>
            <a:chOff x="2392096" y="3735034"/>
            <a:chExt cx="324036" cy="312542"/>
          </a:xfrm>
        </p:grpSpPr>
        <p:grpSp>
          <p:nvGrpSpPr>
            <p:cNvPr id="161" name="グループ化 160"/>
            <p:cNvGrpSpPr/>
            <p:nvPr/>
          </p:nvGrpSpPr>
          <p:grpSpPr>
            <a:xfrm>
              <a:off x="2392096" y="3933056"/>
              <a:ext cx="324036" cy="114520"/>
              <a:chOff x="2392096" y="3736696"/>
              <a:chExt cx="324036" cy="114520"/>
            </a:xfrm>
          </p:grpSpPr>
          <p:cxnSp>
            <p:nvCxnSpPr>
              <p:cNvPr id="163" name="直線コネクタ 162"/>
              <p:cNvCxnSpPr/>
              <p:nvPr/>
            </p:nvCxnSpPr>
            <p:spPr>
              <a:xfrm>
                <a:off x="2392096" y="3736696"/>
                <a:ext cx="32403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線コネクタ 163"/>
              <p:cNvCxnSpPr/>
              <p:nvPr/>
            </p:nvCxnSpPr>
            <p:spPr>
              <a:xfrm flipH="1">
                <a:off x="2392096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線コネクタ 164"/>
              <p:cNvCxnSpPr/>
              <p:nvPr/>
            </p:nvCxnSpPr>
            <p:spPr>
              <a:xfrm flipH="1">
                <a:off x="2464104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線コネクタ 165"/>
              <p:cNvCxnSpPr/>
              <p:nvPr/>
            </p:nvCxnSpPr>
            <p:spPr>
              <a:xfrm flipH="1">
                <a:off x="2542620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線コネクタ 166"/>
              <p:cNvCxnSpPr/>
              <p:nvPr/>
            </p:nvCxnSpPr>
            <p:spPr>
              <a:xfrm flipH="1">
                <a:off x="2627784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2" name="直線コネクタ 161"/>
            <p:cNvCxnSpPr/>
            <p:nvPr/>
          </p:nvCxnSpPr>
          <p:spPr>
            <a:xfrm>
              <a:off x="2555776" y="3735034"/>
              <a:ext cx="0" cy="20453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グループ化 167"/>
          <p:cNvGrpSpPr/>
          <p:nvPr/>
        </p:nvGrpSpPr>
        <p:grpSpPr>
          <a:xfrm>
            <a:off x="6676577" y="4969002"/>
            <a:ext cx="306034" cy="540060"/>
            <a:chOff x="4139952" y="3537012"/>
            <a:chExt cx="306034" cy="540060"/>
          </a:xfrm>
        </p:grpSpPr>
        <p:cxnSp>
          <p:nvCxnSpPr>
            <p:cNvPr id="169" name="直線コネクタ 168"/>
            <p:cNvCxnSpPr/>
            <p:nvPr/>
          </p:nvCxnSpPr>
          <p:spPr>
            <a:xfrm>
              <a:off x="4139952" y="3753036"/>
              <a:ext cx="30603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線コネクタ 169"/>
            <p:cNvCxnSpPr/>
            <p:nvPr/>
          </p:nvCxnSpPr>
          <p:spPr>
            <a:xfrm>
              <a:off x="4139952" y="3861048"/>
              <a:ext cx="30603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線コネクタ 170"/>
            <p:cNvCxnSpPr/>
            <p:nvPr/>
          </p:nvCxnSpPr>
          <p:spPr>
            <a:xfrm flipV="1">
              <a:off x="4292969" y="3537012"/>
              <a:ext cx="0" cy="216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線コネクタ 171"/>
            <p:cNvCxnSpPr/>
            <p:nvPr/>
          </p:nvCxnSpPr>
          <p:spPr>
            <a:xfrm flipV="1">
              <a:off x="4293800" y="3861048"/>
              <a:ext cx="0" cy="216024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" name="グループ化 172"/>
          <p:cNvGrpSpPr/>
          <p:nvPr/>
        </p:nvGrpSpPr>
        <p:grpSpPr>
          <a:xfrm>
            <a:off x="6673533" y="5482890"/>
            <a:ext cx="324036" cy="312542"/>
            <a:chOff x="2392096" y="3735034"/>
            <a:chExt cx="324036" cy="312542"/>
          </a:xfrm>
        </p:grpSpPr>
        <p:grpSp>
          <p:nvGrpSpPr>
            <p:cNvPr id="174" name="グループ化 173"/>
            <p:cNvGrpSpPr/>
            <p:nvPr/>
          </p:nvGrpSpPr>
          <p:grpSpPr>
            <a:xfrm>
              <a:off x="2392096" y="3933056"/>
              <a:ext cx="324036" cy="114520"/>
              <a:chOff x="2392096" y="3736696"/>
              <a:chExt cx="324036" cy="114520"/>
            </a:xfrm>
          </p:grpSpPr>
          <p:cxnSp>
            <p:nvCxnSpPr>
              <p:cNvPr id="176" name="直線コネクタ 175"/>
              <p:cNvCxnSpPr/>
              <p:nvPr/>
            </p:nvCxnSpPr>
            <p:spPr>
              <a:xfrm>
                <a:off x="2392096" y="3736696"/>
                <a:ext cx="32403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直線コネクタ 176"/>
              <p:cNvCxnSpPr/>
              <p:nvPr/>
            </p:nvCxnSpPr>
            <p:spPr>
              <a:xfrm flipH="1">
                <a:off x="2392096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直線コネクタ 177"/>
              <p:cNvCxnSpPr/>
              <p:nvPr/>
            </p:nvCxnSpPr>
            <p:spPr>
              <a:xfrm flipH="1">
                <a:off x="2464104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直線コネクタ 178"/>
              <p:cNvCxnSpPr/>
              <p:nvPr/>
            </p:nvCxnSpPr>
            <p:spPr>
              <a:xfrm flipH="1">
                <a:off x="2542620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直線コネクタ 179"/>
              <p:cNvCxnSpPr/>
              <p:nvPr/>
            </p:nvCxnSpPr>
            <p:spPr>
              <a:xfrm flipH="1">
                <a:off x="2627784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5" name="直線コネクタ 174"/>
            <p:cNvCxnSpPr/>
            <p:nvPr/>
          </p:nvCxnSpPr>
          <p:spPr>
            <a:xfrm>
              <a:off x="2555776" y="3735034"/>
              <a:ext cx="0" cy="20453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" name="グループ化 180"/>
          <p:cNvGrpSpPr/>
          <p:nvPr/>
        </p:nvGrpSpPr>
        <p:grpSpPr>
          <a:xfrm>
            <a:off x="6821592" y="3341052"/>
            <a:ext cx="504056" cy="674875"/>
            <a:chOff x="6300192" y="4284295"/>
            <a:chExt cx="504056" cy="674875"/>
          </a:xfrm>
        </p:grpSpPr>
        <p:cxnSp>
          <p:nvCxnSpPr>
            <p:cNvPr id="182" name="直線コネクタ 181"/>
            <p:cNvCxnSpPr/>
            <p:nvPr/>
          </p:nvCxnSpPr>
          <p:spPr>
            <a:xfrm flipH="1">
              <a:off x="6588224" y="4509120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直線コネクタ 182"/>
            <p:cNvCxnSpPr/>
            <p:nvPr/>
          </p:nvCxnSpPr>
          <p:spPr>
            <a:xfrm flipH="1">
              <a:off x="6588224" y="4761148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直線コネクタ 183"/>
            <p:cNvCxnSpPr/>
            <p:nvPr/>
          </p:nvCxnSpPr>
          <p:spPr>
            <a:xfrm>
              <a:off x="6588224" y="4509120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直線コネクタ 184"/>
            <p:cNvCxnSpPr/>
            <p:nvPr/>
          </p:nvCxnSpPr>
          <p:spPr>
            <a:xfrm>
              <a:off x="6516216" y="4509120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直線コネクタ 185"/>
            <p:cNvCxnSpPr/>
            <p:nvPr/>
          </p:nvCxnSpPr>
          <p:spPr>
            <a:xfrm flipV="1">
              <a:off x="6804248" y="4284295"/>
              <a:ext cx="0" cy="22482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直線コネクタ 186"/>
            <p:cNvCxnSpPr/>
            <p:nvPr/>
          </p:nvCxnSpPr>
          <p:spPr>
            <a:xfrm flipV="1">
              <a:off x="6804248" y="4761148"/>
              <a:ext cx="0" cy="1980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直線コネクタ 187"/>
            <p:cNvCxnSpPr/>
            <p:nvPr/>
          </p:nvCxnSpPr>
          <p:spPr>
            <a:xfrm flipH="1">
              <a:off x="6300192" y="4635134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グループ化 188"/>
          <p:cNvGrpSpPr/>
          <p:nvPr/>
        </p:nvGrpSpPr>
        <p:grpSpPr>
          <a:xfrm>
            <a:off x="7157848" y="3970888"/>
            <a:ext cx="324036" cy="312542"/>
            <a:chOff x="2392096" y="3735034"/>
            <a:chExt cx="324036" cy="312542"/>
          </a:xfrm>
        </p:grpSpPr>
        <p:grpSp>
          <p:nvGrpSpPr>
            <p:cNvPr id="190" name="グループ化 189"/>
            <p:cNvGrpSpPr/>
            <p:nvPr/>
          </p:nvGrpSpPr>
          <p:grpSpPr>
            <a:xfrm>
              <a:off x="2392096" y="3933056"/>
              <a:ext cx="324036" cy="114520"/>
              <a:chOff x="2392096" y="3736696"/>
              <a:chExt cx="324036" cy="114520"/>
            </a:xfrm>
          </p:grpSpPr>
          <p:cxnSp>
            <p:nvCxnSpPr>
              <p:cNvPr id="192" name="直線コネクタ 191"/>
              <p:cNvCxnSpPr/>
              <p:nvPr/>
            </p:nvCxnSpPr>
            <p:spPr>
              <a:xfrm>
                <a:off x="2392096" y="3736696"/>
                <a:ext cx="324036" cy="0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直線コネクタ 192"/>
              <p:cNvCxnSpPr/>
              <p:nvPr/>
            </p:nvCxnSpPr>
            <p:spPr>
              <a:xfrm flipH="1">
                <a:off x="2392096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直線コネクタ 193"/>
              <p:cNvCxnSpPr/>
              <p:nvPr/>
            </p:nvCxnSpPr>
            <p:spPr>
              <a:xfrm flipH="1">
                <a:off x="2464104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直線コネクタ 194"/>
              <p:cNvCxnSpPr/>
              <p:nvPr/>
            </p:nvCxnSpPr>
            <p:spPr>
              <a:xfrm flipH="1">
                <a:off x="2542620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直線コネクタ 195"/>
              <p:cNvCxnSpPr/>
              <p:nvPr/>
            </p:nvCxnSpPr>
            <p:spPr>
              <a:xfrm flipH="1">
                <a:off x="2627784" y="3743204"/>
                <a:ext cx="55668" cy="108012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1" name="直線コネクタ 190"/>
            <p:cNvCxnSpPr/>
            <p:nvPr/>
          </p:nvCxnSpPr>
          <p:spPr>
            <a:xfrm>
              <a:off x="2555776" y="3735034"/>
              <a:ext cx="0" cy="20453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7" name="グループ化 196"/>
          <p:cNvGrpSpPr/>
          <p:nvPr/>
        </p:nvGrpSpPr>
        <p:grpSpPr>
          <a:xfrm rot="5400000">
            <a:off x="7396762" y="2759220"/>
            <a:ext cx="504056" cy="674875"/>
            <a:chOff x="6300192" y="4284295"/>
            <a:chExt cx="504056" cy="674875"/>
          </a:xfrm>
        </p:grpSpPr>
        <p:cxnSp>
          <p:nvCxnSpPr>
            <p:cNvPr id="198" name="直線コネクタ 197"/>
            <p:cNvCxnSpPr/>
            <p:nvPr/>
          </p:nvCxnSpPr>
          <p:spPr>
            <a:xfrm flipH="1">
              <a:off x="6588224" y="4509120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直線コネクタ 198"/>
            <p:cNvCxnSpPr/>
            <p:nvPr/>
          </p:nvCxnSpPr>
          <p:spPr>
            <a:xfrm flipH="1">
              <a:off x="6588224" y="4761148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直線コネクタ 199"/>
            <p:cNvCxnSpPr/>
            <p:nvPr/>
          </p:nvCxnSpPr>
          <p:spPr>
            <a:xfrm>
              <a:off x="6588224" y="4509120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直線コネクタ 200"/>
            <p:cNvCxnSpPr/>
            <p:nvPr/>
          </p:nvCxnSpPr>
          <p:spPr>
            <a:xfrm>
              <a:off x="6516216" y="4509120"/>
              <a:ext cx="0" cy="25202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直線コネクタ 201"/>
            <p:cNvCxnSpPr/>
            <p:nvPr/>
          </p:nvCxnSpPr>
          <p:spPr>
            <a:xfrm flipV="1">
              <a:off x="6804248" y="4284295"/>
              <a:ext cx="0" cy="22482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直線コネクタ 202"/>
            <p:cNvCxnSpPr/>
            <p:nvPr/>
          </p:nvCxnSpPr>
          <p:spPr>
            <a:xfrm flipV="1">
              <a:off x="6804248" y="4761148"/>
              <a:ext cx="0" cy="19802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直線コネクタ 203"/>
            <p:cNvCxnSpPr/>
            <p:nvPr/>
          </p:nvCxnSpPr>
          <p:spPr>
            <a:xfrm flipH="1">
              <a:off x="6300192" y="4635134"/>
              <a:ext cx="216024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6" name="直線コネクタ 205"/>
          <p:cNvCxnSpPr/>
          <p:nvPr/>
        </p:nvCxnSpPr>
        <p:spPr>
          <a:xfrm rot="5400000" flipH="1">
            <a:off x="7633727" y="4751316"/>
            <a:ext cx="2160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線コネクタ 206"/>
          <p:cNvCxnSpPr/>
          <p:nvPr/>
        </p:nvCxnSpPr>
        <p:spPr>
          <a:xfrm rot="5400000" flipH="1">
            <a:off x="7381699" y="4751316"/>
            <a:ext cx="2160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線コネクタ 207"/>
          <p:cNvCxnSpPr/>
          <p:nvPr/>
        </p:nvCxnSpPr>
        <p:spPr>
          <a:xfrm rot="5400000">
            <a:off x="7615725" y="4517290"/>
            <a:ext cx="0" cy="2520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線コネクタ 208"/>
          <p:cNvCxnSpPr/>
          <p:nvPr/>
        </p:nvCxnSpPr>
        <p:spPr>
          <a:xfrm rot="5400000">
            <a:off x="7615725" y="4445282"/>
            <a:ext cx="0" cy="2520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線コネクタ 209"/>
          <p:cNvCxnSpPr/>
          <p:nvPr/>
        </p:nvCxnSpPr>
        <p:spPr>
          <a:xfrm rot="5400000" flipV="1">
            <a:off x="7854151" y="4746915"/>
            <a:ext cx="0" cy="22482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線コネクタ 210"/>
          <p:cNvCxnSpPr/>
          <p:nvPr/>
        </p:nvCxnSpPr>
        <p:spPr>
          <a:xfrm rot="5400000" flipV="1">
            <a:off x="7390700" y="4760317"/>
            <a:ext cx="0" cy="19802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線コネクタ 211"/>
          <p:cNvCxnSpPr>
            <a:stCxn id="9" idx="0"/>
          </p:cNvCxnSpPr>
          <p:nvPr/>
        </p:nvCxnSpPr>
        <p:spPr>
          <a:xfrm flipH="1" flipV="1">
            <a:off x="7615725" y="4355272"/>
            <a:ext cx="1" cy="558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/>
          <p:cNvCxnSpPr/>
          <p:nvPr/>
        </p:nvCxnSpPr>
        <p:spPr>
          <a:xfrm flipH="1">
            <a:off x="6820312" y="3679165"/>
            <a:ext cx="6648" cy="137921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円/楕円 220"/>
          <p:cNvSpPr/>
          <p:nvPr/>
        </p:nvSpPr>
        <p:spPr>
          <a:xfrm>
            <a:off x="6785588" y="482664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2" name="直線コネクタ 221"/>
          <p:cNvCxnSpPr/>
          <p:nvPr/>
        </p:nvCxnSpPr>
        <p:spPr>
          <a:xfrm flipV="1">
            <a:off x="6451524" y="4859328"/>
            <a:ext cx="1018866" cy="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/>
          <p:cNvCxnSpPr/>
          <p:nvPr/>
        </p:nvCxnSpPr>
        <p:spPr>
          <a:xfrm flipH="1">
            <a:off x="5899975" y="4356303"/>
            <a:ext cx="172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線コネクタ 229"/>
          <p:cNvCxnSpPr/>
          <p:nvPr/>
        </p:nvCxnSpPr>
        <p:spPr>
          <a:xfrm>
            <a:off x="7954606" y="4859328"/>
            <a:ext cx="43141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1" name="円/楕円 230"/>
          <p:cNvSpPr/>
          <p:nvPr/>
        </p:nvSpPr>
        <p:spPr>
          <a:xfrm>
            <a:off x="8330354" y="4826648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2" name="直線コネクタ 231"/>
          <p:cNvCxnSpPr/>
          <p:nvPr/>
        </p:nvCxnSpPr>
        <p:spPr>
          <a:xfrm>
            <a:off x="7844191" y="3351075"/>
            <a:ext cx="93960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円/楕円 232"/>
          <p:cNvSpPr/>
          <p:nvPr/>
        </p:nvSpPr>
        <p:spPr>
          <a:xfrm>
            <a:off x="8694523" y="3318204"/>
            <a:ext cx="72008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5" name="テキスト ボックス 234"/>
          <p:cNvSpPr txBox="1"/>
          <p:nvPr/>
        </p:nvSpPr>
        <p:spPr>
          <a:xfrm>
            <a:off x="7325016" y="2483604"/>
            <a:ext cx="74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READ</a:t>
            </a:r>
            <a:endParaRPr kumimoji="1" lang="ja-JP" altLang="en-US" b="1" dirty="0"/>
          </a:p>
        </p:txBody>
      </p:sp>
      <p:sp>
        <p:nvSpPr>
          <p:cNvPr id="236" name="テキスト ボックス 235"/>
          <p:cNvSpPr txBox="1"/>
          <p:nvPr/>
        </p:nvSpPr>
        <p:spPr>
          <a:xfrm>
            <a:off x="5247776" y="4756502"/>
            <a:ext cx="1196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RST</a:t>
            </a:r>
            <a:r>
              <a:rPr kumimoji="1" lang="en-US" altLang="ja-JP" b="1" dirty="0" smtClean="0"/>
              <a:t>_MEM</a:t>
            </a:r>
            <a:endParaRPr kumimoji="1" lang="ja-JP" altLang="en-US" b="1" dirty="0"/>
          </a:p>
        </p:txBody>
      </p:sp>
      <p:sp>
        <p:nvSpPr>
          <p:cNvPr id="237" name="テキスト ボックス 236"/>
          <p:cNvSpPr txBox="1"/>
          <p:nvPr/>
        </p:nvSpPr>
        <p:spPr>
          <a:xfrm>
            <a:off x="7014003" y="5052073"/>
            <a:ext cx="495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C</a:t>
            </a:r>
            <a:r>
              <a:rPr kumimoji="1" lang="en-US" altLang="ja-JP" b="1" baseline="-25000" dirty="0" smtClean="0"/>
              <a:t>m</a:t>
            </a:r>
            <a:endParaRPr kumimoji="1" lang="ja-JP" altLang="en-US" b="1" baseline="-25000" dirty="0"/>
          </a:p>
        </p:txBody>
      </p:sp>
      <p:sp>
        <p:nvSpPr>
          <p:cNvPr id="240" name="テキスト ボックス 239"/>
          <p:cNvSpPr txBox="1"/>
          <p:nvPr/>
        </p:nvSpPr>
        <p:spPr>
          <a:xfrm>
            <a:off x="6057720" y="2492896"/>
            <a:ext cx="1136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3333FF"/>
                </a:solidFill>
              </a:rPr>
              <a:t>Memory</a:t>
            </a:r>
            <a:endParaRPr kumimoji="1" lang="ja-JP" altLang="en-US" sz="2000" b="1" dirty="0">
              <a:solidFill>
                <a:srgbClr val="3333FF"/>
              </a:solidFill>
            </a:endParaRPr>
          </a:p>
        </p:txBody>
      </p:sp>
      <p:sp>
        <p:nvSpPr>
          <p:cNvPr id="242" name="テキスト ボックス 241"/>
          <p:cNvSpPr txBox="1"/>
          <p:nvPr/>
        </p:nvSpPr>
        <p:spPr>
          <a:xfrm rot="5400000">
            <a:off x="7961805" y="4002309"/>
            <a:ext cx="116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92D050"/>
                </a:solidFill>
              </a:rPr>
              <a:t>TIN&lt;11:0&gt;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sp>
        <p:nvSpPr>
          <p:cNvPr id="243" name="テキスト ボックス 242"/>
          <p:cNvSpPr txBox="1"/>
          <p:nvPr/>
        </p:nvSpPr>
        <p:spPr>
          <a:xfrm rot="5400000">
            <a:off x="8229357" y="4494070"/>
            <a:ext cx="138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rgbClr val="92D050"/>
                </a:solidFill>
              </a:rPr>
              <a:t>TOUT&lt;11:0&gt;</a:t>
            </a:r>
            <a:endParaRPr kumimoji="1" lang="ja-JP" altLang="en-US" b="1" dirty="0">
              <a:solidFill>
                <a:srgbClr val="92D050"/>
              </a:solidFill>
            </a:endParaRPr>
          </a:p>
        </p:txBody>
      </p:sp>
      <p:sp>
        <p:nvSpPr>
          <p:cNvPr id="245" name="テキスト ボックス 244"/>
          <p:cNvSpPr txBox="1"/>
          <p:nvPr/>
        </p:nvSpPr>
        <p:spPr>
          <a:xfrm>
            <a:off x="7916199" y="2164073"/>
            <a:ext cx="616242" cy="40011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3333FF"/>
                </a:solidFill>
              </a:rPr>
              <a:t>x12</a:t>
            </a:r>
            <a:endParaRPr kumimoji="1" lang="ja-JP" altLang="en-US" sz="2000" b="1" dirty="0">
              <a:solidFill>
                <a:srgbClr val="3333FF"/>
              </a:solidFill>
            </a:endParaRPr>
          </a:p>
        </p:txBody>
      </p:sp>
      <p:sp>
        <p:nvSpPr>
          <p:cNvPr id="246" name="スライド番号プレースホルダー 2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CBEE-9193-4AD1-A72D-90539F6F7256}" type="slidenum">
              <a:rPr kumimoji="1" lang="ja-JP" altLang="en-US" smtClean="0"/>
              <a:t>15</a:t>
            </a:fld>
            <a:endParaRPr kumimoji="1" lang="ja-JP" altLang="en-US" dirty="0"/>
          </a:p>
        </p:txBody>
      </p:sp>
      <p:sp>
        <p:nvSpPr>
          <p:cNvPr id="213" name="円/楕円 212"/>
          <p:cNvSpPr/>
          <p:nvPr/>
        </p:nvSpPr>
        <p:spPr>
          <a:xfrm>
            <a:off x="2032056" y="3839123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4" name="円/楕円 213"/>
          <p:cNvSpPr/>
          <p:nvPr/>
        </p:nvSpPr>
        <p:spPr>
          <a:xfrm>
            <a:off x="2032470" y="4529707"/>
            <a:ext cx="144016" cy="1440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6" name="直線コネクタ 215"/>
          <p:cNvCxnSpPr/>
          <p:nvPr/>
        </p:nvCxnSpPr>
        <p:spPr>
          <a:xfrm>
            <a:off x="1007731" y="3407075"/>
            <a:ext cx="0" cy="3420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直線コネクタ 217"/>
          <p:cNvCxnSpPr/>
          <p:nvPr/>
        </p:nvCxnSpPr>
        <p:spPr>
          <a:xfrm>
            <a:off x="1852036" y="3911131"/>
            <a:ext cx="18002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矢印コネクタ 4"/>
          <p:cNvCxnSpPr/>
          <p:nvPr/>
        </p:nvCxnSpPr>
        <p:spPr>
          <a:xfrm>
            <a:off x="4494225" y="968676"/>
            <a:ext cx="0" cy="47269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4644008" y="908720"/>
            <a:ext cx="66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smtClean="0">
                <a:solidFill>
                  <a:schemeClr val="tx2"/>
                </a:solidFill>
              </a:rPr>
              <a:t>Q-</a:t>
            </a:r>
            <a:endParaRPr kumimoji="1" lang="ja-JP" altLang="en-US" sz="2800" b="1" dirty="0">
              <a:solidFill>
                <a:schemeClr val="tx2"/>
              </a:solidFill>
            </a:endParaRPr>
          </a:p>
        </p:txBody>
      </p:sp>
      <p:sp>
        <p:nvSpPr>
          <p:cNvPr id="215" name="テキスト ボックス 214"/>
          <p:cNvSpPr txBox="1"/>
          <p:nvPr/>
        </p:nvSpPr>
        <p:spPr>
          <a:xfrm>
            <a:off x="755576" y="30063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V</a:t>
            </a:r>
            <a:r>
              <a:rPr kumimoji="1" lang="en-US" altLang="ja-JP" b="1" baseline="-25000" dirty="0" smtClean="0">
                <a:solidFill>
                  <a:schemeClr val="accent1"/>
                </a:solidFill>
              </a:rPr>
              <a:t>DD</a:t>
            </a:r>
            <a:endParaRPr kumimoji="1" lang="ja-JP" altLang="en-US" b="1" baseline="-25000" dirty="0">
              <a:solidFill>
                <a:schemeClr val="accent1"/>
              </a:solidFill>
            </a:endParaRPr>
          </a:p>
        </p:txBody>
      </p:sp>
      <p:grpSp>
        <p:nvGrpSpPr>
          <p:cNvPr id="70" name="グループ化 69"/>
          <p:cNvGrpSpPr/>
          <p:nvPr/>
        </p:nvGrpSpPr>
        <p:grpSpPr>
          <a:xfrm>
            <a:off x="2456675" y="3745049"/>
            <a:ext cx="1935524" cy="1152128"/>
            <a:chOff x="3176755" y="3645024"/>
            <a:chExt cx="1935524" cy="1152128"/>
          </a:xfrm>
        </p:grpSpPr>
        <p:sp>
          <p:nvSpPr>
            <p:cNvPr id="92" name="二等辺三角形 91"/>
            <p:cNvSpPr/>
            <p:nvPr/>
          </p:nvSpPr>
          <p:spPr>
            <a:xfrm rot="5400000">
              <a:off x="3720139" y="3937611"/>
              <a:ext cx="576064" cy="612068"/>
            </a:xfrm>
            <a:prstGeom prst="triangl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94" name="直線コネクタ 93"/>
            <p:cNvCxnSpPr/>
            <p:nvPr/>
          </p:nvCxnSpPr>
          <p:spPr>
            <a:xfrm>
              <a:off x="3176755" y="4129416"/>
              <a:ext cx="521517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線コネクタ 111"/>
            <p:cNvCxnSpPr/>
            <p:nvPr/>
          </p:nvCxnSpPr>
          <p:spPr>
            <a:xfrm>
              <a:off x="3328180" y="4394600"/>
              <a:ext cx="380465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テキスト ボックス 113"/>
            <p:cNvSpPr txBox="1"/>
            <p:nvPr/>
          </p:nvSpPr>
          <p:spPr>
            <a:xfrm>
              <a:off x="3221850" y="4427820"/>
              <a:ext cx="6300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/>
                <a:t>V</a:t>
              </a:r>
              <a:r>
                <a:rPr kumimoji="1" lang="en-US" altLang="ja-JP" b="1" baseline="-25000" dirty="0" smtClean="0"/>
                <a:t>TH</a:t>
              </a:r>
              <a:endParaRPr kumimoji="1" lang="ja-JP" altLang="en-US" b="1" baseline="-25000" dirty="0"/>
            </a:p>
          </p:txBody>
        </p:sp>
        <p:sp>
          <p:nvSpPr>
            <p:cNvPr id="244" name="テキスト ボックス 243"/>
            <p:cNvSpPr txBox="1"/>
            <p:nvPr/>
          </p:nvSpPr>
          <p:spPr>
            <a:xfrm>
              <a:off x="3419872" y="3645024"/>
              <a:ext cx="1692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smtClean="0">
                  <a:solidFill>
                    <a:schemeClr val="accent1"/>
                  </a:solidFill>
                </a:rPr>
                <a:t>Compar</a:t>
              </a:r>
              <a:r>
                <a:rPr kumimoji="1" lang="en-US" altLang="ja-JP" b="1" dirty="0" smtClean="0">
                  <a:solidFill>
                    <a:schemeClr val="accent1"/>
                  </a:solidFill>
                </a:rPr>
                <a:t>ator</a:t>
              </a:r>
              <a:endParaRPr kumimoji="1" lang="ja-JP" altLang="en-US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3769973" y="4143399"/>
              <a:ext cx="1035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直線コネクタ 218"/>
            <p:cNvCxnSpPr/>
            <p:nvPr/>
          </p:nvCxnSpPr>
          <p:spPr>
            <a:xfrm>
              <a:off x="3770386" y="4375150"/>
              <a:ext cx="1035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>
              <a:off x="3826514" y="4100717"/>
              <a:ext cx="0" cy="90875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直線コネクタ 6"/>
          <p:cNvCxnSpPr/>
          <p:nvPr/>
        </p:nvCxnSpPr>
        <p:spPr>
          <a:xfrm flipH="1" flipV="1">
            <a:off x="8107822" y="4518433"/>
            <a:ext cx="657115" cy="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/>
          <p:cNvCxnSpPr/>
          <p:nvPr/>
        </p:nvCxnSpPr>
        <p:spPr>
          <a:xfrm flipH="1" flipV="1">
            <a:off x="8100393" y="3037602"/>
            <a:ext cx="657115" cy="2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 flipV="1">
            <a:off x="8061986" y="4572328"/>
            <a:ext cx="218427" cy="2520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コネクタ 227"/>
          <p:cNvCxnSpPr/>
          <p:nvPr/>
        </p:nvCxnSpPr>
        <p:spPr>
          <a:xfrm flipV="1">
            <a:off x="8100393" y="3037602"/>
            <a:ext cx="218427" cy="25202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テキスト ボックス 228"/>
          <p:cNvSpPr txBox="1"/>
          <p:nvPr/>
        </p:nvSpPr>
        <p:spPr>
          <a:xfrm>
            <a:off x="1431793" y="3659103"/>
            <a:ext cx="63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V</a:t>
            </a:r>
            <a:r>
              <a:rPr kumimoji="1" lang="en-US" altLang="ja-JP" b="1" baseline="-25000" dirty="0" smtClean="0"/>
              <a:t>B</a:t>
            </a:r>
            <a:endParaRPr kumimoji="1" lang="ja-JP" altLang="en-US" b="1" baseline="-25000" dirty="0"/>
          </a:p>
        </p:txBody>
      </p:sp>
      <p:cxnSp>
        <p:nvCxnSpPr>
          <p:cNvPr id="238" name="直線コネクタ 237"/>
          <p:cNvCxnSpPr/>
          <p:nvPr/>
        </p:nvCxnSpPr>
        <p:spPr>
          <a:xfrm flipH="1">
            <a:off x="1600008" y="5085184"/>
            <a:ext cx="2160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線コネクタ 240"/>
          <p:cNvCxnSpPr/>
          <p:nvPr/>
        </p:nvCxnSpPr>
        <p:spPr>
          <a:xfrm flipH="1">
            <a:off x="1600008" y="5337212"/>
            <a:ext cx="21602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/>
          <p:cNvCxnSpPr/>
          <p:nvPr/>
        </p:nvCxnSpPr>
        <p:spPr>
          <a:xfrm>
            <a:off x="1600008" y="5085184"/>
            <a:ext cx="0" cy="2520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線コネクタ 247"/>
          <p:cNvCxnSpPr/>
          <p:nvPr/>
        </p:nvCxnSpPr>
        <p:spPr>
          <a:xfrm>
            <a:off x="1528000" y="5085184"/>
            <a:ext cx="0" cy="25202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/>
          <p:cNvCxnSpPr/>
          <p:nvPr/>
        </p:nvCxnSpPr>
        <p:spPr>
          <a:xfrm flipV="1">
            <a:off x="1820137" y="4613119"/>
            <a:ext cx="0" cy="47206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線コネクタ 249"/>
          <p:cNvCxnSpPr/>
          <p:nvPr/>
        </p:nvCxnSpPr>
        <p:spPr>
          <a:xfrm flipV="1">
            <a:off x="1816032" y="5337212"/>
            <a:ext cx="0" cy="39604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線コネクタ 250"/>
          <p:cNvCxnSpPr/>
          <p:nvPr/>
        </p:nvCxnSpPr>
        <p:spPr>
          <a:xfrm>
            <a:off x="1280164" y="5212860"/>
            <a:ext cx="2478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線コネクタ 251"/>
          <p:cNvCxnSpPr/>
          <p:nvPr/>
        </p:nvCxnSpPr>
        <p:spPr>
          <a:xfrm>
            <a:off x="1658119" y="5750534"/>
            <a:ext cx="32403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線コネクタ 252"/>
          <p:cNvCxnSpPr/>
          <p:nvPr/>
        </p:nvCxnSpPr>
        <p:spPr>
          <a:xfrm>
            <a:off x="477376" y="5112079"/>
            <a:ext cx="0" cy="34203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線コネクタ 253"/>
          <p:cNvCxnSpPr/>
          <p:nvPr/>
        </p:nvCxnSpPr>
        <p:spPr>
          <a:xfrm>
            <a:off x="461470" y="5463949"/>
            <a:ext cx="550326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グループ化 255"/>
          <p:cNvGrpSpPr/>
          <p:nvPr/>
        </p:nvGrpSpPr>
        <p:grpSpPr>
          <a:xfrm>
            <a:off x="838370" y="5906767"/>
            <a:ext cx="324036" cy="114520"/>
            <a:chOff x="2392096" y="3736696"/>
            <a:chExt cx="324036" cy="114520"/>
          </a:xfrm>
        </p:grpSpPr>
        <p:cxnSp>
          <p:nvCxnSpPr>
            <p:cNvPr id="258" name="直線コネクタ 257"/>
            <p:cNvCxnSpPr/>
            <p:nvPr/>
          </p:nvCxnSpPr>
          <p:spPr>
            <a:xfrm>
              <a:off x="2392096" y="3736696"/>
              <a:ext cx="324036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線コネクタ 258"/>
            <p:cNvCxnSpPr/>
            <p:nvPr/>
          </p:nvCxnSpPr>
          <p:spPr>
            <a:xfrm flipH="1">
              <a:off x="2392096" y="3743204"/>
              <a:ext cx="55668" cy="1080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線コネクタ 259"/>
            <p:cNvCxnSpPr/>
            <p:nvPr/>
          </p:nvCxnSpPr>
          <p:spPr>
            <a:xfrm flipH="1">
              <a:off x="2464104" y="3743204"/>
              <a:ext cx="55668" cy="1080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線コネクタ 260"/>
            <p:cNvCxnSpPr/>
            <p:nvPr/>
          </p:nvCxnSpPr>
          <p:spPr>
            <a:xfrm flipH="1">
              <a:off x="2542620" y="3743204"/>
              <a:ext cx="55668" cy="1080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線コネクタ 261"/>
            <p:cNvCxnSpPr/>
            <p:nvPr/>
          </p:nvCxnSpPr>
          <p:spPr>
            <a:xfrm flipH="1">
              <a:off x="2627784" y="3743204"/>
              <a:ext cx="55668" cy="10801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57" name="直線コネクタ 256"/>
          <p:cNvCxnSpPr/>
          <p:nvPr/>
        </p:nvCxnSpPr>
        <p:spPr>
          <a:xfrm flipH="1">
            <a:off x="1011286" y="5621861"/>
            <a:ext cx="868" cy="29141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 flipH="1">
            <a:off x="863588" y="4602254"/>
            <a:ext cx="1188000" cy="1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2" name="グループ化 281"/>
          <p:cNvGrpSpPr/>
          <p:nvPr/>
        </p:nvGrpSpPr>
        <p:grpSpPr>
          <a:xfrm>
            <a:off x="179512" y="4455106"/>
            <a:ext cx="751814" cy="268440"/>
            <a:chOff x="1969880" y="2630993"/>
            <a:chExt cx="751814" cy="268440"/>
          </a:xfrm>
        </p:grpSpPr>
        <p:cxnSp>
          <p:nvCxnSpPr>
            <p:cNvPr id="52" name="直線コネクタ 51"/>
            <p:cNvCxnSpPr/>
            <p:nvPr/>
          </p:nvCxnSpPr>
          <p:spPr>
            <a:xfrm>
              <a:off x="1969880" y="2780928"/>
              <a:ext cx="15162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線コネクタ 262"/>
            <p:cNvCxnSpPr/>
            <p:nvPr/>
          </p:nvCxnSpPr>
          <p:spPr>
            <a:xfrm flipV="1">
              <a:off x="2107629" y="2636369"/>
              <a:ext cx="52103" cy="15623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直線コネクタ 264"/>
            <p:cNvCxnSpPr/>
            <p:nvPr/>
          </p:nvCxnSpPr>
          <p:spPr>
            <a:xfrm>
              <a:off x="2159732" y="2630993"/>
              <a:ext cx="88348" cy="26252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直線コネクタ 265"/>
            <p:cNvCxnSpPr/>
            <p:nvPr/>
          </p:nvCxnSpPr>
          <p:spPr>
            <a:xfrm>
              <a:off x="2312132" y="2632149"/>
              <a:ext cx="88348" cy="26252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直線コネクタ 266"/>
            <p:cNvCxnSpPr/>
            <p:nvPr/>
          </p:nvCxnSpPr>
          <p:spPr>
            <a:xfrm>
              <a:off x="2454700" y="2636912"/>
              <a:ext cx="88348" cy="262521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直線コネクタ 269"/>
            <p:cNvCxnSpPr/>
            <p:nvPr/>
          </p:nvCxnSpPr>
          <p:spPr>
            <a:xfrm flipV="1">
              <a:off x="2248080" y="2636912"/>
              <a:ext cx="64052" cy="2473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直線コネクタ 271"/>
            <p:cNvCxnSpPr/>
            <p:nvPr/>
          </p:nvCxnSpPr>
          <p:spPr>
            <a:xfrm flipV="1">
              <a:off x="2395717" y="2636912"/>
              <a:ext cx="64052" cy="247382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直線コネクタ 273"/>
            <p:cNvCxnSpPr/>
            <p:nvPr/>
          </p:nvCxnSpPr>
          <p:spPr>
            <a:xfrm>
              <a:off x="2570065" y="2780928"/>
              <a:ext cx="151629" cy="0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直線コネクタ 278"/>
            <p:cNvCxnSpPr/>
            <p:nvPr/>
          </p:nvCxnSpPr>
          <p:spPr>
            <a:xfrm flipV="1">
              <a:off x="2538591" y="2762253"/>
              <a:ext cx="33525" cy="13156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8" name="テキスト ボックス 287"/>
          <p:cNvSpPr txBox="1"/>
          <p:nvPr/>
        </p:nvSpPr>
        <p:spPr>
          <a:xfrm>
            <a:off x="2195736" y="30063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V</a:t>
            </a:r>
            <a:r>
              <a:rPr kumimoji="1" lang="en-US" altLang="ja-JP" b="1" baseline="-25000" dirty="0" smtClean="0">
                <a:solidFill>
                  <a:schemeClr val="accent1"/>
                </a:solidFill>
              </a:rPr>
              <a:t>DD</a:t>
            </a:r>
            <a:endParaRPr kumimoji="1" lang="ja-JP" altLang="en-US" b="1" baseline="-25000" dirty="0">
              <a:solidFill>
                <a:schemeClr val="accent1"/>
              </a:solidFill>
            </a:endParaRPr>
          </a:p>
        </p:txBody>
      </p:sp>
      <p:cxnSp>
        <p:nvCxnSpPr>
          <p:cNvPr id="73" name="直線矢印コネクタ 72"/>
          <p:cNvCxnSpPr/>
          <p:nvPr/>
        </p:nvCxnSpPr>
        <p:spPr>
          <a:xfrm>
            <a:off x="4392199" y="4345661"/>
            <a:ext cx="145379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9" name="テキスト ボックス 288"/>
          <p:cNvSpPr txBox="1"/>
          <p:nvPr/>
        </p:nvSpPr>
        <p:spPr>
          <a:xfrm>
            <a:off x="3049894" y="4620057"/>
            <a:ext cx="159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mtClean="0"/>
              <a:t>V</a:t>
            </a:r>
            <a:r>
              <a:rPr kumimoji="1" lang="en-US" altLang="ja-JP" b="1" baseline="-25000" smtClean="0"/>
              <a:t>TH</a:t>
            </a:r>
            <a:r>
              <a:rPr kumimoji="1" lang="en-US" altLang="ja-JP" b="1" smtClean="0"/>
              <a:t> </a:t>
            </a:r>
            <a:r>
              <a:rPr lang="en-US" altLang="ja-JP" b="1" smtClean="0"/>
              <a:t>Compensation</a:t>
            </a:r>
            <a:endParaRPr kumimoji="1" lang="ja-JP" altLang="en-US" b="1" dirty="0"/>
          </a:p>
        </p:txBody>
      </p:sp>
      <p:cxnSp>
        <p:nvCxnSpPr>
          <p:cNvPr id="292" name="直線コネクタ 291"/>
          <p:cNvCxnSpPr/>
          <p:nvPr/>
        </p:nvCxnSpPr>
        <p:spPr>
          <a:xfrm>
            <a:off x="3419872" y="4436910"/>
            <a:ext cx="0" cy="22565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51520" y="1969248"/>
            <a:ext cx="815497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691680" y="1607456"/>
            <a:ext cx="83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>
                <a:solidFill>
                  <a:schemeClr val="accent1"/>
                </a:solidFill>
              </a:rPr>
              <a:t>49</a:t>
            </a:r>
            <a:r>
              <a:rPr kumimoji="1" lang="en-US" altLang="ja-JP" b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kumimoji="1" lang="en-US" altLang="ja-JP" b="1" smtClean="0">
                <a:solidFill>
                  <a:schemeClr val="accent1"/>
                </a:solidFill>
              </a:rPr>
              <a:t>m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251520" y="1422506"/>
            <a:ext cx="281544" cy="49432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テキスト ボックス 216"/>
          <p:cNvSpPr txBox="1"/>
          <p:nvPr/>
        </p:nvSpPr>
        <p:spPr>
          <a:xfrm>
            <a:off x="506557" y="1469431"/>
            <a:ext cx="834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>
                <a:solidFill>
                  <a:schemeClr val="accent1"/>
                </a:solidFill>
              </a:rPr>
              <a:t>49</a:t>
            </a:r>
            <a:r>
              <a:rPr kumimoji="1" lang="en-US" altLang="ja-JP" b="1" smtClean="0">
                <a:solidFill>
                  <a:schemeClr val="accent1"/>
                </a:solidFill>
                <a:latin typeface="Symbol" pitchFamily="18" charset="2"/>
              </a:rPr>
              <a:t>m</a:t>
            </a:r>
            <a:r>
              <a:rPr kumimoji="1" lang="en-US" altLang="ja-JP" b="1" smtClean="0">
                <a:solidFill>
                  <a:schemeClr val="accent1"/>
                </a:solidFill>
              </a:rPr>
              <a:t>m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979712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SF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276" name="テキスト ボックス 275"/>
          <p:cNvSpPr txBox="1"/>
          <p:nvPr/>
        </p:nvSpPr>
        <p:spPr>
          <a:xfrm>
            <a:off x="2908146" y="2060848"/>
            <a:ext cx="19518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3333FF"/>
                </a:solidFill>
              </a:rPr>
              <a:t>             Qin</a:t>
            </a:r>
          </a:p>
          <a:p>
            <a:r>
              <a:rPr lang="en-US" altLang="ja-JP" sz="2000" b="1" dirty="0" smtClean="0">
                <a:solidFill>
                  <a:srgbClr val="FFC000"/>
                </a:solidFill>
              </a:rPr>
              <a:t>        </a:t>
            </a:r>
            <a:r>
              <a:rPr lang="en-US" altLang="ja-JP" sz="2000" b="1" dirty="0" smtClean="0">
                <a:solidFill>
                  <a:srgbClr val="92D050"/>
                </a:solidFill>
              </a:rPr>
              <a:t>SF out</a:t>
            </a:r>
          </a:p>
          <a:p>
            <a:r>
              <a:rPr kumimoji="1" lang="en-US" altLang="ja-JP" sz="2000" b="1" dirty="0" smtClean="0">
                <a:solidFill>
                  <a:srgbClr val="FFC000"/>
                </a:solidFill>
              </a:rPr>
              <a:t>Comparator out</a:t>
            </a:r>
          </a:p>
          <a:p>
            <a:r>
              <a:rPr lang="en-US" altLang="ja-JP" b="1" dirty="0" smtClean="0">
                <a:solidFill>
                  <a:srgbClr val="FF0000"/>
                </a:solidFill>
              </a:rPr>
              <a:t>  </a:t>
            </a:r>
            <a:endParaRPr lang="en-US" altLang="ja-JP" b="1" dirty="0">
              <a:solidFill>
                <a:srgbClr val="FF0000"/>
              </a:solidFill>
            </a:endParaRPr>
          </a:p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    Logic out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277" name="カギ線コネクタ 276"/>
          <p:cNvCxnSpPr/>
          <p:nvPr/>
        </p:nvCxnSpPr>
        <p:spPr>
          <a:xfrm flipV="1">
            <a:off x="4217059" y="2932495"/>
            <a:ext cx="1207328" cy="216024"/>
          </a:xfrm>
          <a:prstGeom prst="bentConnector3">
            <a:avLst>
              <a:gd name="adj1" fmla="val 57574"/>
            </a:avLst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カギ線コネクタ 277"/>
          <p:cNvCxnSpPr/>
          <p:nvPr/>
        </p:nvCxnSpPr>
        <p:spPr>
          <a:xfrm>
            <a:off x="4217059" y="2461110"/>
            <a:ext cx="1207328" cy="255361"/>
          </a:xfrm>
          <a:prstGeom prst="bentConnector3">
            <a:avLst>
              <a:gd name="adj1" fmla="val 43508"/>
            </a:avLst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2"/>
          <p:cNvGrpSpPr/>
          <p:nvPr/>
        </p:nvGrpSpPr>
        <p:grpSpPr>
          <a:xfrm>
            <a:off x="4216407" y="2129125"/>
            <a:ext cx="1145101" cy="267376"/>
            <a:chOff x="3599566" y="2657568"/>
            <a:chExt cx="1145101" cy="267376"/>
          </a:xfrm>
        </p:grpSpPr>
        <p:cxnSp>
          <p:nvCxnSpPr>
            <p:cNvPr id="281" name="直線コネクタ 280"/>
            <p:cNvCxnSpPr/>
            <p:nvPr/>
          </p:nvCxnSpPr>
          <p:spPr>
            <a:xfrm>
              <a:off x="3599566" y="2657568"/>
              <a:ext cx="532707" cy="0"/>
            </a:xfrm>
            <a:prstGeom prst="line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直線コネクタ 282"/>
            <p:cNvCxnSpPr/>
            <p:nvPr/>
          </p:nvCxnSpPr>
          <p:spPr>
            <a:xfrm>
              <a:off x="4211960" y="2657568"/>
              <a:ext cx="532707" cy="0"/>
            </a:xfrm>
            <a:prstGeom prst="line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直線コネクタ 283"/>
            <p:cNvCxnSpPr/>
            <p:nvPr/>
          </p:nvCxnSpPr>
          <p:spPr>
            <a:xfrm>
              <a:off x="4132273" y="2657568"/>
              <a:ext cx="0" cy="267376"/>
            </a:xfrm>
            <a:prstGeom prst="line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直線コネクタ 284"/>
            <p:cNvCxnSpPr/>
            <p:nvPr/>
          </p:nvCxnSpPr>
          <p:spPr>
            <a:xfrm>
              <a:off x="4211960" y="2657568"/>
              <a:ext cx="0" cy="267376"/>
            </a:xfrm>
            <a:prstGeom prst="line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直線コネクタ 285"/>
            <p:cNvCxnSpPr/>
            <p:nvPr/>
          </p:nvCxnSpPr>
          <p:spPr>
            <a:xfrm>
              <a:off x="4132273" y="2914404"/>
              <a:ext cx="79687" cy="0"/>
            </a:xfrm>
            <a:prstGeom prst="line">
              <a:avLst/>
            </a:prstGeom>
            <a:ln w="2540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直線コネクタ 43"/>
          <p:cNvCxnSpPr/>
          <p:nvPr/>
        </p:nvCxnSpPr>
        <p:spPr>
          <a:xfrm>
            <a:off x="2457642" y="4133522"/>
            <a:ext cx="0" cy="23158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2457642" y="4234151"/>
            <a:ext cx="284788" cy="0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 flipH="1">
            <a:off x="4363645" y="2598581"/>
            <a:ext cx="94162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" name="テキスト ボックス 286"/>
          <p:cNvSpPr txBox="1"/>
          <p:nvPr/>
        </p:nvSpPr>
        <p:spPr>
          <a:xfrm>
            <a:off x="4939709" y="2284423"/>
            <a:ext cx="496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V</a:t>
            </a:r>
            <a:r>
              <a:rPr kumimoji="1" lang="en-US" altLang="ja-JP" b="1" baseline="-25000" dirty="0" smtClean="0"/>
              <a:t>TH</a:t>
            </a:r>
            <a:endParaRPr kumimoji="1" lang="ja-JP" altLang="en-US" b="1" baseline="-25000" dirty="0"/>
          </a:p>
        </p:txBody>
      </p:sp>
      <p:cxnSp>
        <p:nvCxnSpPr>
          <p:cNvPr id="40" name="直線コネクタ 39"/>
          <p:cNvCxnSpPr/>
          <p:nvPr/>
        </p:nvCxnSpPr>
        <p:spPr>
          <a:xfrm>
            <a:off x="1280164" y="5197957"/>
            <a:ext cx="0" cy="840609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/>
          <p:cNvSpPr txBox="1"/>
          <p:nvPr/>
        </p:nvSpPr>
        <p:spPr>
          <a:xfrm>
            <a:off x="3962838" y="3750873"/>
            <a:ext cx="753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accent1"/>
                </a:solidFill>
              </a:rPr>
              <a:t>Logic</a:t>
            </a:r>
            <a:endParaRPr kumimoji="1" lang="ja-JP" altLang="en-US" b="1" dirty="0">
              <a:solidFill>
                <a:schemeClr val="accent1"/>
              </a:solidFill>
            </a:endParaRPr>
          </a:p>
        </p:txBody>
      </p:sp>
      <p:sp>
        <p:nvSpPr>
          <p:cNvPr id="264" name="フローチャート : 論理積ゲート 263"/>
          <p:cNvSpPr/>
          <p:nvPr/>
        </p:nvSpPr>
        <p:spPr>
          <a:xfrm>
            <a:off x="4090234" y="4208808"/>
            <a:ext cx="357353" cy="273705"/>
          </a:xfrm>
          <a:prstGeom prst="flowChartDelay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68" name="カギ線コネクタ 267"/>
          <p:cNvCxnSpPr/>
          <p:nvPr/>
        </p:nvCxnSpPr>
        <p:spPr>
          <a:xfrm>
            <a:off x="4255164" y="3357192"/>
            <a:ext cx="839990" cy="247536"/>
          </a:xfrm>
          <a:prstGeom prst="bentConnector3">
            <a:avLst>
              <a:gd name="adj1" fmla="val 81423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線コネクタ 268"/>
          <p:cNvCxnSpPr/>
          <p:nvPr/>
        </p:nvCxnSpPr>
        <p:spPr>
          <a:xfrm>
            <a:off x="5077002" y="3367790"/>
            <a:ext cx="0" cy="25644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線コネクタ 270"/>
          <p:cNvCxnSpPr/>
          <p:nvPr/>
        </p:nvCxnSpPr>
        <p:spPr>
          <a:xfrm>
            <a:off x="5067964" y="3356992"/>
            <a:ext cx="3466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矢印コネクタ 254"/>
          <p:cNvCxnSpPr/>
          <p:nvPr/>
        </p:nvCxnSpPr>
        <p:spPr>
          <a:xfrm>
            <a:off x="251520" y="6300936"/>
            <a:ext cx="733607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テキスト ボックス 76"/>
          <p:cNvSpPr txBox="1"/>
          <p:nvPr/>
        </p:nvSpPr>
        <p:spPr>
          <a:xfrm>
            <a:off x="3203848" y="5869900"/>
            <a:ext cx="1175143" cy="369332"/>
          </a:xfrm>
          <a:prstGeom prst="rect">
            <a:avLst/>
          </a:prstGeom>
          <a:solidFill>
            <a:schemeClr val="bg2"/>
          </a:solidFill>
          <a:ln w="254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dirty="0"/>
              <a:t>行</a:t>
            </a:r>
            <a:r>
              <a:rPr lang="ja-JP" altLang="en-US" dirty="0" smtClean="0"/>
              <a:t>で共有</a:t>
            </a:r>
            <a:endParaRPr kumimoji="1" lang="ja-JP" altLang="en-US" dirty="0"/>
          </a:p>
        </p:txBody>
      </p:sp>
      <p:sp>
        <p:nvSpPr>
          <p:cNvPr id="9" name="円/楕円 8"/>
          <p:cNvSpPr/>
          <p:nvPr/>
        </p:nvSpPr>
        <p:spPr>
          <a:xfrm>
            <a:off x="7543718" y="4411086"/>
            <a:ext cx="144016" cy="144016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9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96" y="2069360"/>
            <a:ext cx="8960000" cy="4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ピクセル（回路図）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936104"/>
          </a:xfrm>
        </p:spPr>
        <p:txBody>
          <a:bodyPr>
            <a:normAutofit fontScale="92500" lnSpcReduction="20000"/>
          </a:bodyPr>
          <a:lstStyle/>
          <a:p>
            <a:r>
              <a:rPr kumimoji="1" lang="ja-JP" altLang="en-US" smtClean="0"/>
              <a:t>保護ダイオードの削除</a:t>
            </a:r>
            <a:endParaRPr kumimoji="1" lang="en-US" altLang="ja-JP" smtClean="0"/>
          </a:p>
          <a:p>
            <a:r>
              <a:rPr kumimoji="1" lang="ja-JP" altLang="en-US" smtClean="0"/>
              <a:t>容量比ゲインアンプの搭載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16</a:t>
            </a:fld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3419872" y="2069360"/>
            <a:ext cx="72008" cy="5675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04703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75" y="661368"/>
            <a:ext cx="7572857" cy="6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ピクセル（</a:t>
            </a:r>
            <a:r>
              <a:rPr kumimoji="1" lang="en-US" altLang="ja-JP" smtClean="0"/>
              <a:t>Simulation </a:t>
            </a:r>
            <a:r>
              <a:rPr kumimoji="1" lang="ja-JP" altLang="en-US" smtClean="0"/>
              <a:t>条件）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885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ピクセル（</a:t>
            </a:r>
            <a:r>
              <a:rPr kumimoji="1" lang="en-US" altLang="ja-JP" smtClean="0"/>
              <a:t>Simulation</a:t>
            </a:r>
            <a:r>
              <a:rPr kumimoji="1" lang="ja-JP" altLang="en-US" smtClean="0"/>
              <a:t>）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40" y="1412776"/>
            <a:ext cx="8749048" cy="506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735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50912"/>
          </a:xfrm>
        </p:spPr>
        <p:txBody>
          <a:bodyPr>
            <a:normAutofit/>
          </a:bodyPr>
          <a:lstStyle/>
          <a:p>
            <a:r>
              <a:rPr lang="ja-JP" altLang="en-US"/>
              <a:t>ピクセル</a:t>
            </a:r>
            <a:r>
              <a:rPr lang="ja-JP" altLang="en-US" smtClean="0"/>
              <a:t>（</a:t>
            </a:r>
            <a:r>
              <a:rPr lang="en-US" altLang="ja-JP" smtClean="0"/>
              <a:t>Corner </a:t>
            </a:r>
            <a:r>
              <a:rPr lang="en-US" altLang="ja-JP" smtClean="0"/>
              <a:t>Sim</a:t>
            </a:r>
            <a:r>
              <a:rPr lang="ja-JP" altLang="en-US" smtClean="0"/>
              <a:t>）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20" y="1196752"/>
            <a:ext cx="4028572" cy="26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4057"/>
            <a:ext cx="4023810" cy="26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81" y="4005064"/>
            <a:ext cx="4019048" cy="266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20" y="4009826"/>
            <a:ext cx="4028572" cy="266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267744" y="83671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smtClean="0"/>
              <a:t>FF                                                              FS</a:t>
            </a:r>
            <a:endParaRPr kumimoji="1" lang="ja-JP" altLang="en-US" sz="2400" b="1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67744" y="3759423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/>
              <a:t>S</a:t>
            </a:r>
            <a:r>
              <a:rPr kumimoji="1" lang="en-US" altLang="ja-JP" sz="2400" b="1" smtClean="0"/>
              <a:t>F                                                              SS</a:t>
            </a:r>
            <a:endParaRPr kumimoji="1" lang="ja-JP" altLang="en-US" sz="2400" b="1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48684" y="188640"/>
            <a:ext cx="178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/>
              <a:t>REQ </a:t>
            </a:r>
            <a:r>
              <a:rPr lang="ja-JP" altLang="en-US" sz="2000" b="1" smtClean="0"/>
              <a:t>出力時間</a:t>
            </a:r>
            <a:r>
              <a:rPr lang="en-US" altLang="ja-JP" sz="2000" b="1" smtClean="0"/>
              <a:t>TT</a:t>
            </a:r>
            <a:r>
              <a:rPr kumimoji="1" lang="en-US" altLang="ja-JP" sz="2000" b="1" smtClean="0"/>
              <a:t>: 62.5ns</a:t>
            </a:r>
            <a:endParaRPr kumimoji="1" lang="ja-JP" altLang="en-US" sz="2000" b="1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880537" y="1772816"/>
            <a:ext cx="103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/>
              <a:t>59.7</a:t>
            </a:r>
            <a:r>
              <a:rPr kumimoji="1" lang="en-US" altLang="ja-JP" sz="2000" b="1" smtClean="0"/>
              <a:t>ns</a:t>
            </a:r>
            <a:endParaRPr kumimoji="1" lang="ja-JP" altLang="en-US" sz="2000" b="1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979712" y="4613066"/>
            <a:ext cx="103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/>
              <a:t>63.3</a:t>
            </a:r>
            <a:r>
              <a:rPr kumimoji="1" lang="en-US" altLang="ja-JP" sz="2000" b="1" smtClean="0"/>
              <a:t>ns</a:t>
            </a:r>
            <a:endParaRPr kumimoji="1" lang="ja-JP" altLang="en-US" sz="2000" b="1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44208" y="4613066"/>
            <a:ext cx="103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/>
              <a:t>69.1</a:t>
            </a:r>
            <a:r>
              <a:rPr kumimoji="1" lang="en-US" altLang="ja-JP" sz="2000" b="1" smtClean="0"/>
              <a:t>ns</a:t>
            </a:r>
            <a:endParaRPr kumimoji="1" lang="ja-JP" altLang="en-US" sz="2000" b="1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6444208" y="1772816"/>
            <a:ext cx="1035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/>
              <a:t>64.9</a:t>
            </a:r>
            <a:r>
              <a:rPr kumimoji="1" lang="en-US" altLang="ja-JP" sz="2000" b="1" smtClean="0"/>
              <a:t>ns</a:t>
            </a:r>
            <a:endParaRPr kumimoji="1" lang="ja-JP" altLang="en-US" sz="2000" b="1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187625" y="5805264"/>
            <a:ext cx="734481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smtClean="0"/>
              <a:t>MOS </a:t>
            </a:r>
            <a:r>
              <a:rPr kumimoji="1" lang="ja-JP" altLang="en-US" sz="2400" smtClean="0"/>
              <a:t>ばらつきにより</a:t>
            </a:r>
            <a:r>
              <a:rPr lang="ja-JP" altLang="en-US" sz="2400" smtClean="0"/>
              <a:t> </a:t>
            </a:r>
            <a:r>
              <a:rPr lang="en-US" altLang="ja-JP" sz="2400" smtClean="0"/>
              <a:t>9ns </a:t>
            </a:r>
            <a:r>
              <a:rPr lang="ja-JP" altLang="en-US" sz="2400" smtClean="0"/>
              <a:t>の時間差（</a:t>
            </a:r>
            <a:r>
              <a:rPr lang="en-US" altLang="ja-JP" sz="2400" smtClean="0"/>
              <a:t>VTH </a:t>
            </a:r>
            <a:r>
              <a:rPr lang="ja-JP" altLang="en-US" sz="2400" smtClean="0"/>
              <a:t>補償でカバー）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034250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MALPIX8 </a:t>
            </a:r>
            <a:r>
              <a:rPr kumimoji="1" lang="ja-JP" altLang="en-US" smtClean="0"/>
              <a:t>概要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3136"/>
          </a:xfrm>
        </p:spPr>
        <p:txBody>
          <a:bodyPr>
            <a:normAutofit fontScale="92500" lnSpcReduction="20000"/>
          </a:bodyPr>
          <a:lstStyle/>
          <a:p>
            <a:r>
              <a:rPr lang="ja-JP" altLang="en-US" smtClean="0"/>
              <a:t>主な仕様</a:t>
            </a:r>
            <a:endParaRPr lang="en-US" altLang="ja-JP" smtClean="0"/>
          </a:p>
          <a:p>
            <a:pPr lvl="1"/>
            <a:r>
              <a:rPr lang="ja-JP" altLang="en-US" smtClean="0"/>
              <a:t>位置分解能： </a:t>
            </a:r>
            <a:r>
              <a:rPr lang="en-US" altLang="ja-JP" smtClean="0"/>
              <a:t>50 um</a:t>
            </a:r>
          </a:p>
          <a:p>
            <a:pPr lvl="1"/>
            <a:r>
              <a:rPr lang="ja-JP" altLang="en-US" smtClean="0"/>
              <a:t>センサーエリア： </a:t>
            </a:r>
            <a:r>
              <a:rPr lang="en-US" altLang="ja-JP" smtClean="0"/>
              <a:t>9,600 x 9,600 um</a:t>
            </a:r>
            <a:r>
              <a:rPr lang="en-US" altLang="ja-JP" baseline="30000" smtClean="0"/>
              <a:t>2</a:t>
            </a:r>
          </a:p>
          <a:p>
            <a:pPr lvl="1"/>
            <a:r>
              <a:rPr lang="en-US" altLang="ja-JP" smtClean="0"/>
              <a:t>192 x 192 </a:t>
            </a:r>
            <a:r>
              <a:rPr lang="ja-JP" altLang="en-US" smtClean="0"/>
              <a:t>ピクセルアレイ（予定）</a:t>
            </a:r>
            <a:endParaRPr lang="en-US" altLang="ja-JP" smtClean="0"/>
          </a:p>
          <a:p>
            <a:pPr lvl="2"/>
            <a:r>
              <a:rPr lang="en-US" altLang="ja-JP" smtClean="0"/>
              <a:t>96 x 96 </a:t>
            </a:r>
            <a:r>
              <a:rPr lang="ja-JP" altLang="en-US" smtClean="0"/>
              <a:t>アレイ構成を機能が完結した１ブロックとし、独立した </a:t>
            </a:r>
            <a:r>
              <a:rPr lang="en-US" altLang="ja-JP" smtClean="0"/>
              <a:t>4 </a:t>
            </a:r>
            <a:r>
              <a:rPr lang="ja-JP" altLang="en-US" smtClean="0"/>
              <a:t>ブロックを </a:t>
            </a:r>
            <a:r>
              <a:rPr lang="en-US" altLang="ja-JP" smtClean="0"/>
              <a:t>2 x 2 </a:t>
            </a:r>
            <a:r>
              <a:rPr lang="ja-JP" altLang="en-US" smtClean="0"/>
              <a:t>で配置する</a:t>
            </a:r>
            <a:endParaRPr lang="en-US" altLang="ja-JP" smtClean="0"/>
          </a:p>
          <a:p>
            <a:r>
              <a:rPr lang="ja-JP" altLang="en-US" smtClean="0"/>
              <a:t>メモリに </a:t>
            </a:r>
            <a:r>
              <a:rPr kumimoji="1" lang="en-US" altLang="ja-JP" smtClean="0"/>
              <a:t>DRAM </a:t>
            </a:r>
            <a:r>
              <a:rPr kumimoji="1" lang="ja-JP" altLang="en-US" smtClean="0"/>
              <a:t>を採用、</a:t>
            </a:r>
            <a:r>
              <a:rPr kumimoji="1" lang="en-US" altLang="ja-JP" smtClean="0"/>
              <a:t>MALPIX5 </a:t>
            </a:r>
            <a:r>
              <a:rPr lang="ja-JP" altLang="en-US" smtClean="0"/>
              <a:t>拡張版の位置づけ</a:t>
            </a:r>
            <a:endParaRPr lang="en-US" altLang="ja-JP" smtClean="0"/>
          </a:p>
          <a:p>
            <a:pPr lvl="1"/>
            <a:r>
              <a:rPr lang="ja-JP" altLang="en-US" smtClean="0"/>
              <a:t>メモリは </a:t>
            </a:r>
            <a:r>
              <a:rPr lang="en-US" altLang="ja-JP" smtClean="0"/>
              <a:t>MALPIX1 </a:t>
            </a:r>
            <a:r>
              <a:rPr lang="ja-JP" altLang="en-US" smtClean="0"/>
              <a:t>から回路が全く変わっておらず、構成を見直しゼロから設計</a:t>
            </a:r>
            <a:endParaRPr lang="en-US" altLang="ja-JP" smtClean="0"/>
          </a:p>
          <a:p>
            <a:r>
              <a:rPr kumimoji="1" lang="en-US" altLang="ja-JP" smtClean="0"/>
              <a:t>TMC </a:t>
            </a:r>
            <a:r>
              <a:rPr kumimoji="1" lang="ja-JP" altLang="en-US" smtClean="0"/>
              <a:t>の </a:t>
            </a:r>
            <a:r>
              <a:rPr kumimoji="1" lang="en-US" altLang="ja-JP" smtClean="0"/>
              <a:t>PLL </a:t>
            </a:r>
            <a:r>
              <a:rPr kumimoji="1" lang="ja-JP" altLang="en-US" smtClean="0"/>
              <a:t>を更新</a:t>
            </a:r>
            <a:endParaRPr kumimoji="1" lang="en-US" altLang="ja-JP" smtClean="0"/>
          </a:p>
          <a:p>
            <a:pPr lvl="1"/>
            <a:r>
              <a:rPr lang="ja-JP" altLang="en-US"/>
              <a:t>遅延ばらつき</a:t>
            </a:r>
            <a:r>
              <a:rPr lang="ja-JP" altLang="en-US" smtClean="0"/>
              <a:t>の改善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57239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kumimoji="1" lang="en-US" altLang="ja-JP" sz="3600" smtClean="0"/>
              <a:t>ALL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20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395536" y="6469305"/>
            <a:ext cx="6048672" cy="400110"/>
            <a:chOff x="395536" y="6469305"/>
            <a:chExt cx="6048672" cy="400110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395536" y="6669360"/>
              <a:ext cx="60486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915816" y="6469305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smtClean="0"/>
                <a:t>50um</a:t>
              </a:r>
              <a:endParaRPr kumimoji="1" lang="ja-JP" altLang="en-US" sz="2000" b="1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364286" cy="629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99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439263" y="404664"/>
            <a:ext cx="5976664" cy="5976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正方形/長方形 49"/>
          <p:cNvSpPr/>
          <p:nvPr/>
        </p:nvSpPr>
        <p:spPr>
          <a:xfrm>
            <a:off x="1835696" y="3501008"/>
            <a:ext cx="4580231" cy="2880320"/>
          </a:xfrm>
          <a:prstGeom prst="rect">
            <a:avLst/>
          </a:prstGeom>
          <a:pattFill prst="ltDn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smtClean="0">
                <a:solidFill>
                  <a:schemeClr val="tx1"/>
                </a:solidFill>
              </a:rPr>
              <a:t>メモリ </a:t>
            </a:r>
            <a:r>
              <a:rPr lang="en-US" altLang="ja-JP" sz="3200" smtClean="0">
                <a:solidFill>
                  <a:schemeClr val="tx1"/>
                </a:solidFill>
              </a:rPr>
              <a:t>3 x 4</a:t>
            </a:r>
            <a:endParaRPr kumimoji="1" lang="ja-JP" altLang="en-US" sz="320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kumimoji="1" lang="en-US" altLang="ja-JP" sz="3600" smtClean="0"/>
              <a:t>ALL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21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395536" y="6469305"/>
            <a:ext cx="6048672" cy="400110"/>
            <a:chOff x="395536" y="6469305"/>
            <a:chExt cx="6048672" cy="400110"/>
          </a:xfrm>
        </p:grpSpPr>
        <p:cxnSp>
          <p:nvCxnSpPr>
            <p:cNvPr id="6" name="直線矢印コネクタ 5"/>
            <p:cNvCxnSpPr/>
            <p:nvPr/>
          </p:nvCxnSpPr>
          <p:spPr>
            <a:xfrm>
              <a:off x="395536" y="6669360"/>
              <a:ext cx="60486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915816" y="6469305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smtClean="0"/>
                <a:t>50um</a:t>
              </a:r>
              <a:endParaRPr kumimoji="1" lang="ja-JP" altLang="en-US" sz="2000" b="1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1475656" y="1268760"/>
            <a:ext cx="3744416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>
                <a:solidFill>
                  <a:schemeClr val="tx1"/>
                </a:solidFill>
              </a:rPr>
              <a:t>比較器</a:t>
            </a:r>
            <a:endParaRPr kumimoji="1" lang="ja-JP" altLang="en-US" sz="320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>
            <a:off x="2411760" y="404664"/>
            <a:ext cx="0" cy="59766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2547392" y="404664"/>
            <a:ext cx="0" cy="59766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>
            <a:off x="2665492" y="404664"/>
            <a:ext cx="0" cy="59766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3670196" y="404664"/>
            <a:ext cx="0" cy="59766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>
            <a:off x="3796401" y="404664"/>
            <a:ext cx="0" cy="59766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>
            <a:off x="3923928" y="404664"/>
            <a:ext cx="0" cy="59766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/>
          <p:cNvCxnSpPr/>
          <p:nvPr/>
        </p:nvCxnSpPr>
        <p:spPr>
          <a:xfrm>
            <a:off x="4894332" y="404664"/>
            <a:ext cx="0" cy="59766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>
            <a:off x="5020537" y="404664"/>
            <a:ext cx="0" cy="59766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矢印コネクタ 28"/>
          <p:cNvCxnSpPr/>
          <p:nvPr/>
        </p:nvCxnSpPr>
        <p:spPr>
          <a:xfrm>
            <a:off x="5148064" y="404664"/>
            <a:ext cx="0" cy="59766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>
            <a:off x="6118468" y="404664"/>
            <a:ext cx="0" cy="59766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/>
          <p:cNvCxnSpPr/>
          <p:nvPr/>
        </p:nvCxnSpPr>
        <p:spPr>
          <a:xfrm>
            <a:off x="6244673" y="404664"/>
            <a:ext cx="0" cy="5976664"/>
          </a:xfrm>
          <a:prstGeom prst="straightConnector1">
            <a:avLst/>
          </a:prstGeom>
          <a:ln w="2540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>
            <a:off x="6372200" y="404664"/>
            <a:ext cx="0" cy="5976664"/>
          </a:xfrm>
          <a:prstGeom prst="straightConnector1">
            <a:avLst/>
          </a:prstGeom>
          <a:ln w="254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矢印コネクタ 33"/>
          <p:cNvCxnSpPr/>
          <p:nvPr/>
        </p:nvCxnSpPr>
        <p:spPr>
          <a:xfrm>
            <a:off x="439263" y="3760759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矢印コネクタ 35"/>
          <p:cNvCxnSpPr/>
          <p:nvPr/>
        </p:nvCxnSpPr>
        <p:spPr>
          <a:xfrm>
            <a:off x="439263" y="3894305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439263" y="4020510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>
            <a:off x="439263" y="3622762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/>
          <p:nvPr/>
        </p:nvCxnSpPr>
        <p:spPr>
          <a:xfrm>
            <a:off x="439263" y="4825433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矢印コネクタ 41"/>
          <p:cNvCxnSpPr/>
          <p:nvPr/>
        </p:nvCxnSpPr>
        <p:spPr>
          <a:xfrm>
            <a:off x="439263" y="4958979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439263" y="5085184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439263" y="4687436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/>
          <p:cNvCxnSpPr/>
          <p:nvPr/>
        </p:nvCxnSpPr>
        <p:spPr>
          <a:xfrm>
            <a:off x="439263" y="5871253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矢印コネクタ 45"/>
          <p:cNvCxnSpPr/>
          <p:nvPr/>
        </p:nvCxnSpPr>
        <p:spPr>
          <a:xfrm>
            <a:off x="439263" y="6004799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/>
          <p:cNvCxnSpPr/>
          <p:nvPr/>
        </p:nvCxnSpPr>
        <p:spPr>
          <a:xfrm>
            <a:off x="439263" y="6131004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線矢印コネクタ 47"/>
          <p:cNvCxnSpPr/>
          <p:nvPr/>
        </p:nvCxnSpPr>
        <p:spPr>
          <a:xfrm>
            <a:off x="439263" y="5733256"/>
            <a:ext cx="6004945" cy="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/>
          <p:cNvSpPr txBox="1"/>
          <p:nvPr/>
        </p:nvSpPr>
        <p:spPr>
          <a:xfrm>
            <a:off x="7092280" y="1988840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smtClean="0">
                <a:solidFill>
                  <a:srgbClr val="00B0F0"/>
                </a:solidFill>
              </a:rPr>
              <a:t>TIN&lt;0:11&gt;</a:t>
            </a:r>
          </a:p>
          <a:p>
            <a:r>
              <a:rPr lang="en-US" altLang="ja-JP" sz="24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TOUT&lt;0:11&gt;</a:t>
            </a:r>
            <a:endParaRPr kumimoji="1" lang="ja-JP" altLang="en-US" sz="2400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439263" y="404664"/>
            <a:ext cx="5976664" cy="72008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smtClean="0"/>
              <a:t>VDD18</a:t>
            </a:r>
            <a:endParaRPr kumimoji="1" lang="ja-JP" altLang="en-US" sz="3200"/>
          </a:p>
        </p:txBody>
      </p:sp>
      <p:sp>
        <p:nvSpPr>
          <p:cNvPr id="52" name="正方形/長方形 51"/>
          <p:cNvSpPr/>
          <p:nvPr/>
        </p:nvSpPr>
        <p:spPr>
          <a:xfrm>
            <a:off x="755576" y="5301208"/>
            <a:ext cx="288032" cy="137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6851772" y="543250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mtClean="0"/>
              <a:t>電極とのコンタクト</a:t>
            </a:r>
            <a:endParaRPr kumimoji="1" lang="ja-JP" altLang="en-US"/>
          </a:p>
        </p:txBody>
      </p:sp>
      <p:cxnSp>
        <p:nvCxnSpPr>
          <p:cNvPr id="57" name="直線矢印コネクタ 56"/>
          <p:cNvCxnSpPr>
            <a:stCxn id="55" idx="1"/>
          </p:cNvCxnSpPr>
          <p:nvPr/>
        </p:nvCxnSpPr>
        <p:spPr>
          <a:xfrm flipH="1" flipV="1">
            <a:off x="1115616" y="5439205"/>
            <a:ext cx="5736156" cy="1779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正方形/長方形 57"/>
          <p:cNvSpPr/>
          <p:nvPr/>
        </p:nvSpPr>
        <p:spPr>
          <a:xfrm>
            <a:off x="611560" y="5157192"/>
            <a:ext cx="108012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>
                <a:solidFill>
                  <a:schemeClr val="tx1"/>
                </a:solidFill>
              </a:rPr>
              <a:t>ソースフォロワ</a:t>
            </a:r>
            <a:endParaRPr kumimoji="1" lang="ja-JP" altLang="en-US" sz="2000" b="1">
              <a:solidFill>
                <a:schemeClr val="tx1"/>
              </a:solidFill>
            </a:endParaRPr>
          </a:p>
        </p:txBody>
      </p:sp>
      <p:sp>
        <p:nvSpPr>
          <p:cNvPr id="59" name="正方形/長方形 58"/>
          <p:cNvSpPr/>
          <p:nvPr/>
        </p:nvSpPr>
        <p:spPr>
          <a:xfrm>
            <a:off x="611560" y="3933056"/>
            <a:ext cx="1080120" cy="10801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smtClean="0">
                <a:solidFill>
                  <a:schemeClr val="tx1"/>
                </a:solidFill>
              </a:rPr>
              <a:t>DMOS</a:t>
            </a:r>
            <a:endParaRPr kumimoji="1" lang="ja-JP" altLang="en-US" sz="2000" b="1">
              <a:solidFill>
                <a:schemeClr val="tx1"/>
              </a:solidFill>
            </a:endParaRPr>
          </a:p>
        </p:txBody>
      </p:sp>
      <p:sp>
        <p:nvSpPr>
          <p:cNvPr id="60" name="正方形/長方形 59"/>
          <p:cNvSpPr/>
          <p:nvPr/>
        </p:nvSpPr>
        <p:spPr>
          <a:xfrm>
            <a:off x="611560" y="1844824"/>
            <a:ext cx="936104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kumimoji="1" lang="ja-JP" altLang="en-US" sz="2000" b="1" smtClean="0">
                <a:solidFill>
                  <a:schemeClr val="tx1"/>
                </a:solidFill>
              </a:rPr>
              <a:t>容量比ゲイン</a:t>
            </a:r>
            <a:endParaRPr kumimoji="1" lang="en-US" altLang="ja-JP" sz="2000" b="1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2000" b="1" smtClean="0">
                <a:solidFill>
                  <a:schemeClr val="tx1"/>
                </a:solidFill>
              </a:rPr>
              <a:t>アンプ</a:t>
            </a:r>
            <a:endParaRPr kumimoji="1" lang="ja-JP" altLang="en-US" sz="2000" b="1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292080" y="1268760"/>
            <a:ext cx="288032" cy="14401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smtClean="0">
                <a:solidFill>
                  <a:schemeClr val="tx1"/>
                </a:solidFill>
              </a:rPr>
              <a:t>パルス化</a:t>
            </a:r>
            <a:endParaRPr kumimoji="1" lang="ja-JP" altLang="en-US" b="1">
              <a:solidFill>
                <a:schemeClr val="tx1"/>
              </a:solidFill>
            </a:endParaRPr>
          </a:p>
        </p:txBody>
      </p:sp>
      <p:sp>
        <p:nvSpPr>
          <p:cNvPr id="62" name="正方形/長方形 61"/>
          <p:cNvSpPr/>
          <p:nvPr/>
        </p:nvSpPr>
        <p:spPr>
          <a:xfrm>
            <a:off x="5652120" y="1268760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smtClean="0">
                <a:solidFill>
                  <a:schemeClr val="tx1"/>
                </a:solidFill>
              </a:rPr>
              <a:t>AND3</a:t>
            </a:r>
            <a:endParaRPr kumimoji="1" lang="ja-JP" altLang="en-US" sz="1600" b="1">
              <a:solidFill>
                <a:schemeClr val="tx1"/>
              </a:solidFill>
            </a:endParaRPr>
          </a:p>
        </p:txBody>
      </p:sp>
      <p:sp>
        <p:nvSpPr>
          <p:cNvPr id="63" name="正方形/長方形 62"/>
          <p:cNvSpPr/>
          <p:nvPr/>
        </p:nvSpPr>
        <p:spPr>
          <a:xfrm>
            <a:off x="5652120" y="2132856"/>
            <a:ext cx="720080" cy="5760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b="1" smtClean="0">
                <a:solidFill>
                  <a:schemeClr val="tx1"/>
                </a:solidFill>
              </a:rPr>
              <a:t>REQ </a:t>
            </a:r>
            <a:r>
              <a:rPr kumimoji="1" lang="ja-JP" altLang="en-US" sz="1400" b="1" smtClean="0">
                <a:solidFill>
                  <a:schemeClr val="tx1"/>
                </a:solidFill>
              </a:rPr>
              <a:t>ドライバ</a:t>
            </a:r>
            <a:endParaRPr kumimoji="1" lang="ja-JP" altLang="en-US" sz="1400" b="1">
              <a:solidFill>
                <a:schemeClr val="tx1"/>
              </a:solidFill>
            </a:endParaRPr>
          </a:p>
        </p:txBody>
      </p:sp>
      <p:sp>
        <p:nvSpPr>
          <p:cNvPr id="64" name="正方形/長方形 63"/>
          <p:cNvSpPr/>
          <p:nvPr/>
        </p:nvSpPr>
        <p:spPr>
          <a:xfrm>
            <a:off x="1835696" y="2756055"/>
            <a:ext cx="4580231" cy="68407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smtClean="0">
                <a:solidFill>
                  <a:schemeClr val="tx1"/>
                </a:solidFill>
              </a:rPr>
              <a:t>DFF x 4</a:t>
            </a:r>
            <a:endParaRPr kumimoji="1" lang="ja-JP" altLang="en-US" sz="28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kumimoji="1" lang="en-US" altLang="ja-JP" sz="3600" smtClean="0"/>
              <a:t>M5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22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95536" y="6469305"/>
            <a:ext cx="6048672" cy="400110"/>
            <a:chOff x="395536" y="6469305"/>
            <a:chExt cx="6048672" cy="400110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395536" y="6669360"/>
              <a:ext cx="60486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915816" y="6469305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smtClean="0"/>
                <a:t>50um</a:t>
              </a:r>
              <a:endParaRPr kumimoji="1" lang="ja-JP" altLang="en-US" sz="2000" b="1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201"/>
            <a:ext cx="6335714" cy="630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520698" y="1844824"/>
            <a:ext cx="5832648" cy="0"/>
          </a:xfrm>
          <a:prstGeom prst="straightConnector1">
            <a:avLst/>
          </a:prstGeom>
          <a:ln w="127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2915816" y="1383159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solidFill>
                  <a:schemeClr val="bg1"/>
                </a:solidFill>
              </a:rPr>
              <a:t>49um</a:t>
            </a:r>
            <a:endParaRPr kumimoji="1" lang="ja-JP" altLang="en-US" sz="240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20272" y="2276872"/>
            <a:ext cx="165618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電極パッド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963538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kumimoji="1" lang="en-US" altLang="ja-JP" sz="3600" smtClean="0"/>
              <a:t>M4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23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95536" y="6469305"/>
            <a:ext cx="6048672" cy="400110"/>
            <a:chOff x="395536" y="6469305"/>
            <a:chExt cx="6048672" cy="400110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395536" y="6669360"/>
              <a:ext cx="60486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915816" y="6469305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smtClean="0"/>
                <a:t>50um</a:t>
              </a:r>
              <a:endParaRPr kumimoji="1" lang="ja-JP" altLang="en-US" sz="2000" b="1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18" y="188640"/>
            <a:ext cx="6435714" cy="636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804248" y="2276872"/>
            <a:ext cx="223224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時間データバス（出力） </a:t>
            </a:r>
            <a:r>
              <a:rPr kumimoji="1" lang="en-US" altLang="ja-JP" sz="2400" smtClean="0"/>
              <a:t>x 12</a:t>
            </a:r>
            <a:endParaRPr kumimoji="1" lang="ja-JP" altLang="en-US" sz="240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04248" y="3534107"/>
            <a:ext cx="180020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容量の上側</a:t>
            </a:r>
            <a:endParaRPr kumimoji="1" lang="ja-JP" altLang="en-US" sz="240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804248" y="4335487"/>
            <a:ext cx="1800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メモリ </a:t>
            </a:r>
            <a:r>
              <a:rPr kumimoji="1" lang="en-US" altLang="ja-JP" sz="2400" b="1" smtClean="0"/>
              <a:t>WRITE</a:t>
            </a:r>
            <a:r>
              <a:rPr kumimoji="1" lang="en-US" altLang="ja-JP" sz="2400" smtClean="0"/>
              <a:t> </a:t>
            </a:r>
            <a:r>
              <a:rPr kumimoji="1" lang="ja-JP" altLang="en-US" sz="2400" smtClean="0"/>
              <a:t>信号</a:t>
            </a:r>
            <a:endParaRPr kumimoji="1" lang="ja-JP" altLang="en-US" sz="240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04248" y="5334307"/>
            <a:ext cx="1800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メモリ </a:t>
            </a:r>
            <a:r>
              <a:rPr kumimoji="1" lang="en-US" altLang="ja-JP" sz="2400" b="1" smtClean="0"/>
              <a:t>RESET </a:t>
            </a:r>
            <a:r>
              <a:rPr kumimoji="1" lang="ja-JP" altLang="en-US" sz="2400" smtClean="0"/>
              <a:t>信号</a:t>
            </a:r>
            <a:endParaRPr kumimoji="1" lang="ja-JP" altLang="en-US" sz="2400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6444208" y="2564904"/>
            <a:ext cx="36004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5220072" y="2717304"/>
            <a:ext cx="1584176" cy="13563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>
            <a:off x="3995936" y="2869704"/>
            <a:ext cx="2808312" cy="23816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2699792" y="3022104"/>
            <a:ext cx="4104456" cy="34867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 flipH="1">
            <a:off x="5868144" y="3728393"/>
            <a:ext cx="936104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H="1" flipV="1">
            <a:off x="5400092" y="3995772"/>
            <a:ext cx="1404156" cy="51334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/>
          <p:cNvCxnSpPr/>
          <p:nvPr/>
        </p:nvCxnSpPr>
        <p:spPr>
          <a:xfrm flipH="1" flipV="1">
            <a:off x="4139952" y="3995772"/>
            <a:ext cx="2664296" cy="66574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/>
          <p:cNvCxnSpPr/>
          <p:nvPr/>
        </p:nvCxnSpPr>
        <p:spPr>
          <a:xfrm flipH="1" flipV="1">
            <a:off x="2915816" y="3995772"/>
            <a:ext cx="3888432" cy="81814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矢印コネクタ 29"/>
          <p:cNvCxnSpPr/>
          <p:nvPr/>
        </p:nvCxnSpPr>
        <p:spPr>
          <a:xfrm flipH="1" flipV="1">
            <a:off x="1691680" y="4077072"/>
            <a:ext cx="5112568" cy="93610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>
            <a:off x="1475656" y="5661248"/>
            <a:ext cx="5328592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577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kumimoji="1" lang="en-US" altLang="ja-JP" sz="3600" smtClean="0"/>
              <a:t>M3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24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95536" y="6469305"/>
            <a:ext cx="6048672" cy="400110"/>
            <a:chOff x="395536" y="6469305"/>
            <a:chExt cx="6048672" cy="400110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395536" y="6669360"/>
              <a:ext cx="60486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915816" y="6469305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smtClean="0"/>
                <a:t>50um</a:t>
              </a:r>
              <a:endParaRPr kumimoji="1" lang="ja-JP" altLang="en-US" sz="2000" b="1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392857" cy="64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804248" y="1988840"/>
            <a:ext cx="194421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比較器 </a:t>
            </a:r>
            <a:r>
              <a:rPr lang="en-US" altLang="ja-JP" sz="2400" b="1" smtClean="0"/>
              <a:t>GND</a:t>
            </a:r>
            <a:endParaRPr kumimoji="1" lang="ja-JP" altLang="en-US" sz="2400" b="1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804248" y="4509120"/>
            <a:ext cx="1656184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メモリ </a:t>
            </a:r>
            <a:r>
              <a:rPr lang="en-US" altLang="ja-JP" sz="2400" b="1" smtClean="0"/>
              <a:t>GND</a:t>
            </a:r>
            <a:endParaRPr kumimoji="1" lang="ja-JP" altLang="en-US" sz="2400" b="1"/>
          </a:p>
        </p:txBody>
      </p:sp>
      <p:cxnSp>
        <p:nvCxnSpPr>
          <p:cNvPr id="12" name="直線矢印コネクタ 11"/>
          <p:cNvCxnSpPr/>
          <p:nvPr/>
        </p:nvCxnSpPr>
        <p:spPr>
          <a:xfrm flipH="1">
            <a:off x="6336196" y="2224477"/>
            <a:ext cx="468052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6336196" y="4725144"/>
            <a:ext cx="468052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/>
          <p:cNvCxnSpPr/>
          <p:nvPr/>
        </p:nvCxnSpPr>
        <p:spPr>
          <a:xfrm flipH="1" flipV="1">
            <a:off x="6336196" y="4005064"/>
            <a:ext cx="468052" cy="57606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H="1">
            <a:off x="6336196" y="4941168"/>
            <a:ext cx="468052" cy="576064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5796136" y="1916832"/>
            <a:ext cx="0" cy="72008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148064" y="206084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>
                <a:solidFill>
                  <a:schemeClr val="bg1"/>
                </a:solidFill>
              </a:rPr>
              <a:t>6um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804248" y="1383159"/>
            <a:ext cx="15121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smtClean="0"/>
              <a:t>REQ </a:t>
            </a:r>
            <a:r>
              <a:rPr kumimoji="1" lang="ja-JP" altLang="en-US" sz="2400" smtClean="0"/>
              <a:t>信号</a:t>
            </a:r>
            <a:endParaRPr kumimoji="1" lang="ja-JP" altLang="en-US" sz="2400"/>
          </a:p>
        </p:txBody>
      </p:sp>
      <p:cxnSp>
        <p:nvCxnSpPr>
          <p:cNvPr id="22" name="直線矢印コネクタ 21"/>
          <p:cNvCxnSpPr/>
          <p:nvPr/>
        </p:nvCxnSpPr>
        <p:spPr>
          <a:xfrm flipH="1" flipV="1">
            <a:off x="6444208" y="1556792"/>
            <a:ext cx="360040" cy="7200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6804248" y="5517232"/>
            <a:ext cx="20882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/>
              <a:t>ソースフォロワ</a:t>
            </a:r>
            <a:r>
              <a:rPr lang="ja-JP" altLang="en-US" sz="2400" smtClean="0"/>
              <a:t> </a:t>
            </a:r>
            <a:r>
              <a:rPr lang="en-US" altLang="ja-JP" sz="2400" b="1" smtClean="0"/>
              <a:t>GND</a:t>
            </a:r>
            <a:endParaRPr kumimoji="1" lang="ja-JP" altLang="en-US" sz="2400" b="1"/>
          </a:p>
        </p:txBody>
      </p:sp>
      <p:cxnSp>
        <p:nvCxnSpPr>
          <p:cNvPr id="27" name="直線矢印コネクタ 26"/>
          <p:cNvCxnSpPr/>
          <p:nvPr/>
        </p:nvCxnSpPr>
        <p:spPr>
          <a:xfrm flipH="1" flipV="1">
            <a:off x="611560" y="5661248"/>
            <a:ext cx="6192688" cy="7200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45784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kumimoji="1" lang="en-US" altLang="ja-JP" sz="3600" smtClean="0"/>
              <a:t>M2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25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95536" y="6469305"/>
            <a:ext cx="6048672" cy="400110"/>
            <a:chOff x="395536" y="6469305"/>
            <a:chExt cx="6048672" cy="400110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395536" y="6669360"/>
              <a:ext cx="60486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915816" y="6469305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smtClean="0"/>
                <a:t>50um</a:t>
              </a:r>
              <a:endParaRPr kumimoji="1" lang="ja-JP" altLang="en-US" sz="2000" b="1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772"/>
            <a:ext cx="6364286" cy="637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804248" y="4365104"/>
            <a:ext cx="2232248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/>
              <a:t>時間</a:t>
            </a:r>
            <a:r>
              <a:rPr lang="ja-JP" altLang="en-US" sz="2400" smtClean="0"/>
              <a:t>データバス（入力） </a:t>
            </a:r>
            <a:r>
              <a:rPr lang="en-US" altLang="ja-JP" sz="2400" smtClean="0"/>
              <a:t>x 12</a:t>
            </a:r>
            <a:endParaRPr kumimoji="1" lang="ja-JP" altLang="en-US" sz="2400" b="1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6444208" y="3861048"/>
            <a:ext cx="360040" cy="64807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 flipH="1">
            <a:off x="6444208" y="4797152"/>
            <a:ext cx="36004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6300192" y="5013176"/>
            <a:ext cx="504056" cy="64807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6804248" y="1556792"/>
            <a:ext cx="194421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バイアス信号</a:t>
            </a:r>
            <a:endParaRPr kumimoji="1" lang="ja-JP" altLang="en-US" sz="2400" b="1"/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6300651" y="947581"/>
            <a:ext cx="503597" cy="64807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6804248" y="2751311"/>
            <a:ext cx="1440160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b="1" smtClean="0"/>
              <a:t>DFF</a:t>
            </a:r>
            <a:r>
              <a:rPr lang="en-US" altLang="ja-JP" sz="2400" smtClean="0"/>
              <a:t> </a:t>
            </a:r>
            <a:r>
              <a:rPr lang="ja-JP" altLang="en-US" sz="2400" smtClean="0"/>
              <a:t>電源</a:t>
            </a:r>
            <a:endParaRPr kumimoji="1" lang="ja-JP" altLang="en-US" sz="2400" b="1"/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6444208" y="2924944"/>
            <a:ext cx="359582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6444208" y="3140968"/>
            <a:ext cx="359582" cy="7200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3926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kumimoji="1" lang="en-US" altLang="ja-JP" sz="3600" smtClean="0"/>
              <a:t>M1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26</a:t>
            </a:fld>
            <a:endParaRPr kumimoji="1" lang="ja-JP" altLang="en-US"/>
          </a:p>
        </p:txBody>
      </p:sp>
      <p:grpSp>
        <p:nvGrpSpPr>
          <p:cNvPr id="7" name="グループ化 6"/>
          <p:cNvGrpSpPr/>
          <p:nvPr/>
        </p:nvGrpSpPr>
        <p:grpSpPr>
          <a:xfrm>
            <a:off x="395536" y="6469305"/>
            <a:ext cx="6048672" cy="400110"/>
            <a:chOff x="395536" y="6469305"/>
            <a:chExt cx="6048672" cy="400110"/>
          </a:xfrm>
        </p:grpSpPr>
        <p:cxnSp>
          <p:nvCxnSpPr>
            <p:cNvPr id="8" name="直線矢印コネクタ 7"/>
            <p:cNvCxnSpPr/>
            <p:nvPr/>
          </p:nvCxnSpPr>
          <p:spPr>
            <a:xfrm>
              <a:off x="395536" y="6669360"/>
              <a:ext cx="604867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テキスト ボックス 8"/>
            <p:cNvSpPr txBox="1"/>
            <p:nvPr/>
          </p:nvSpPr>
          <p:spPr>
            <a:xfrm>
              <a:off x="2915816" y="6469305"/>
              <a:ext cx="79208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000" b="1" smtClean="0"/>
                <a:t>50um</a:t>
              </a:r>
              <a:endParaRPr kumimoji="1" lang="ja-JP" altLang="en-US" sz="2000" b="1"/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407143" cy="6407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7128284" y="1556792"/>
            <a:ext cx="97210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b="1" smtClean="0"/>
              <a:t>VDD</a:t>
            </a:r>
            <a:endParaRPr kumimoji="1" lang="ja-JP" altLang="en-US" sz="2400" b="1"/>
          </a:p>
        </p:txBody>
      </p:sp>
      <p:cxnSp>
        <p:nvCxnSpPr>
          <p:cNvPr id="11" name="直線矢印コネクタ 10"/>
          <p:cNvCxnSpPr/>
          <p:nvPr/>
        </p:nvCxnSpPr>
        <p:spPr>
          <a:xfrm flipH="1" flipV="1">
            <a:off x="6444208" y="947581"/>
            <a:ext cx="576064" cy="609212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804248" y="3933056"/>
            <a:ext cx="1800200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メモリ </a:t>
            </a:r>
            <a:r>
              <a:rPr kumimoji="1" lang="en-US" altLang="ja-JP" sz="2400" b="1" smtClean="0"/>
              <a:t>RESET</a:t>
            </a:r>
            <a:r>
              <a:rPr kumimoji="1" lang="en-US" altLang="ja-JP" sz="2400" smtClean="0"/>
              <a:t> </a:t>
            </a:r>
            <a:r>
              <a:rPr kumimoji="1" lang="ja-JP" altLang="en-US" sz="2400" smtClean="0"/>
              <a:t>信号</a:t>
            </a:r>
            <a:endParaRPr kumimoji="1" lang="ja-JP" altLang="en-US" sz="2400"/>
          </a:p>
        </p:txBody>
      </p:sp>
      <p:cxnSp>
        <p:nvCxnSpPr>
          <p:cNvPr id="15" name="直線矢印コネクタ 14"/>
          <p:cNvCxnSpPr/>
          <p:nvPr/>
        </p:nvCxnSpPr>
        <p:spPr>
          <a:xfrm flipH="1" flipV="1">
            <a:off x="6228184" y="3429001"/>
            <a:ext cx="576064" cy="50405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6228184" y="4725145"/>
            <a:ext cx="576064" cy="1440159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6228184" y="4365104"/>
            <a:ext cx="576064" cy="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6804248" y="5517232"/>
            <a:ext cx="208823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/>
              <a:t>ソースフォロワ</a:t>
            </a:r>
            <a:r>
              <a:rPr lang="ja-JP" altLang="en-US" sz="2400" smtClean="0"/>
              <a:t> </a:t>
            </a:r>
            <a:r>
              <a:rPr lang="en-US" altLang="ja-JP" sz="2400" b="1" smtClean="0"/>
              <a:t>VDD</a:t>
            </a:r>
            <a:endParaRPr kumimoji="1" lang="ja-JP" altLang="en-US" sz="2400" b="1"/>
          </a:p>
        </p:txBody>
      </p:sp>
      <p:cxnSp>
        <p:nvCxnSpPr>
          <p:cNvPr id="24" name="直線矢印コネクタ 23"/>
          <p:cNvCxnSpPr/>
          <p:nvPr/>
        </p:nvCxnSpPr>
        <p:spPr>
          <a:xfrm flipH="1">
            <a:off x="1331640" y="6165304"/>
            <a:ext cx="5472608" cy="15240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0860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4499992" y="1966336"/>
            <a:ext cx="3240360" cy="3240360"/>
          </a:xfrm>
          <a:prstGeom prst="rect">
            <a:avLst/>
          </a:prstGeom>
          <a:solidFill>
            <a:srgbClr val="FFC000">
              <a:alpha val="25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altLang="ja-JP" sz="2400" b="1" smtClean="0">
                <a:solidFill>
                  <a:srgbClr val="FF0000"/>
                </a:solidFill>
              </a:rPr>
              <a:t>192</a:t>
            </a:r>
            <a:r>
              <a:rPr lang="en-US" altLang="ja-JP" sz="2400" b="1" smtClean="0">
                <a:solidFill>
                  <a:srgbClr val="FF0000"/>
                </a:solidFill>
              </a:rPr>
              <a:t> </a:t>
            </a:r>
            <a:r>
              <a:rPr lang="en-US" altLang="ja-JP" sz="2400" b="1">
                <a:solidFill>
                  <a:srgbClr val="FF0000"/>
                </a:solidFill>
              </a:rPr>
              <a:t>x </a:t>
            </a:r>
            <a:r>
              <a:rPr lang="en-US" altLang="ja-JP" sz="2400" b="1" smtClean="0">
                <a:solidFill>
                  <a:srgbClr val="FF0000"/>
                </a:solidFill>
              </a:rPr>
              <a:t>192</a:t>
            </a:r>
            <a:r>
              <a:rPr lang="en-US" altLang="ja-JP" sz="2400" b="1" smtClean="0">
                <a:solidFill>
                  <a:srgbClr val="FF0000"/>
                </a:solidFill>
              </a:rPr>
              <a:t> </a:t>
            </a:r>
            <a:r>
              <a:rPr lang="en-US" altLang="ja-JP" sz="2400" b="1" smtClean="0">
                <a:solidFill>
                  <a:srgbClr val="FF0000"/>
                </a:solidFill>
              </a:rPr>
              <a:t>Pixel </a:t>
            </a:r>
            <a:r>
              <a:rPr lang="en-US" altLang="ja-JP" sz="2400" b="1" smtClean="0">
                <a:solidFill>
                  <a:srgbClr val="FF0000"/>
                </a:solidFill>
              </a:rPr>
              <a:t>Array</a:t>
            </a:r>
          </a:p>
          <a:p>
            <a:pPr algn="ctr"/>
            <a:r>
              <a:rPr lang="en-US" altLang="ja-JP" sz="2400" b="1" smtClean="0">
                <a:solidFill>
                  <a:srgbClr val="FF0000"/>
                </a:solidFill>
              </a:rPr>
              <a:t>(9600 x 9600 </a:t>
            </a:r>
            <a:r>
              <a:rPr lang="en-US" altLang="ja-JP" sz="2400" b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2400" b="1" smtClean="0">
                <a:solidFill>
                  <a:srgbClr val="FF0000"/>
                </a:solidFill>
              </a:rPr>
              <a:t>m</a:t>
            </a:r>
            <a:r>
              <a:rPr lang="en-US" altLang="ja-JP" sz="2400" b="1" baseline="30000" smtClean="0">
                <a:solidFill>
                  <a:srgbClr val="FF0000"/>
                </a:solidFill>
              </a:rPr>
              <a:t>2</a:t>
            </a:r>
            <a:r>
              <a:rPr lang="en-US" altLang="ja-JP" sz="2400" b="1" smtClean="0">
                <a:solidFill>
                  <a:srgbClr val="FF0000"/>
                </a:solidFill>
              </a:rPr>
              <a:t>)</a:t>
            </a:r>
          </a:p>
          <a:p>
            <a:pPr algn="ctr"/>
            <a:endParaRPr lang="en-US" altLang="ja-JP" sz="2400" b="1" smtClean="0">
              <a:solidFill>
                <a:srgbClr val="FF0000"/>
              </a:solidFill>
            </a:endParaRPr>
          </a:p>
          <a:p>
            <a:pPr algn="ctr"/>
            <a:endParaRPr lang="en-US" altLang="ja-JP" sz="2400" b="1">
              <a:solidFill>
                <a:srgbClr val="FF0000"/>
              </a:solidFill>
            </a:endParaRPr>
          </a:p>
          <a:p>
            <a:pPr algn="ctr"/>
            <a:endParaRPr lang="en-US" altLang="ja-JP" sz="2400" b="1" smtClean="0">
              <a:solidFill>
                <a:srgbClr val="FF0000"/>
              </a:solidFill>
            </a:endParaRPr>
          </a:p>
          <a:p>
            <a:pPr algn="ctr"/>
            <a:endParaRPr lang="ja-JP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46" name="直線コネクタ 45"/>
          <p:cNvCxnSpPr>
            <a:endCxn id="61" idx="3"/>
          </p:cNvCxnSpPr>
          <p:nvPr/>
        </p:nvCxnSpPr>
        <p:spPr>
          <a:xfrm flipH="1">
            <a:off x="2843808" y="1353671"/>
            <a:ext cx="576064" cy="0"/>
          </a:xfrm>
          <a:prstGeom prst="line">
            <a:avLst/>
          </a:prstGeom>
          <a:ln w="25400">
            <a:solidFill>
              <a:srgbClr val="3333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3568" y="44624"/>
            <a:ext cx="8003232" cy="1143000"/>
          </a:xfrm>
          <a:ln w="19050">
            <a:noFill/>
          </a:ln>
        </p:spPr>
        <p:txBody>
          <a:bodyPr/>
          <a:lstStyle/>
          <a:p>
            <a:r>
              <a:rPr lang="ja-JP" altLang="en-US" dirty="0"/>
              <a:t>構成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（トップ）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1363CA-6F58-4DAD-9A6A-7748585AB9CB}" type="slidenum">
              <a:rPr kumimoji="1" lang="ja-JP" altLang="en-US" smtClean="0"/>
              <a:t>27</a:t>
            </a:fld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419872" y="3961337"/>
            <a:ext cx="27003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 字 6"/>
          <p:cNvSpPr/>
          <p:nvPr/>
        </p:nvSpPr>
        <p:spPr>
          <a:xfrm>
            <a:off x="2213738" y="2377754"/>
            <a:ext cx="4086454" cy="3981069"/>
          </a:xfrm>
          <a:prstGeom prst="corner">
            <a:avLst>
              <a:gd name="adj1" fmla="val 22482"/>
              <a:gd name="adj2" fmla="val 23870"/>
            </a:avLst>
          </a:prstGeom>
          <a:solidFill>
            <a:schemeClr val="bg2">
              <a:alpha val="2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339752" y="2470392"/>
            <a:ext cx="720080" cy="293476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6200000">
            <a:off x="1695237" y="3569460"/>
            <a:ext cx="2038728" cy="46166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2400" b="1" dirty="0">
                <a:solidFill>
                  <a:srgbClr val="00B050"/>
                </a:solidFill>
              </a:rPr>
              <a:t>Row Selector</a:t>
            </a:r>
            <a:endParaRPr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887924" y="5638744"/>
            <a:ext cx="2232248" cy="5760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altLang="ja-JP" sz="2000" b="1" smtClean="0">
                <a:solidFill>
                  <a:srgbClr val="00B050"/>
                </a:solidFill>
              </a:rPr>
              <a:t>Column </a:t>
            </a:r>
            <a:r>
              <a:rPr lang="en-US" altLang="ja-JP" sz="2000" b="1" dirty="0">
                <a:solidFill>
                  <a:srgbClr val="00B050"/>
                </a:solidFill>
              </a:rPr>
              <a:t>Selector</a:t>
            </a:r>
            <a:endParaRPr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527884" y="3575385"/>
            <a:ext cx="792088" cy="50405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altLang="ja-JP" sz="2000" b="1" dirty="0" smtClean="0">
                <a:solidFill>
                  <a:srgbClr val="3333FF"/>
                </a:solidFill>
              </a:rPr>
              <a:t>Latch</a:t>
            </a:r>
            <a:endParaRPr lang="ja-JP" altLang="en-US" sz="2000" b="1" dirty="0">
              <a:solidFill>
                <a:srgbClr val="3333FF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563888" y="4750017"/>
            <a:ext cx="792088" cy="504056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altLang="ja-JP" sz="2000" b="1" dirty="0" smtClean="0">
                <a:solidFill>
                  <a:srgbClr val="3333FF"/>
                </a:solidFill>
              </a:rPr>
              <a:t>Latch</a:t>
            </a:r>
            <a:endParaRPr lang="ja-JP" altLang="en-US" sz="2000" b="1" dirty="0">
              <a:solidFill>
                <a:srgbClr val="3333FF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499992" y="3583922"/>
            <a:ext cx="1620180" cy="16201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1907704" y="5926776"/>
            <a:ext cx="1980220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179512" y="5494730"/>
            <a:ext cx="2034225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B050"/>
                </a:solidFill>
              </a:rPr>
              <a:t>Column Address   </a:t>
            </a:r>
          </a:p>
          <a:p>
            <a:pPr algn="ctr"/>
            <a:r>
              <a:rPr lang="en-US" altLang="ja-JP" sz="2000" b="1" smtClean="0">
                <a:solidFill>
                  <a:srgbClr val="00B050"/>
                </a:solidFill>
              </a:rPr>
              <a:t>[6:0</a:t>
            </a:r>
            <a:r>
              <a:rPr lang="en-US" altLang="ja-JP" sz="2000" b="1" dirty="0">
                <a:solidFill>
                  <a:srgbClr val="00B050"/>
                </a:solidFill>
              </a:rPr>
              <a:t>]</a:t>
            </a:r>
            <a:endParaRPr lang="ja-JP" altLang="en-US" sz="2000" b="1" dirty="0">
              <a:solidFill>
                <a:srgbClr val="00B050"/>
              </a:solidFill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892311" y="5733256"/>
            <a:ext cx="2000170" cy="4001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2000" b="1" dirty="0">
                <a:solidFill>
                  <a:srgbClr val="00B050"/>
                </a:solidFill>
              </a:rPr>
              <a:t>Time Out </a:t>
            </a:r>
            <a:r>
              <a:rPr lang="en-US" altLang="ja-JP" sz="2000" b="1" dirty="0" smtClean="0">
                <a:solidFill>
                  <a:srgbClr val="00B050"/>
                </a:solidFill>
              </a:rPr>
              <a:t>[11:0</a:t>
            </a:r>
            <a:r>
              <a:rPr lang="en-US" altLang="ja-JP" sz="2000" b="1" dirty="0">
                <a:solidFill>
                  <a:srgbClr val="00B050"/>
                </a:solidFill>
              </a:rPr>
              <a:t>]</a:t>
            </a:r>
            <a:endParaRPr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6156176" y="5926776"/>
            <a:ext cx="648072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4932040" y="3594510"/>
            <a:ext cx="1008112" cy="33854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ja-JP" altLang="en-US" sz="1600" dirty="0" smtClean="0"/>
              <a:t>・　・　・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96136" y="3957929"/>
            <a:ext cx="432048" cy="83098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・</a:t>
            </a:r>
            <a:endParaRPr lang="en-US" altLang="ja-JP" sz="1600" dirty="0"/>
          </a:p>
          <a:p>
            <a:r>
              <a:rPr kumimoji="1" lang="ja-JP" altLang="en-US" sz="1600" dirty="0" smtClean="0"/>
              <a:t>・</a:t>
            </a:r>
            <a:endParaRPr kumimoji="1" lang="en-US" altLang="ja-JP" sz="1600" dirty="0" smtClean="0"/>
          </a:p>
        </p:txBody>
      </p:sp>
      <p:cxnSp>
        <p:nvCxnSpPr>
          <p:cNvPr id="28" name="直線矢印コネクタ 27"/>
          <p:cNvCxnSpPr/>
          <p:nvPr/>
        </p:nvCxnSpPr>
        <p:spPr>
          <a:xfrm>
            <a:off x="5868144" y="3619767"/>
            <a:ext cx="0" cy="198384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95536" y="2996954"/>
            <a:ext cx="1728192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00B050"/>
                </a:solidFill>
              </a:rPr>
              <a:t>Row</a:t>
            </a:r>
            <a:r>
              <a:rPr lang="ja-JP" altLang="en-US" sz="2000" b="1" dirty="0">
                <a:solidFill>
                  <a:srgbClr val="00B050"/>
                </a:solidFill>
              </a:rPr>
              <a:t> </a:t>
            </a:r>
            <a:r>
              <a:rPr lang="en-US" altLang="ja-JP" sz="2000" b="1" dirty="0">
                <a:solidFill>
                  <a:srgbClr val="00B050"/>
                </a:solidFill>
              </a:rPr>
              <a:t>Address</a:t>
            </a:r>
          </a:p>
          <a:p>
            <a:pPr algn="ctr"/>
            <a:r>
              <a:rPr lang="en-US" altLang="ja-JP" sz="2000" b="1" smtClean="0">
                <a:solidFill>
                  <a:srgbClr val="00B050"/>
                </a:solidFill>
              </a:rPr>
              <a:t>[6:0</a:t>
            </a:r>
            <a:r>
              <a:rPr lang="en-US" altLang="ja-JP" sz="2000" b="1" dirty="0">
                <a:solidFill>
                  <a:srgbClr val="00B050"/>
                </a:solidFill>
              </a:rPr>
              <a:t>]</a:t>
            </a:r>
            <a:endParaRPr lang="ja-JP" altLang="en-US" sz="2000" b="1" dirty="0">
              <a:solidFill>
                <a:srgbClr val="00B050"/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1691680" y="3550512"/>
            <a:ext cx="612068" cy="0"/>
          </a:xfrm>
          <a:prstGeom prst="straightConnector1">
            <a:avLst/>
          </a:prstGeom>
          <a:ln w="508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/>
          <p:cNvCxnSpPr/>
          <p:nvPr/>
        </p:nvCxnSpPr>
        <p:spPr>
          <a:xfrm flipH="1">
            <a:off x="3203849" y="3645024"/>
            <a:ext cx="1296144" cy="0"/>
          </a:xfrm>
          <a:prstGeom prst="line">
            <a:avLst/>
          </a:prstGeom>
          <a:ln w="190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 flipH="1">
            <a:off x="3203849" y="4797152"/>
            <a:ext cx="1296144" cy="0"/>
          </a:xfrm>
          <a:prstGeom prst="line">
            <a:avLst/>
          </a:prstGeom>
          <a:ln w="19050"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4572000" y="1052736"/>
            <a:ext cx="1956337" cy="400101"/>
          </a:xfrm>
          <a:prstGeom prst="rect">
            <a:avLst/>
          </a:prstGeom>
          <a:noFill/>
          <a:ln w="19050">
            <a:noFill/>
          </a:ln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Sensor Area</a:t>
            </a:r>
            <a:endParaRPr lang="ja-JP" altLang="en-US" sz="2000" b="1" dirty="0">
              <a:solidFill>
                <a:srgbClr val="FF000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8" name="直線矢印コネクタ 37"/>
          <p:cNvCxnSpPr/>
          <p:nvPr/>
        </p:nvCxnSpPr>
        <p:spPr>
          <a:xfrm>
            <a:off x="5580112" y="1412776"/>
            <a:ext cx="0" cy="493466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433547" y="4456713"/>
            <a:ext cx="1440157" cy="707878"/>
          </a:xfrm>
          <a:prstGeom prst="rect">
            <a:avLst/>
          </a:prstGeom>
          <a:noFill/>
          <a:ln w="19050">
            <a:noFill/>
          </a:ln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2000" b="1" dirty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Readout Area</a:t>
            </a:r>
            <a:endParaRPr lang="ja-JP" altLang="en-US" sz="2000" b="1" dirty="0">
              <a:solidFill>
                <a:srgbClr val="92D050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1547664" y="4894417"/>
            <a:ext cx="668786" cy="242739"/>
          </a:xfrm>
          <a:prstGeom prst="straightConnector1">
            <a:avLst/>
          </a:prstGeom>
          <a:ln w="190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4175956" y="3717032"/>
            <a:ext cx="1944216" cy="0"/>
          </a:xfrm>
          <a:prstGeom prst="line">
            <a:avLst/>
          </a:prstGeom>
          <a:ln w="19050">
            <a:solidFill>
              <a:srgbClr val="CC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矢印コネクタ 42"/>
          <p:cNvCxnSpPr/>
          <p:nvPr/>
        </p:nvCxnSpPr>
        <p:spPr>
          <a:xfrm>
            <a:off x="4716016" y="3645024"/>
            <a:ext cx="0" cy="195858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 flipV="1">
            <a:off x="3419872" y="1353672"/>
            <a:ext cx="0" cy="3783484"/>
          </a:xfrm>
          <a:prstGeom prst="line">
            <a:avLst/>
          </a:prstGeom>
          <a:ln w="254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正方形/長方形 44"/>
          <p:cNvSpPr/>
          <p:nvPr/>
        </p:nvSpPr>
        <p:spPr>
          <a:xfrm>
            <a:off x="1805117" y="1648252"/>
            <a:ext cx="1038691" cy="596101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altLang="ja-JP" sz="2000" b="1" dirty="0" smtClean="0">
                <a:solidFill>
                  <a:srgbClr val="3333FF"/>
                </a:solidFill>
              </a:rPr>
              <a:t>Gray </a:t>
            </a:r>
            <a:r>
              <a:rPr lang="en-US" altLang="ja-JP" sz="2000" b="1" dirty="0">
                <a:solidFill>
                  <a:srgbClr val="3333FF"/>
                </a:solidFill>
              </a:rPr>
              <a:t>Counter</a:t>
            </a:r>
            <a:endParaRPr lang="ja-JP" altLang="en-US" sz="2000" b="1" dirty="0">
              <a:solidFill>
                <a:srgbClr val="3333FF"/>
              </a:solidFill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83525" y="338016"/>
            <a:ext cx="1940203" cy="1015655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2000" b="1" dirty="0">
                <a:solidFill>
                  <a:srgbClr val="33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Time Distribution</a:t>
            </a:r>
          </a:p>
          <a:p>
            <a:r>
              <a:rPr lang="en-US" altLang="ja-JP" sz="2000" b="1" dirty="0">
                <a:solidFill>
                  <a:srgbClr val="3333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Area</a:t>
            </a:r>
            <a:endParaRPr lang="ja-JP" altLang="en-US" sz="2000" b="1" dirty="0">
              <a:solidFill>
                <a:srgbClr val="3333FF"/>
              </a:solidFill>
              <a:latin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8" name="L 字 47"/>
          <p:cNvSpPr/>
          <p:nvPr/>
        </p:nvSpPr>
        <p:spPr>
          <a:xfrm rot="10800000">
            <a:off x="1043608" y="1064937"/>
            <a:ext cx="3384376" cy="4283021"/>
          </a:xfrm>
          <a:prstGeom prst="corner">
            <a:avLst>
              <a:gd name="adj1" fmla="val 45250"/>
              <a:gd name="adj2" fmla="val 33284"/>
            </a:avLst>
          </a:prstGeom>
          <a:noFill/>
          <a:ln w="19050">
            <a:solidFill>
              <a:srgbClr val="3333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0" name="直線コネクタ 49"/>
          <p:cNvCxnSpPr/>
          <p:nvPr/>
        </p:nvCxnSpPr>
        <p:spPr>
          <a:xfrm>
            <a:off x="6120172" y="1988840"/>
            <a:ext cx="0" cy="1588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endCxn id="37" idx="3"/>
          </p:cNvCxnSpPr>
          <p:nvPr/>
        </p:nvCxnSpPr>
        <p:spPr>
          <a:xfrm flipV="1">
            <a:off x="6122592" y="3586516"/>
            <a:ext cx="1617760" cy="9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テキスト ボックス 52"/>
          <p:cNvSpPr txBox="1"/>
          <p:nvPr/>
        </p:nvSpPr>
        <p:spPr>
          <a:xfrm rot="16200000">
            <a:off x="3073838" y="2694916"/>
            <a:ext cx="886600" cy="33854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1600" b="1" dirty="0" smtClean="0">
                <a:solidFill>
                  <a:srgbClr val="3333FF"/>
                </a:solidFill>
              </a:rPr>
              <a:t>T&lt;11:0</a:t>
            </a:r>
            <a:r>
              <a:rPr lang="en-US" altLang="ja-JP" sz="1600" b="1" dirty="0">
                <a:solidFill>
                  <a:srgbClr val="3333FF"/>
                </a:solidFill>
              </a:rPr>
              <a:t>&gt;</a:t>
            </a:r>
            <a:endParaRPr lang="ja-JP" altLang="en-US" sz="1600" b="1" dirty="0">
              <a:solidFill>
                <a:srgbClr val="3333FF"/>
              </a:solidFill>
            </a:endParaRPr>
          </a:p>
        </p:txBody>
      </p:sp>
      <p:cxnSp>
        <p:nvCxnSpPr>
          <p:cNvPr id="57" name="直線矢印コネクタ 56"/>
          <p:cNvCxnSpPr/>
          <p:nvPr/>
        </p:nvCxnSpPr>
        <p:spPr>
          <a:xfrm flipH="1">
            <a:off x="6012160" y="1786614"/>
            <a:ext cx="1053206" cy="1858410"/>
          </a:xfrm>
          <a:prstGeom prst="straightConnector1">
            <a:avLst/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テキスト ボックス 57"/>
          <p:cNvSpPr txBox="1"/>
          <p:nvPr/>
        </p:nvSpPr>
        <p:spPr>
          <a:xfrm>
            <a:off x="6660232" y="1064938"/>
            <a:ext cx="1656184" cy="70787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C00000"/>
                </a:solidFill>
              </a:rPr>
              <a:t>Pixel</a:t>
            </a:r>
            <a:r>
              <a:rPr lang="ja-JP" altLang="en-US" sz="2000" b="1" dirty="0">
                <a:solidFill>
                  <a:srgbClr val="C00000"/>
                </a:solidFill>
              </a:rPr>
              <a:t> </a:t>
            </a:r>
            <a:r>
              <a:rPr lang="en-US" altLang="ja-JP" sz="2000" b="1" dirty="0" smtClean="0">
                <a:solidFill>
                  <a:srgbClr val="C00000"/>
                </a:solidFill>
              </a:rPr>
              <a:t>size</a:t>
            </a:r>
            <a:endParaRPr kumimoji="1" lang="en-US" altLang="ja-JP" sz="2000" b="1" dirty="0" smtClean="0">
              <a:solidFill>
                <a:srgbClr val="C00000"/>
              </a:solidFill>
            </a:endParaRPr>
          </a:p>
          <a:p>
            <a:r>
              <a:rPr lang="en-US" altLang="ja-JP" sz="2000" b="1" smtClean="0">
                <a:solidFill>
                  <a:srgbClr val="C00000"/>
                </a:solidFill>
              </a:rPr>
              <a:t>50</a:t>
            </a:r>
            <a:r>
              <a:rPr lang="en-US" altLang="ja-JP" sz="2000" b="1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smtClean="0">
                <a:solidFill>
                  <a:srgbClr val="C00000"/>
                </a:solidFill>
              </a:rPr>
              <a:t>m </a:t>
            </a:r>
            <a:r>
              <a:rPr lang="en-US" altLang="ja-JP" sz="2000" b="1" smtClean="0">
                <a:solidFill>
                  <a:srgbClr val="C00000"/>
                </a:solidFill>
              </a:rPr>
              <a:t>x </a:t>
            </a:r>
            <a:r>
              <a:rPr lang="en-US" altLang="ja-JP" sz="2000" b="1" smtClean="0">
                <a:solidFill>
                  <a:srgbClr val="C00000"/>
                </a:solidFill>
              </a:rPr>
              <a:t>50</a:t>
            </a:r>
            <a:r>
              <a:rPr lang="en-US" altLang="ja-JP" sz="2000" b="1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smtClean="0">
                <a:solidFill>
                  <a:srgbClr val="C00000"/>
                </a:solidFill>
              </a:rPr>
              <a:t>m</a:t>
            </a:r>
            <a:endParaRPr kumimoji="1" lang="ja-JP" altLang="en-US" sz="2000" b="1" dirty="0">
              <a:solidFill>
                <a:srgbClr val="C0000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4427984" y="3701534"/>
            <a:ext cx="1044116" cy="33854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1600" b="1" dirty="0" smtClean="0">
                <a:solidFill>
                  <a:srgbClr val="3333FF"/>
                </a:solidFill>
              </a:rPr>
              <a:t>T&lt;11:0</a:t>
            </a:r>
            <a:r>
              <a:rPr lang="en-US" altLang="ja-JP" sz="1600" b="1" dirty="0">
                <a:solidFill>
                  <a:srgbClr val="3333FF"/>
                </a:solidFill>
              </a:rPr>
              <a:t>&gt;</a:t>
            </a:r>
            <a:endParaRPr lang="ja-JP" altLang="en-US" sz="1600" b="1" dirty="0">
              <a:solidFill>
                <a:srgbClr val="3333FF"/>
              </a:solidFill>
            </a:endParaRPr>
          </a:p>
        </p:txBody>
      </p:sp>
      <p:sp>
        <p:nvSpPr>
          <p:cNvPr id="56" name="テキスト ボックス 55"/>
          <p:cNvSpPr txBox="1"/>
          <p:nvPr/>
        </p:nvSpPr>
        <p:spPr>
          <a:xfrm>
            <a:off x="4896036" y="5178686"/>
            <a:ext cx="1044116" cy="33854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1600" b="1" dirty="0" smtClean="0">
                <a:solidFill>
                  <a:srgbClr val="3333FF"/>
                </a:solidFill>
              </a:rPr>
              <a:t>T&lt;11:0</a:t>
            </a:r>
            <a:r>
              <a:rPr lang="en-US" altLang="ja-JP" sz="1600" b="1" dirty="0">
                <a:solidFill>
                  <a:srgbClr val="3333FF"/>
                </a:solidFill>
              </a:rPr>
              <a:t>&gt;</a:t>
            </a:r>
            <a:endParaRPr lang="ja-JP" altLang="en-US" sz="1600" b="1" dirty="0">
              <a:solidFill>
                <a:srgbClr val="3333FF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860032" y="4581128"/>
            <a:ext cx="1071030" cy="33854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1600" b="1" smtClean="0">
                <a:solidFill>
                  <a:srgbClr val="FF00FF"/>
                </a:solidFill>
              </a:rPr>
              <a:t>REQ&lt;95&gt;</a:t>
            </a:r>
            <a:endParaRPr lang="ja-JP" altLang="en-US" sz="1600" b="1" dirty="0">
              <a:solidFill>
                <a:srgbClr val="FF00FF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4932040" y="3284984"/>
            <a:ext cx="1044116" cy="33854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1600" b="1" dirty="0" smtClean="0">
                <a:solidFill>
                  <a:srgbClr val="FF00FF"/>
                </a:solidFill>
              </a:rPr>
              <a:t>REQ&lt;0&gt;</a:t>
            </a:r>
            <a:endParaRPr lang="ja-JP" altLang="en-US" sz="1600" b="1" dirty="0">
              <a:solidFill>
                <a:srgbClr val="FF00FF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1814116" y="1124744"/>
            <a:ext cx="1029692" cy="457854"/>
          </a:xfrm>
          <a:prstGeom prst="rect">
            <a:avLst/>
          </a:prstGeom>
          <a:solidFill>
            <a:schemeClr val="bg1"/>
          </a:solidFill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r>
              <a:rPr lang="en-US" altLang="ja-JP" sz="2000" b="1" dirty="0" smtClean="0">
                <a:solidFill>
                  <a:srgbClr val="3333FF"/>
                </a:solidFill>
              </a:rPr>
              <a:t> TMC*</a:t>
            </a:r>
            <a:endParaRPr lang="ja-JP" altLang="en-US" sz="2000" b="1" dirty="0">
              <a:solidFill>
                <a:srgbClr val="3333FF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1090402" y="1453687"/>
            <a:ext cx="601278" cy="40010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altLang="ja-JP" sz="2000" b="1" dirty="0" smtClean="0"/>
              <a:t>CLK</a:t>
            </a:r>
            <a:endParaRPr lang="ja-JP" altLang="en-US" sz="2000" b="1" dirty="0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6732240" y="283321"/>
            <a:ext cx="216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* Time Memory Cell (PLL based)</a:t>
            </a:r>
            <a:endParaRPr kumimoji="1" lang="ja-JP" altLang="en-US" dirty="0"/>
          </a:p>
        </p:txBody>
      </p:sp>
      <p:cxnSp>
        <p:nvCxnSpPr>
          <p:cNvPr id="81" name="直線コネクタ 80"/>
          <p:cNvCxnSpPr/>
          <p:nvPr/>
        </p:nvCxnSpPr>
        <p:spPr>
          <a:xfrm>
            <a:off x="3032829" y="1286690"/>
            <a:ext cx="99011" cy="1489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テキスト ボックス 81"/>
          <p:cNvSpPr txBox="1"/>
          <p:nvPr/>
        </p:nvSpPr>
        <p:spPr>
          <a:xfrm>
            <a:off x="2915817" y="1351593"/>
            <a:ext cx="43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</a:t>
            </a:r>
            <a:endParaRPr kumimoji="1" lang="ja-JP" altLang="en-US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2915817" y="1907540"/>
            <a:ext cx="43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8</a:t>
            </a:r>
            <a:endParaRPr kumimoji="1" lang="ja-JP" altLang="en-US" dirty="0"/>
          </a:p>
        </p:txBody>
      </p:sp>
      <p:cxnSp>
        <p:nvCxnSpPr>
          <p:cNvPr id="93" name="直線コネクタ 92"/>
          <p:cNvCxnSpPr/>
          <p:nvPr/>
        </p:nvCxnSpPr>
        <p:spPr>
          <a:xfrm flipH="1">
            <a:off x="1616056" y="1372715"/>
            <a:ext cx="20702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直線コネクタ 94"/>
          <p:cNvCxnSpPr/>
          <p:nvPr/>
        </p:nvCxnSpPr>
        <p:spPr>
          <a:xfrm flipH="1">
            <a:off x="1601742" y="1934762"/>
            <a:ext cx="207025" cy="0"/>
          </a:xfrm>
          <a:prstGeom prst="line">
            <a:avLst/>
          </a:prstGeom>
          <a:ln w="25400">
            <a:solidFill>
              <a:schemeClr val="tx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 flipH="1">
            <a:off x="2843808" y="1916832"/>
            <a:ext cx="576064" cy="0"/>
          </a:xfrm>
          <a:prstGeom prst="line">
            <a:avLst/>
          </a:prstGeom>
          <a:ln w="25400">
            <a:solidFill>
              <a:srgbClr val="3333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1616056" y="1372715"/>
            <a:ext cx="0" cy="56204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3059832" y="1839843"/>
            <a:ext cx="99011" cy="148997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テキスト ボックス 111"/>
          <p:cNvSpPr txBox="1"/>
          <p:nvPr/>
        </p:nvSpPr>
        <p:spPr>
          <a:xfrm>
            <a:off x="2897814" y="9918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Fine time</a:t>
            </a:r>
            <a:endParaRPr kumimoji="1" lang="ja-JP" altLang="en-US" dirty="0"/>
          </a:p>
        </p:txBody>
      </p:sp>
      <p:sp>
        <p:nvSpPr>
          <p:cNvPr id="113" name="テキスト ボックス 112"/>
          <p:cNvSpPr txBox="1"/>
          <p:nvPr/>
        </p:nvSpPr>
        <p:spPr>
          <a:xfrm>
            <a:off x="2897886" y="1547500"/>
            <a:ext cx="1458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Coarse time</a:t>
            </a:r>
            <a:endParaRPr kumimoji="1" lang="ja-JP" altLang="en-US" dirty="0"/>
          </a:p>
        </p:txBody>
      </p:sp>
      <p:sp>
        <p:nvSpPr>
          <p:cNvPr id="71" name="正方形/長方形 70"/>
          <p:cNvSpPr/>
          <p:nvPr/>
        </p:nvSpPr>
        <p:spPr>
          <a:xfrm>
            <a:off x="5661236" y="3579034"/>
            <a:ext cx="461045" cy="461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78" name="正方形/長方形 77"/>
          <p:cNvSpPr/>
          <p:nvPr/>
        </p:nvSpPr>
        <p:spPr>
          <a:xfrm>
            <a:off x="5661547" y="4740590"/>
            <a:ext cx="461045" cy="461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ja-JP" altLang="en-US" sz="1200" b="1" dirty="0">
              <a:solidFill>
                <a:schemeClr val="tx1"/>
              </a:solidFill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4716016" y="3957929"/>
            <a:ext cx="432048" cy="83098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kumimoji="1" lang="ja-JP" altLang="en-US" sz="1600" dirty="0" smtClean="0"/>
              <a:t>・</a:t>
            </a:r>
            <a:endParaRPr kumimoji="1" lang="en-US" altLang="ja-JP" sz="1600" dirty="0" smtClean="0"/>
          </a:p>
          <a:p>
            <a:r>
              <a:rPr lang="ja-JP" altLang="en-US" sz="1600" dirty="0" smtClean="0"/>
              <a:t>・</a:t>
            </a:r>
            <a:endParaRPr lang="en-US" altLang="ja-JP" sz="1600" dirty="0"/>
          </a:p>
          <a:p>
            <a:r>
              <a:rPr kumimoji="1" lang="ja-JP" altLang="en-US" sz="1600" dirty="0" smtClean="0"/>
              <a:t>・</a:t>
            </a:r>
            <a:endParaRPr kumimoji="1" lang="en-US" altLang="ja-JP" sz="1600" dirty="0" smtClean="0"/>
          </a:p>
        </p:txBody>
      </p:sp>
      <p:sp>
        <p:nvSpPr>
          <p:cNvPr id="80" name="正方形/長方形 79"/>
          <p:cNvSpPr/>
          <p:nvPr/>
        </p:nvSpPr>
        <p:spPr>
          <a:xfrm>
            <a:off x="4499992" y="4740590"/>
            <a:ext cx="461045" cy="461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ja-JP" altLang="en-US" sz="1200" b="1" dirty="0">
              <a:solidFill>
                <a:schemeClr val="tx1"/>
              </a:solidFill>
            </a:endParaRPr>
          </a:p>
        </p:txBody>
      </p:sp>
      <p:cxnSp>
        <p:nvCxnSpPr>
          <p:cNvPr id="87" name="直線コネクタ 86"/>
          <p:cNvCxnSpPr/>
          <p:nvPr/>
        </p:nvCxnSpPr>
        <p:spPr>
          <a:xfrm>
            <a:off x="4174252" y="4894033"/>
            <a:ext cx="1944216" cy="0"/>
          </a:xfrm>
          <a:prstGeom prst="line">
            <a:avLst/>
          </a:prstGeom>
          <a:ln w="19050">
            <a:solidFill>
              <a:srgbClr val="CC00FF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直線矢印コネクタ 87"/>
          <p:cNvCxnSpPr/>
          <p:nvPr/>
        </p:nvCxnSpPr>
        <p:spPr>
          <a:xfrm>
            <a:off x="3419872" y="5110057"/>
            <a:ext cx="2700300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/>
          <p:cNvSpPr/>
          <p:nvPr/>
        </p:nvSpPr>
        <p:spPr>
          <a:xfrm>
            <a:off x="4499992" y="3582443"/>
            <a:ext cx="461045" cy="4610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ja-JP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67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lang="en-US" altLang="ja-JP" sz="3600" smtClean="0"/>
              <a:t>TOP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43608" y="474349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mtClean="0"/>
              <a:t>センサーサイズ： </a:t>
            </a:r>
            <a:r>
              <a:rPr kumimoji="1" lang="en-US" altLang="ja-JP" sz="2000" b="1" smtClean="0"/>
              <a:t>9,600 um x 9,600um</a:t>
            </a:r>
          </a:p>
          <a:p>
            <a:r>
              <a:rPr lang="en-US" altLang="ja-JP" sz="2000" b="1" smtClean="0"/>
              <a:t>192 x 192 </a:t>
            </a:r>
            <a:r>
              <a:rPr lang="ja-JP" altLang="en-US" sz="2000" b="1" smtClean="0"/>
              <a:t>ピクセルアレイ</a:t>
            </a:r>
            <a:endParaRPr kumimoji="1" lang="ja-JP" altLang="en-US" sz="2000" b="1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76026"/>
            <a:ext cx="5893334" cy="529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8142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1" y="803916"/>
            <a:ext cx="8935715" cy="572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627784" y="6485274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/>
              <a:t>MALPIX8                                                   MALPIX7</a:t>
            </a:r>
            <a:endParaRPr kumimoji="1" lang="ja-JP" altLang="en-US" sz="2000" b="1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116632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smtClean="0"/>
              <a:t>センサーサイズ： </a:t>
            </a:r>
            <a:r>
              <a:rPr kumimoji="1" lang="en-US" altLang="ja-JP" sz="2000" b="1" smtClean="0"/>
              <a:t>9,600 um x 9,600um</a:t>
            </a:r>
          </a:p>
          <a:p>
            <a:r>
              <a:rPr lang="en-US" altLang="ja-JP" sz="2000" b="1" smtClean="0"/>
              <a:t>192 x 192 </a:t>
            </a:r>
            <a:r>
              <a:rPr lang="ja-JP" altLang="en-US" sz="2000" b="1" smtClean="0"/>
              <a:t>ピクセルアレイ</a:t>
            </a:r>
            <a:endParaRPr kumimoji="1" lang="ja-JP" altLang="en-US" sz="2000" b="1"/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088232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kumimoji="1" lang="ja-JP" altLang="en-US" sz="3600" smtClean="0"/>
              <a:t>レイアウト（</a:t>
            </a:r>
            <a:r>
              <a:rPr lang="en-US" altLang="ja-JP" sz="3600" smtClean="0"/>
              <a:t>TOP</a:t>
            </a:r>
            <a:r>
              <a:rPr kumimoji="1" lang="ja-JP" altLang="en-US" sz="3600" smtClean="0"/>
              <a:t>）</a:t>
            </a:r>
            <a:endParaRPr kumimoji="1" lang="ja-JP" altLang="en-US" sz="3600"/>
          </a:p>
        </p:txBody>
      </p:sp>
    </p:spTree>
    <p:extLst>
      <p:ext uri="{BB962C8B-B14F-4D97-AF65-F5344CB8AC3E}">
        <p14:creationId xmlns:p14="http://schemas.microsoft.com/office/powerpoint/2010/main" val="277590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MPW Run @FY17-1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MALPIX</a:t>
            </a:r>
          </a:p>
          <a:p>
            <a:pPr lvl="1"/>
            <a:r>
              <a:rPr lang="en-US" altLang="ja-JP" smtClean="0"/>
              <a:t>192 x 192 </a:t>
            </a:r>
            <a:r>
              <a:rPr lang="ja-JP" altLang="en-US" smtClean="0"/>
              <a:t>ピクセルアレイ（予定）</a:t>
            </a:r>
            <a:endParaRPr kumimoji="1" lang="en-US" altLang="ja-JP" smtClean="0"/>
          </a:p>
          <a:p>
            <a:pPr lvl="1"/>
            <a:r>
              <a:rPr kumimoji="1" lang="ja-JP" altLang="en-US" smtClean="0"/>
              <a:t>時間ゼロ測定用セル</a:t>
            </a:r>
            <a:endParaRPr kumimoji="1" lang="en-US" altLang="ja-JP" smtClean="0"/>
          </a:p>
          <a:p>
            <a:pPr lvl="1"/>
            <a:r>
              <a:rPr lang="en-US" altLang="ja-JP" smtClean="0"/>
              <a:t>Analog </a:t>
            </a:r>
            <a:r>
              <a:rPr lang="ja-JP" altLang="en-US" smtClean="0"/>
              <a:t>出力セル</a:t>
            </a:r>
            <a:endParaRPr lang="en-US" altLang="ja-JP" smtClean="0"/>
          </a:p>
          <a:p>
            <a:r>
              <a:rPr lang="en-US" altLang="ja-JP" smtClean="0"/>
              <a:t>TEG</a:t>
            </a:r>
            <a:endParaRPr lang="en-US" altLang="ja-JP" smtClean="0"/>
          </a:p>
          <a:p>
            <a:pPr lvl="1"/>
            <a:r>
              <a:rPr kumimoji="1" lang="ja-JP" altLang="en-US"/>
              <a:t>容量比</a:t>
            </a:r>
            <a:r>
              <a:rPr kumimoji="1" lang="ja-JP" altLang="en-US" smtClean="0"/>
              <a:t>ゲインアンプ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71068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TMC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969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TMC </a:t>
            </a:r>
            <a:r>
              <a:rPr kumimoji="1" lang="ja-JP" altLang="en-US" smtClean="0"/>
              <a:t>更新</a:t>
            </a:r>
            <a:endParaRPr kumimoji="1"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21088"/>
          </a:xfrm>
        </p:spPr>
        <p:txBody>
          <a:bodyPr>
            <a:normAutofit/>
          </a:bodyPr>
          <a:lstStyle/>
          <a:p>
            <a:r>
              <a:rPr lang="en-US" altLang="ja-JP" smtClean="0"/>
              <a:t>VCO</a:t>
            </a:r>
          </a:p>
          <a:p>
            <a:pPr lvl="1"/>
            <a:r>
              <a:rPr lang="ja-JP" altLang="en-US" smtClean="0"/>
              <a:t>遅延インバータのパラメータ統一</a:t>
            </a:r>
            <a:endParaRPr lang="en-US" altLang="ja-JP" smtClean="0"/>
          </a:p>
          <a:p>
            <a:pPr lvl="1"/>
            <a:r>
              <a:rPr lang="ja-JP" altLang="en-US" smtClean="0"/>
              <a:t>ドライバ部との電源分離</a:t>
            </a:r>
            <a:endParaRPr lang="en-US" altLang="ja-JP" smtClean="0"/>
          </a:p>
          <a:p>
            <a:pPr lvl="1"/>
            <a:r>
              <a:rPr lang="ja-JP" altLang="en-US" smtClean="0"/>
              <a:t>ドライバの改善</a:t>
            </a:r>
            <a:endParaRPr lang="en-US" altLang="ja-JP" smtClean="0"/>
          </a:p>
          <a:p>
            <a:pPr lvl="2"/>
            <a:r>
              <a:rPr lang="ja-JP" altLang="en-US" smtClean="0"/>
              <a:t>初段：負荷の軽減のため最小 </a:t>
            </a:r>
            <a:r>
              <a:rPr lang="en-US" altLang="ja-JP" smtClean="0"/>
              <a:t>INV </a:t>
            </a:r>
            <a:r>
              <a:rPr lang="ja-JP" altLang="en-US" smtClean="0"/>
              <a:t>に変更</a:t>
            </a:r>
            <a:endParaRPr lang="en-US" altLang="ja-JP" smtClean="0"/>
          </a:p>
          <a:p>
            <a:pPr lvl="2"/>
            <a:r>
              <a:rPr lang="ja-JP" altLang="en-US" smtClean="0"/>
              <a:t>最終段：</a:t>
            </a:r>
            <a:r>
              <a:rPr lang="ja-JP" altLang="en-US"/>
              <a:t>ドライブ</a:t>
            </a:r>
            <a:r>
              <a:rPr lang="ja-JP" altLang="en-US" smtClean="0"/>
              <a:t>能力の強化</a:t>
            </a:r>
            <a:endParaRPr lang="en-US" altLang="ja-JP" smtClean="0"/>
          </a:p>
          <a:p>
            <a:pPr lvl="1"/>
            <a:r>
              <a:rPr lang="ja-JP" altLang="en-US" smtClean="0"/>
              <a:t>電源配線へのパスコン実装</a:t>
            </a:r>
            <a:endParaRPr lang="en-US" altLang="ja-JP" smtClean="0"/>
          </a:p>
          <a:p>
            <a:r>
              <a:rPr lang="ja-JP" altLang="en-US" smtClean="0"/>
              <a:t>分周比 </a:t>
            </a:r>
            <a:r>
              <a:rPr lang="en-US" altLang="ja-JP" smtClean="0"/>
              <a:t>1:1 </a:t>
            </a:r>
            <a:r>
              <a:rPr lang="ja-JP" altLang="en-US" smtClean="0"/>
              <a:t>の追加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0C01-60B5-4733-B569-8181BA091D9A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444208" y="476672"/>
            <a:ext cx="2304256" cy="156966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smtClean="0"/>
              <a:t>Problems</a:t>
            </a:r>
          </a:p>
          <a:p>
            <a:pPr marL="342900" indent="-342900">
              <a:buAutoNum type="arabicPeriod"/>
            </a:pPr>
            <a:r>
              <a:rPr kumimoji="1" lang="ja-JP" altLang="en-US" sz="2400" smtClean="0"/>
              <a:t>遅延ばらつき</a:t>
            </a:r>
            <a:endParaRPr kumimoji="1" lang="en-US" altLang="ja-JP" sz="2400" smtClean="0"/>
          </a:p>
          <a:p>
            <a:pPr marL="342900" indent="-342900">
              <a:buAutoNum type="arabicPeriod"/>
            </a:pPr>
            <a:r>
              <a:rPr lang="ja-JP" altLang="en-US" sz="2400"/>
              <a:t>スピード</a:t>
            </a:r>
            <a:endParaRPr kumimoji="1" lang="en-US" altLang="ja-JP" sz="2400" smtClean="0"/>
          </a:p>
          <a:p>
            <a:pPr marL="342900" indent="-342900">
              <a:buAutoNum type="arabicPeriod"/>
            </a:pPr>
            <a:r>
              <a:rPr lang="ja-JP" altLang="en-US" sz="2400"/>
              <a:t>ジッタ</a:t>
            </a:r>
            <a:endParaRPr kumimoji="1" lang="ja-JP" altLang="en-US" sz="2400"/>
          </a:p>
        </p:txBody>
      </p:sp>
      <p:cxnSp>
        <p:nvCxnSpPr>
          <p:cNvPr id="7" name="直線矢印コネクタ 6"/>
          <p:cNvCxnSpPr/>
          <p:nvPr/>
        </p:nvCxnSpPr>
        <p:spPr>
          <a:xfrm flipH="1">
            <a:off x="1907704" y="1124744"/>
            <a:ext cx="4608512" cy="4763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4127180" y="1988840"/>
            <a:ext cx="2533052" cy="31445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>
            <a:off x="1907704" y="1429325"/>
            <a:ext cx="4608512" cy="3434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45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VCO </a:t>
            </a:r>
            <a:r>
              <a:rPr kumimoji="1" lang="ja-JP" altLang="en-US" smtClean="0"/>
              <a:t>更新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68760"/>
            <a:ext cx="8111244" cy="1944216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 sz="3300" smtClean="0"/>
              <a:t>遅延インバータおよび出力ドライバは完全に同一、遅延はダミー（３種類）で調整</a:t>
            </a:r>
            <a:endParaRPr lang="en-US" altLang="ja-JP" sz="3300"/>
          </a:p>
          <a:p>
            <a:pPr lvl="1"/>
            <a:r>
              <a:rPr lang="ja-JP" altLang="en-US" sz="2400" smtClean="0"/>
              <a:t>遅延インバータおよび出力ドライバ内で遅延を調整</a:t>
            </a:r>
            <a:r>
              <a:rPr lang="en-US" altLang="ja-JP" sz="2400" smtClean="0"/>
              <a:t>@MALPIX7</a:t>
            </a:r>
          </a:p>
          <a:p>
            <a:r>
              <a:rPr lang="ja-JP" altLang="en-US" sz="3300" smtClean="0"/>
              <a:t>電源の分離（</a:t>
            </a:r>
            <a:r>
              <a:rPr lang="en-US" altLang="ja-JP" sz="3300" smtClean="0"/>
              <a:t>VCO </a:t>
            </a:r>
            <a:r>
              <a:rPr lang="ja-JP" altLang="en-US" sz="3300" smtClean="0"/>
              <a:t>と</a:t>
            </a:r>
            <a:r>
              <a:rPr lang="ja-JP" altLang="en-US" sz="3300"/>
              <a:t>出力</a:t>
            </a:r>
            <a:r>
              <a:rPr lang="ja-JP" altLang="en-US" sz="3300" smtClean="0"/>
              <a:t>ドライバ）</a:t>
            </a:r>
            <a:endParaRPr lang="en-US" altLang="ja-JP" sz="3300" smtClean="0"/>
          </a:p>
          <a:p>
            <a:r>
              <a:rPr lang="ja-JP" altLang="en-US" sz="3300" smtClean="0"/>
              <a:t>出力ドライバの改善</a:t>
            </a:r>
            <a:endParaRPr kumimoji="1" lang="ja-JP" altLang="en-US" sz="330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913907"/>
            <a:ext cx="8937143" cy="1788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0C01-60B5-4733-B569-8181BA091D9A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040940" y="6053226"/>
            <a:ext cx="4923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>
                <a:solidFill>
                  <a:schemeClr val="accent1"/>
                </a:solidFill>
              </a:rPr>
              <a:t>ダミー　　　　　　　　　　　　ダミー２　　ダミー３</a:t>
            </a:r>
            <a:endParaRPr kumimoji="1" lang="ja-JP" altLang="en-US" sz="2000">
              <a:solidFill>
                <a:schemeClr val="accent1"/>
              </a:solidFill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4436986" y="5702479"/>
            <a:ext cx="0" cy="35074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845586" y="5450243"/>
            <a:ext cx="7182798" cy="252236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7740352" y="5702478"/>
            <a:ext cx="504056" cy="3507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 flipV="1">
            <a:off x="8568444" y="5702478"/>
            <a:ext cx="252028" cy="3507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788024" y="3685094"/>
            <a:ext cx="0" cy="110707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4283968" y="328498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smtClean="0">
                <a:solidFill>
                  <a:schemeClr val="accent1"/>
                </a:solidFill>
              </a:rPr>
              <a:t>遅延インバータ　　　出力ドライバ</a:t>
            </a:r>
            <a:endParaRPr kumimoji="1" lang="ja-JP" altLang="en-US" sz="2000">
              <a:solidFill>
                <a:schemeClr val="accent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9706" y="3388930"/>
            <a:ext cx="3182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>
                <a:solidFill>
                  <a:schemeClr val="accent1"/>
                </a:solidFill>
              </a:rPr>
              <a:t>ドライバ電源　　</a:t>
            </a:r>
            <a:r>
              <a:rPr lang="en-US" altLang="ja-JP" sz="2000" smtClean="0">
                <a:solidFill>
                  <a:schemeClr val="accent1"/>
                </a:solidFill>
              </a:rPr>
              <a:t>VCO </a:t>
            </a:r>
            <a:r>
              <a:rPr lang="ja-JP" altLang="en-US" sz="2000" smtClean="0">
                <a:solidFill>
                  <a:schemeClr val="accent1"/>
                </a:solidFill>
              </a:rPr>
              <a:t>電源</a:t>
            </a:r>
            <a:endParaRPr kumimoji="1" lang="ja-JP" altLang="en-US" sz="2000">
              <a:solidFill>
                <a:schemeClr val="accent1"/>
              </a:solidFill>
            </a:endParaRPr>
          </a:p>
        </p:txBody>
      </p:sp>
      <p:cxnSp>
        <p:nvCxnSpPr>
          <p:cNvPr id="23" name="直線矢印コネクタ 22"/>
          <p:cNvCxnSpPr/>
          <p:nvPr/>
        </p:nvCxnSpPr>
        <p:spPr>
          <a:xfrm flipH="1">
            <a:off x="309706" y="3760082"/>
            <a:ext cx="229846" cy="3169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/>
          <p:cNvCxnSpPr/>
          <p:nvPr/>
        </p:nvCxnSpPr>
        <p:spPr>
          <a:xfrm flipH="1">
            <a:off x="309706" y="3753987"/>
            <a:ext cx="1899852" cy="899149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正方形/長方形 25"/>
          <p:cNvSpPr/>
          <p:nvPr/>
        </p:nvSpPr>
        <p:spPr>
          <a:xfrm>
            <a:off x="6777089" y="3918576"/>
            <a:ext cx="288032" cy="87359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909443" y="3717032"/>
            <a:ext cx="81990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300" b="1" smtClean="0">
                <a:solidFill>
                  <a:schemeClr val="bg1">
                    <a:lumMod val="50000"/>
                  </a:schemeClr>
                </a:solidFill>
              </a:rPr>
              <a:t>O&lt;1&gt;  O&lt;2&gt;  O&lt;3&gt;  O&lt;4&gt;  O&lt;5&gt;  O&lt;6&gt;  O&lt;7&gt;  O&lt;8&gt;  O&lt;9&gt;  O&lt;10&gt;  O&lt;11&gt;  O&lt;12&gt;  O&lt;13&gt;  O&lt;14&gt;  O&lt;15&gt;  O&lt;16&gt;  O&lt;0&gt;</a:t>
            </a:r>
            <a:endParaRPr kumimoji="1" lang="ja-JP" altLang="en-US" sz="1300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0" name="直線矢印コネクタ 29"/>
          <p:cNvCxnSpPr/>
          <p:nvPr/>
        </p:nvCxnSpPr>
        <p:spPr>
          <a:xfrm>
            <a:off x="6948264" y="3645024"/>
            <a:ext cx="0" cy="2923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390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836712"/>
            <a:ext cx="4573333" cy="595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kumimoji="1" lang="ja-JP" altLang="en-US" smtClean="0"/>
              <a:t>レイアウト</a:t>
            </a:r>
            <a:r>
              <a:rPr lang="ja-JP" altLang="en-US"/>
              <a:t>　</a:t>
            </a:r>
            <a:r>
              <a:rPr lang="en-US" altLang="ja-JP" smtClean="0"/>
              <a:t>Before/After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0C01-60B5-4733-B569-8181BA091D9A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55576" y="4437112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/>
              <a:t>VCO @</a:t>
            </a:r>
            <a:r>
              <a:rPr kumimoji="1" lang="en-US" altLang="ja-JP" sz="2400" b="1" smtClean="0"/>
              <a:t>MALPIX7</a:t>
            </a:r>
            <a:endParaRPr kumimoji="1" lang="ja-JP" altLang="en-US" sz="2400" b="1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5576" y="1772816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smtClean="0">
                <a:solidFill>
                  <a:srgbClr val="3333FF"/>
                </a:solidFill>
              </a:rPr>
              <a:t>VCO @</a:t>
            </a:r>
            <a:r>
              <a:rPr kumimoji="1" lang="en-US" altLang="ja-JP" sz="2400" b="1" smtClean="0">
                <a:solidFill>
                  <a:srgbClr val="3333FF"/>
                </a:solidFill>
              </a:rPr>
              <a:t>MALPIX8</a:t>
            </a:r>
            <a:endParaRPr kumimoji="1" lang="ja-JP" altLang="en-US" sz="2400" b="1">
              <a:solidFill>
                <a:srgbClr val="3333FF"/>
              </a:solidFill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V="1">
            <a:off x="3444262" y="2060848"/>
            <a:ext cx="0" cy="792088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2724182" y="22768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mtClean="0">
                <a:solidFill>
                  <a:schemeClr val="bg1"/>
                </a:solidFill>
              </a:rPr>
              <a:t>57um</a:t>
            </a:r>
            <a:endParaRPr kumimoji="1" lang="ja-JP" altLang="en-US" b="1">
              <a:solidFill>
                <a:schemeClr val="bg1"/>
              </a:solidFill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3444262" y="5229201"/>
            <a:ext cx="0" cy="504055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724182" y="521990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>
                <a:solidFill>
                  <a:schemeClr val="bg1"/>
                </a:solidFill>
              </a:rPr>
              <a:t>36</a:t>
            </a:r>
            <a:r>
              <a:rPr kumimoji="1" lang="en-US" altLang="ja-JP" b="1" smtClean="0">
                <a:solidFill>
                  <a:schemeClr val="bg1"/>
                </a:solidFill>
              </a:rPr>
              <a:t>um</a:t>
            </a:r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52320" y="908720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solidFill>
                  <a:srgbClr val="FF0000"/>
                </a:solidFill>
              </a:rPr>
              <a:t>Analog VDD/GND</a:t>
            </a:r>
            <a:endParaRPr kumimoji="1" lang="ja-JP" altLang="en-US" sz="2000" b="1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452320" y="1990581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smtClean="0">
                <a:solidFill>
                  <a:srgbClr val="3333FF"/>
                </a:solidFill>
              </a:rPr>
              <a:t>Digital VDD/GND</a:t>
            </a:r>
            <a:endParaRPr kumimoji="1" lang="ja-JP" altLang="en-US" sz="2000" b="1">
              <a:solidFill>
                <a:srgbClr val="3333FF"/>
              </a:solidFill>
            </a:endParaRPr>
          </a:p>
        </p:txBody>
      </p:sp>
      <p:cxnSp>
        <p:nvCxnSpPr>
          <p:cNvPr id="14" name="直線矢印コネクタ 13"/>
          <p:cNvCxnSpPr>
            <a:stCxn id="10" idx="1"/>
          </p:cNvCxnSpPr>
          <p:nvPr/>
        </p:nvCxnSpPr>
        <p:spPr>
          <a:xfrm flipH="1">
            <a:off x="6660232" y="1262663"/>
            <a:ext cx="792088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>
            <a:off x="6660232" y="2348880"/>
            <a:ext cx="792088" cy="0"/>
          </a:xfrm>
          <a:prstGeom prst="straightConnector1">
            <a:avLst/>
          </a:prstGeom>
          <a:ln w="254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755576" y="2698467"/>
            <a:ext cx="151216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mtClean="0"/>
              <a:t>面積６割増し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9203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レイアウト（</a:t>
            </a:r>
            <a:r>
              <a:rPr kumimoji="1" lang="en-US" altLang="ja-JP" smtClean="0"/>
              <a:t>Core</a:t>
            </a:r>
            <a:r>
              <a:rPr kumimoji="1" lang="ja-JP" altLang="en-US" smtClean="0"/>
              <a:t>）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292C-BD8A-473A-BB7E-E5FCAE62F041}" type="slidenum">
              <a:rPr kumimoji="1" lang="ja-JP" altLang="en-US" smtClean="0"/>
              <a:t>34</a:t>
            </a:fld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33333" cy="46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683568" y="2348880"/>
            <a:ext cx="504056" cy="309634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62068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インバータ</a:t>
            </a:r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935596" y="990020"/>
            <a:ext cx="0" cy="1358860"/>
          </a:xfrm>
          <a:prstGeom prst="straightConnector1">
            <a:avLst/>
          </a:prstGeom>
          <a:ln w="254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1613217" y="5301208"/>
            <a:ext cx="504056" cy="86604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555776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/>
              <a:t>出力</a:t>
            </a:r>
            <a:r>
              <a:rPr lang="ja-JP" altLang="en-US" smtClean="0"/>
              <a:t>ドライバ</a:t>
            </a:r>
            <a:endParaRPr kumimoji="1" lang="ja-JP" altLang="en-US"/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1979712" y="6194887"/>
            <a:ext cx="576064" cy="371107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176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レイアウト（</a:t>
            </a:r>
            <a:r>
              <a:rPr lang="ja-JP" altLang="en-US"/>
              <a:t>前</a:t>
            </a:r>
            <a:r>
              <a:rPr lang="ja-JP" altLang="en-US" smtClean="0"/>
              <a:t>スライド </a:t>
            </a:r>
            <a:r>
              <a:rPr kumimoji="1" lang="en-US" altLang="ja-JP" smtClean="0"/>
              <a:t>Metal3</a:t>
            </a:r>
            <a:r>
              <a:rPr kumimoji="1" lang="ja-JP" altLang="en-US" smtClean="0"/>
              <a:t>）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kumimoji="1" lang="ja-JP" altLang="en-US" smtClean="0"/>
              <a:t>配線長は同じ長さ</a:t>
            </a:r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292C-BD8A-473A-BB7E-E5FCAE62F041}" type="slidenum">
              <a:rPr kumimoji="1" lang="ja-JP" altLang="en-US" smtClean="0"/>
              <a:t>35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15241"/>
            <a:ext cx="8233333" cy="46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>
            <a:off x="1403648" y="3645024"/>
            <a:ext cx="6552728" cy="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1187624" y="4509120"/>
            <a:ext cx="6552728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/>
          <p:nvPr/>
        </p:nvCxnSpPr>
        <p:spPr>
          <a:xfrm>
            <a:off x="8676456" y="3645024"/>
            <a:ext cx="0" cy="864096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611560" y="3645024"/>
            <a:ext cx="0" cy="864096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6716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80" y="1844824"/>
            <a:ext cx="8090476" cy="4176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kumimoji="1" lang="en-US" altLang="ja-JP" smtClean="0"/>
              <a:t>Simulation </a:t>
            </a:r>
            <a:r>
              <a:rPr lang="en-US" altLang="ja-JP" smtClean="0"/>
              <a:t>(</a:t>
            </a:r>
            <a:r>
              <a:rPr kumimoji="1" lang="en-US" altLang="ja-JP" smtClean="0"/>
              <a:t>Extracted</a:t>
            </a:r>
            <a:r>
              <a:rPr lang="en-US" altLang="ja-JP"/>
              <a:t>)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3025" y="847253"/>
            <a:ext cx="8229600" cy="4525963"/>
          </a:xfrm>
        </p:spPr>
        <p:txBody>
          <a:bodyPr/>
          <a:lstStyle/>
          <a:p>
            <a:r>
              <a:rPr lang="ja-JP" altLang="en-US"/>
              <a:t>下り</a:t>
            </a:r>
            <a:r>
              <a:rPr lang="ja-JP" altLang="en-US" smtClean="0"/>
              <a:t>エッジ使用、</a:t>
            </a:r>
            <a:r>
              <a:rPr lang="en-US" altLang="ja-JP" smtClean="0"/>
              <a:t>T =</a:t>
            </a:r>
            <a:r>
              <a:rPr lang="ja-JP" altLang="en-US" smtClean="0"/>
              <a:t> </a:t>
            </a:r>
            <a:r>
              <a:rPr lang="en-US" altLang="ja-JP" smtClean="0"/>
              <a:t>16ns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0C01-60B5-4733-B569-8181BA091D9A}" type="slidenum">
              <a:rPr kumimoji="1" lang="ja-JP" altLang="en-US" smtClean="0"/>
              <a:t>36</a:t>
            </a:fld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3159931" y="1583951"/>
            <a:ext cx="0" cy="332881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>
            <a:off x="3327768" y="1583951"/>
            <a:ext cx="0" cy="548905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>
            <a:off x="2843808" y="1700808"/>
            <a:ext cx="316123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H="1">
            <a:off x="3347864" y="1700808"/>
            <a:ext cx="2880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3001869" y="1268760"/>
            <a:ext cx="684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/>
              <a:t>1ns</a:t>
            </a:r>
            <a:endParaRPr kumimoji="1" lang="ja-JP" altLang="en-US" sz="2000" b="1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379912" y="1268760"/>
            <a:ext cx="27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smtClean="0"/>
              <a:t>O1 </a:t>
            </a:r>
            <a:r>
              <a:rPr kumimoji="1" lang="ja-JP" altLang="en-US" b="1" smtClean="0"/>
              <a:t>は </a:t>
            </a:r>
            <a:r>
              <a:rPr kumimoji="1" lang="en-US" altLang="ja-JP" b="1" smtClean="0"/>
              <a:t>O16 </a:t>
            </a:r>
            <a:r>
              <a:rPr kumimoji="1" lang="ja-JP" altLang="en-US" b="1" smtClean="0"/>
              <a:t>と同タイミング</a:t>
            </a:r>
            <a:endParaRPr kumimoji="1" lang="ja-JP" altLang="en-US" b="1"/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5604865" y="1583951"/>
            <a:ext cx="0" cy="361781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27584" y="1844824"/>
            <a:ext cx="93610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500" b="1" smtClean="0"/>
              <a:t>O&lt;1&gt;</a:t>
            </a:r>
          </a:p>
          <a:p>
            <a:r>
              <a:rPr lang="en-US" altLang="ja-JP" sz="1500" b="1" smtClean="0"/>
              <a:t>O&lt;3&gt;</a:t>
            </a:r>
          </a:p>
          <a:p>
            <a:r>
              <a:rPr kumimoji="1" lang="en-US" altLang="ja-JP" sz="1500" b="1" smtClean="0"/>
              <a:t>O&lt;5&gt;</a:t>
            </a:r>
          </a:p>
          <a:p>
            <a:r>
              <a:rPr lang="en-US" altLang="ja-JP" sz="1500" b="1" smtClean="0"/>
              <a:t>O&lt;7&gt;</a:t>
            </a:r>
          </a:p>
          <a:p>
            <a:r>
              <a:rPr lang="en-US" altLang="ja-JP" sz="1500" b="1"/>
              <a:t>O</a:t>
            </a:r>
            <a:r>
              <a:rPr kumimoji="1" lang="en-US" altLang="ja-JP" sz="1500" b="1" smtClean="0"/>
              <a:t>&lt;9&gt;</a:t>
            </a:r>
          </a:p>
          <a:p>
            <a:r>
              <a:rPr kumimoji="1" lang="en-US" altLang="ja-JP" sz="1500" b="1" smtClean="0"/>
              <a:t>O&lt;11&gt;</a:t>
            </a:r>
          </a:p>
          <a:p>
            <a:r>
              <a:rPr lang="en-US" altLang="ja-JP" sz="1500" b="1" smtClean="0"/>
              <a:t>O&lt;13&gt;</a:t>
            </a:r>
          </a:p>
          <a:p>
            <a:r>
              <a:rPr kumimoji="1" lang="en-US" altLang="ja-JP" sz="1500" b="1" smtClean="0"/>
              <a:t>O&lt;15&gt;</a:t>
            </a:r>
          </a:p>
          <a:p>
            <a:r>
              <a:rPr lang="en-US" altLang="ja-JP" sz="1500" b="1" smtClean="0"/>
              <a:t>O&lt;0&gt;</a:t>
            </a:r>
            <a:endParaRPr kumimoji="1" lang="en-US" altLang="ja-JP" sz="1500" b="1" smtClean="0"/>
          </a:p>
          <a:p>
            <a:r>
              <a:rPr kumimoji="1" lang="en-US" altLang="ja-JP" sz="1500" b="1" smtClean="0"/>
              <a:t>O&lt;2&gt;</a:t>
            </a:r>
          </a:p>
          <a:p>
            <a:r>
              <a:rPr lang="en-US" altLang="ja-JP" sz="1500" b="1" smtClean="0"/>
              <a:t>O&lt;4&gt;</a:t>
            </a:r>
          </a:p>
          <a:p>
            <a:r>
              <a:rPr kumimoji="1" lang="en-US" altLang="ja-JP" sz="1500" b="1" smtClean="0"/>
              <a:t>O&lt;6&gt;</a:t>
            </a:r>
          </a:p>
          <a:p>
            <a:r>
              <a:rPr lang="en-US" altLang="ja-JP" sz="1500" b="1" smtClean="0"/>
              <a:t>O&lt;8&gt;</a:t>
            </a:r>
          </a:p>
          <a:p>
            <a:r>
              <a:rPr kumimoji="1" lang="en-US" altLang="ja-JP" sz="1500" b="1" smtClean="0"/>
              <a:t>O&lt;10&gt;</a:t>
            </a:r>
          </a:p>
          <a:p>
            <a:r>
              <a:rPr lang="en-US" altLang="ja-JP" sz="1500" b="1" smtClean="0"/>
              <a:t>O&lt;12&gt;</a:t>
            </a:r>
          </a:p>
          <a:p>
            <a:r>
              <a:rPr kumimoji="1" lang="en-US" altLang="ja-JP" sz="1500" b="1" smtClean="0"/>
              <a:t>O&lt;14&gt;</a:t>
            </a:r>
          </a:p>
          <a:p>
            <a:r>
              <a:rPr lang="en-US" altLang="ja-JP" sz="1500" b="1" smtClean="0"/>
              <a:t>O&lt;16&gt;</a:t>
            </a:r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863672" y="6093296"/>
            <a:ext cx="774077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623829" y="6093296"/>
            <a:ext cx="8280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/>
              <a:t>5</a:t>
            </a:r>
            <a:r>
              <a:rPr kumimoji="1" lang="en-US" altLang="ja-JP" sz="2000" b="1" smtClean="0"/>
              <a:t>0ns</a:t>
            </a:r>
            <a:endParaRPr kumimoji="1" lang="ja-JP" altLang="en-US" sz="2000" b="1"/>
          </a:p>
        </p:txBody>
      </p:sp>
      <p:sp>
        <p:nvSpPr>
          <p:cNvPr id="24" name="円/楕円 23"/>
          <p:cNvSpPr/>
          <p:nvPr/>
        </p:nvSpPr>
        <p:spPr>
          <a:xfrm>
            <a:off x="5451921" y="5573276"/>
            <a:ext cx="288032" cy="288032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円/楕円 27"/>
          <p:cNvSpPr/>
          <p:nvPr/>
        </p:nvSpPr>
        <p:spPr>
          <a:xfrm>
            <a:off x="5472183" y="1988840"/>
            <a:ext cx="288032" cy="288032"/>
          </a:xfrm>
          <a:prstGeom prst="ellipse">
            <a:avLst/>
          </a:prstGeom>
          <a:noFill/>
          <a:ln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18789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分周比 </a:t>
            </a:r>
            <a:r>
              <a:rPr kumimoji="1" lang="en-US" altLang="ja-JP" smtClean="0"/>
              <a:t>1:1 </a:t>
            </a:r>
            <a:r>
              <a:rPr kumimoji="1" lang="ja-JP" altLang="en-US" smtClean="0"/>
              <a:t>の追加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mtClean="0"/>
              <a:t>VCO </a:t>
            </a:r>
            <a:r>
              <a:rPr kumimoji="1" lang="ja-JP" altLang="en-US" smtClean="0"/>
              <a:t>出力をセレクタへ</a:t>
            </a:r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9" y="2276872"/>
            <a:ext cx="8965714" cy="377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195736" y="5949280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smtClean="0"/>
              <a:t>VCO</a:t>
            </a:r>
            <a:endParaRPr kumimoji="1" lang="ja-JP" altLang="en-US" sz="2400" b="1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004048" y="494116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smtClean="0"/>
              <a:t>Divider</a:t>
            </a:r>
            <a:endParaRPr kumimoji="1" lang="ja-JP" altLang="en-US" sz="2400" b="1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92280" y="5517232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smtClean="0"/>
              <a:t>Selector</a:t>
            </a:r>
            <a:endParaRPr kumimoji="1" lang="ja-JP" altLang="en-US" sz="2400" b="1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0C01-60B5-4733-B569-8181BA091D9A}" type="slidenum">
              <a:rPr kumimoji="1" lang="ja-JP" altLang="en-US" smtClean="0"/>
              <a:t>37</a:t>
            </a:fld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4283968" y="2132856"/>
            <a:ext cx="360040" cy="86409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/>
          <p:nvPr/>
        </p:nvCxnSpPr>
        <p:spPr>
          <a:xfrm flipH="1">
            <a:off x="6372200" y="2132856"/>
            <a:ext cx="216024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5076056" y="1671191"/>
            <a:ext cx="3960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smtClean="0">
                <a:solidFill>
                  <a:schemeClr val="accent1"/>
                </a:solidFill>
              </a:rPr>
              <a:t>1:1 </a:t>
            </a:r>
            <a:r>
              <a:rPr kumimoji="1" lang="ja-JP" altLang="en-US" sz="2400" smtClean="0">
                <a:solidFill>
                  <a:schemeClr val="accent1"/>
                </a:solidFill>
              </a:rPr>
              <a:t>分周　</a:t>
            </a:r>
            <a:r>
              <a:rPr kumimoji="1" lang="en-US" altLang="ja-JP" sz="2400" smtClean="0">
                <a:solidFill>
                  <a:schemeClr val="accent1"/>
                </a:solidFill>
              </a:rPr>
              <a:t>1:2 </a:t>
            </a:r>
            <a:r>
              <a:rPr kumimoji="1" lang="ja-JP" altLang="en-US" sz="2400" smtClean="0">
                <a:solidFill>
                  <a:schemeClr val="accent1"/>
                </a:solidFill>
              </a:rPr>
              <a:t>分周　</a:t>
            </a:r>
            <a:r>
              <a:rPr kumimoji="1" lang="en-US" altLang="ja-JP" sz="2400" smtClean="0">
                <a:solidFill>
                  <a:schemeClr val="accent1"/>
                </a:solidFill>
              </a:rPr>
              <a:t>1:4 </a:t>
            </a:r>
            <a:r>
              <a:rPr kumimoji="1" lang="ja-JP" altLang="en-US" sz="2400" smtClean="0">
                <a:solidFill>
                  <a:schemeClr val="accent1"/>
                </a:solidFill>
              </a:rPr>
              <a:t>分周</a:t>
            </a:r>
            <a:endParaRPr kumimoji="1" lang="ja-JP" altLang="en-US" sz="2400">
              <a:solidFill>
                <a:schemeClr val="accent1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>
          <a:xfrm flipH="1">
            <a:off x="6648060" y="2132856"/>
            <a:ext cx="1056288" cy="16762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/>
          <p:cNvCxnSpPr/>
          <p:nvPr/>
        </p:nvCxnSpPr>
        <p:spPr>
          <a:xfrm>
            <a:off x="5364088" y="2132856"/>
            <a:ext cx="0" cy="83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2953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kumimoji="1" lang="ja-JP" altLang="en-US" smtClean="0"/>
              <a:t>現状</a:t>
            </a:r>
            <a:r>
              <a:rPr kumimoji="1" lang="ja-JP" altLang="en-US" smtClean="0"/>
              <a:t>まとめと今後の予定</a:t>
            </a:r>
            <a:endParaRPr kumimoji="1" lang="ja-JP" altLang="en-US"/>
          </a:p>
        </p:txBody>
      </p:sp>
      <p:graphicFrame>
        <p:nvGraphicFramePr>
          <p:cNvPr id="2" name="コンテンツ プレースホルダー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355743"/>
              </p:ext>
            </p:extLst>
          </p:nvPr>
        </p:nvGraphicFramePr>
        <p:xfrm>
          <a:off x="457200" y="1221824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4107904"/>
                <a:gridCol w="13784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MALPIX8 </a:t>
                      </a:r>
                      <a:r>
                        <a:rPr kumimoji="1" lang="ja-JP" altLang="en-US" sz="2400" smtClean="0"/>
                        <a:t>要素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Do What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Status</a:t>
                      </a:r>
                      <a:endParaRPr kumimoji="1" lang="ja-JP" altLang="en-US" sz="240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smtClean="0"/>
                        <a:t>DRAM</a:t>
                      </a:r>
                      <a:endParaRPr kumimoji="1" lang="ja-JP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サイズ半減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kumimoji="1" lang="ja-JP" altLang="en-US" sz="2400" b="1" baseline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smtClean="0"/>
                        <a:t>TMC</a:t>
                      </a:r>
                      <a:endParaRPr kumimoji="1" lang="ja-JP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smtClean="0"/>
                        <a:t>PLL</a:t>
                      </a:r>
                      <a:r>
                        <a:rPr kumimoji="1" lang="en-US" altLang="ja-JP" sz="2400" smtClean="0"/>
                        <a:t> </a:t>
                      </a:r>
                      <a:r>
                        <a:rPr kumimoji="1" lang="ja-JP" altLang="en-US" sz="2400" smtClean="0"/>
                        <a:t>遅延ばらつき低減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kumimoji="1" lang="ja-JP" altLang="en-US" sz="2400" b="1" baseline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容量比ゲインアンプ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smtClean="0"/>
                        <a:t>C1</a:t>
                      </a:r>
                      <a:r>
                        <a:rPr kumimoji="1" lang="en-US" altLang="ja-JP" sz="2400" smtClean="0"/>
                        <a:t> </a:t>
                      </a:r>
                      <a:r>
                        <a:rPr kumimoji="1" lang="ja-JP" altLang="en-US" sz="2400" smtClean="0"/>
                        <a:t>制御追加</a:t>
                      </a:r>
                      <a:endParaRPr kumimoji="1" lang="en-US" altLang="ja-JP" sz="2400" smtClean="0"/>
                    </a:p>
                    <a:p>
                      <a:pPr algn="ctr"/>
                      <a:r>
                        <a:rPr kumimoji="1" lang="en-US" altLang="ja-JP" sz="2400" b="1" smtClean="0"/>
                        <a:t>DMOS</a:t>
                      </a:r>
                      <a:r>
                        <a:rPr kumimoji="1" lang="en-US" altLang="ja-JP" sz="2400" smtClean="0"/>
                        <a:t> </a:t>
                      </a:r>
                      <a:r>
                        <a:rPr kumimoji="1" lang="ja-JP" altLang="en-US" sz="2400" smtClean="0"/>
                        <a:t>容量半減（ゲイン</a:t>
                      </a:r>
                      <a:r>
                        <a:rPr kumimoji="1" lang="en-US" altLang="ja-JP" sz="2400" smtClean="0"/>
                        <a:t>50%</a:t>
                      </a:r>
                      <a:r>
                        <a:rPr kumimoji="1" lang="ja-JP" altLang="en-US" sz="2400" smtClean="0"/>
                        <a:t>）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kumimoji="1" lang="ja-JP" altLang="en-US" sz="2400" b="1" baseline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smtClean="0"/>
                        <a:t>Decoder</a:t>
                      </a:r>
                      <a:endParaRPr kumimoji="1" lang="ja-JP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64 </a:t>
                      </a:r>
                      <a:r>
                        <a:rPr kumimoji="1" lang="ja-JP" altLang="en-US" sz="2400" smtClean="0"/>
                        <a:t>→</a:t>
                      </a:r>
                      <a:r>
                        <a:rPr kumimoji="1" lang="en-US" altLang="ja-JP" sz="2400" smtClean="0"/>
                        <a:t> 128 </a:t>
                      </a:r>
                      <a:r>
                        <a:rPr kumimoji="1" lang="ja-JP" altLang="en-US" sz="2400" smtClean="0"/>
                        <a:t>拡張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kumimoji="1" lang="ja-JP" altLang="en-US" sz="2400" b="1" baseline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smtClean="0"/>
                        <a:t>Gray code</a:t>
                      </a:r>
                      <a:r>
                        <a:rPr kumimoji="1" lang="en-US" altLang="ja-JP" sz="2400" b="1" baseline="0" smtClean="0"/>
                        <a:t> counter</a:t>
                      </a:r>
                      <a:endParaRPr kumimoji="1" lang="ja-JP" altLang="en-US" sz="24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変更なし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kumimoji="1" lang="ja-JP" altLang="en-US" sz="2400" b="1" baseline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smtClean="0"/>
                        <a:t>比較器</a:t>
                      </a:r>
                      <a:endParaRPr kumimoji="1" lang="ja-JP" altLang="en-US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変更なし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baseline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kumimoji="1" lang="ja-JP" altLang="en-US" sz="2400" b="1" baseline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smtClean="0"/>
                        <a:t>ピクセル</a:t>
                      </a:r>
                      <a:endParaRPr kumimoji="1" lang="ja-JP" altLang="en-US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mtClean="0"/>
                        <a:t>50um</a:t>
                      </a:r>
                      <a:r>
                        <a:rPr kumimoji="1" lang="en-US" altLang="ja-JP" sz="2400" baseline="0" smtClean="0"/>
                        <a:t> </a:t>
                      </a:r>
                      <a:r>
                        <a:rPr kumimoji="1" lang="ja-JP" altLang="en-US" sz="2400" baseline="0" smtClean="0"/>
                        <a:t>角設計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1" baseline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kumimoji="1" lang="ja-JP" altLang="en-US" sz="2400" b="1" baseline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4228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smtClean="0"/>
                        <a:t>ピクセルアレイ</a:t>
                      </a:r>
                      <a:r>
                        <a:rPr kumimoji="1" lang="en-US" altLang="ja-JP" sz="2400" b="0" smtClean="0"/>
                        <a:t/>
                      </a:r>
                      <a:br>
                        <a:rPr kumimoji="1" lang="en-US" altLang="ja-JP" sz="2400" b="0" smtClean="0"/>
                      </a:br>
                      <a:r>
                        <a:rPr kumimoji="1" lang="ja-JP" altLang="en-US" sz="2400" b="0" smtClean="0"/>
                        <a:t>入出力部</a:t>
                      </a:r>
                      <a:endParaRPr kumimoji="1" lang="ja-JP" altLang="en-US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時間ラッチなど高さ </a:t>
                      </a:r>
                      <a:r>
                        <a:rPr kumimoji="1" lang="en-US" altLang="ja-JP" sz="2400" smtClean="0"/>
                        <a:t>50um </a:t>
                      </a:r>
                      <a:r>
                        <a:rPr kumimoji="1" lang="ja-JP" altLang="en-US" sz="2400" smtClean="0"/>
                        <a:t>内に収める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baseline="0" smtClean="0">
                          <a:solidFill>
                            <a:schemeClr val="tx1"/>
                          </a:solidFill>
                        </a:rPr>
                        <a:t>Not yet</a:t>
                      </a:r>
                      <a:endParaRPr kumimoji="1" lang="ja-JP" altLang="en-US" sz="2400" b="0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2288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0" smtClean="0"/>
                        <a:t>トップ配線</a:t>
                      </a:r>
                      <a:endParaRPr kumimoji="1" lang="ja-JP" altLang="en-US" sz="2400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smtClean="0"/>
                        <a:t>配線および </a:t>
                      </a:r>
                      <a:r>
                        <a:rPr kumimoji="1" lang="en-US" altLang="ja-JP" sz="2400" smtClean="0"/>
                        <a:t>I/O</a:t>
                      </a:r>
                      <a:r>
                        <a:rPr kumimoji="1" lang="en-US" altLang="ja-JP" sz="2400" baseline="0" smtClean="0"/>
                        <a:t> </a:t>
                      </a:r>
                      <a:r>
                        <a:rPr kumimoji="1" lang="ja-JP" altLang="en-US" sz="2400" baseline="0" smtClean="0"/>
                        <a:t>セルの配置</a:t>
                      </a:r>
                      <a:endParaRPr kumimoji="1" lang="ja-JP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b="0" baseline="0" smtClean="0">
                          <a:solidFill>
                            <a:schemeClr val="tx1"/>
                          </a:solidFill>
                        </a:rPr>
                        <a:t>Not yet</a:t>
                      </a:r>
                      <a:endParaRPr kumimoji="1" lang="ja-JP" altLang="en-US" sz="2400" b="0" baseline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61251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SOI 0.2um Vertical Structure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39</a:t>
            </a:fld>
            <a:endParaRPr kumimoji="1" lang="ja-JP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" y="2083602"/>
            <a:ext cx="5172075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498831" cy="372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198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内容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smtClean="0"/>
              <a:t>メモリ</a:t>
            </a:r>
            <a:endParaRPr kumimoji="1" lang="en-US" altLang="ja-JP" smtClean="0"/>
          </a:p>
          <a:p>
            <a:r>
              <a:rPr lang="ja-JP" altLang="en-US" smtClean="0"/>
              <a:t>ピクセル</a:t>
            </a:r>
            <a:endParaRPr lang="en-US" altLang="ja-JP" smtClean="0"/>
          </a:p>
          <a:p>
            <a:r>
              <a:rPr kumimoji="1" lang="en-US" altLang="ja-JP" smtClean="0"/>
              <a:t>PLL for TMC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278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メモリ</a:t>
            </a:r>
            <a:endParaRPr kumimoji="1" lang="ja-JP" altLang="en-US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06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メモリ（回路） </a:t>
            </a:r>
            <a:r>
              <a:rPr kumimoji="1" lang="en-US" altLang="ja-JP" smtClean="0"/>
              <a:t>@MALPIX5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/>
          <a:lstStyle/>
          <a:p>
            <a:r>
              <a:rPr lang="ja-JP" altLang="en-US" smtClean="0"/>
              <a:t>データバスの接続スイッチが </a:t>
            </a:r>
            <a:r>
              <a:rPr lang="en-US" altLang="ja-JP" u="sng" smtClean="0"/>
              <a:t>CMOS </a:t>
            </a:r>
            <a:r>
              <a:rPr lang="ja-JP" altLang="en-US" u="sng" smtClean="0"/>
              <a:t>構成</a:t>
            </a:r>
            <a:endParaRPr lang="en-US" altLang="ja-JP" u="sng" smtClean="0"/>
          </a:p>
          <a:p>
            <a:pPr lvl="1"/>
            <a:r>
              <a:rPr kumimoji="1" lang="en-US" altLang="ja-JP" smtClean="0"/>
              <a:t>TOUT </a:t>
            </a:r>
            <a:r>
              <a:rPr kumimoji="1" lang="ja-JP" altLang="en-US" smtClean="0"/>
              <a:t>ラインのスイッチはインバータ内蔵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99217"/>
            <a:ext cx="7314286" cy="3838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矢印コネクタ 5"/>
          <p:cNvCxnSpPr/>
          <p:nvPr/>
        </p:nvCxnSpPr>
        <p:spPr>
          <a:xfrm flipH="1">
            <a:off x="5292080" y="1916832"/>
            <a:ext cx="1656184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6804248" y="1916832"/>
            <a:ext cx="720080" cy="2736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572000" y="307070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/>
              <a:t>N: </a:t>
            </a:r>
            <a:r>
              <a:rPr kumimoji="1" lang="en-US" altLang="ja-JP" b="1" smtClean="0"/>
              <a:t>W/L = 1/0.2</a:t>
            </a:r>
          </a:p>
          <a:p>
            <a:r>
              <a:rPr lang="en-US" altLang="ja-JP" b="1" smtClean="0"/>
              <a:t>PL: W/L = 1/0.2</a:t>
            </a:r>
            <a:endParaRPr kumimoji="1" lang="ja-JP" altLang="en-US" b="1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948264" y="5590981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smtClean="0"/>
              <a:t>N: </a:t>
            </a:r>
            <a:r>
              <a:rPr kumimoji="1" lang="en-US" altLang="ja-JP" b="1" smtClean="0"/>
              <a:t>W/L = 2/0.2</a:t>
            </a:r>
          </a:p>
          <a:p>
            <a:r>
              <a:rPr lang="en-US" altLang="ja-JP" b="1" smtClean="0"/>
              <a:t>PL: W/L = 2/0.2</a:t>
            </a:r>
            <a:endParaRPr kumimoji="1" lang="ja-JP" altLang="en-US" b="1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5940152" y="2399217"/>
            <a:ext cx="432048" cy="23979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1259632" y="5221649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smtClean="0"/>
              <a:t>リセット </a:t>
            </a:r>
            <a:r>
              <a:rPr lang="en-US" altLang="ja-JP" sz="2000" smtClean="0"/>
              <a:t>SW</a:t>
            </a:r>
            <a:r>
              <a:rPr lang="ja-JP" altLang="en-US" sz="2000" smtClean="0"/>
              <a:t>　　　   容量</a:t>
            </a:r>
            <a:endParaRPr lang="en-US" altLang="ja-JP" sz="2000" smtClean="0"/>
          </a:p>
          <a:p>
            <a:r>
              <a:rPr kumimoji="1" lang="ja-JP" altLang="en-US" sz="2000"/>
              <a:t>　</a:t>
            </a:r>
            <a:r>
              <a:rPr kumimoji="1" lang="ja-JP" altLang="en-US" sz="2000" smtClean="0"/>
              <a:t>　　　　　　　　　  </a:t>
            </a:r>
            <a:r>
              <a:rPr kumimoji="1" lang="en-US" altLang="ja-JP" sz="2000" smtClean="0"/>
              <a:t>37.5fF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2169888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2755" y="2492896"/>
            <a:ext cx="541972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メモリ</a:t>
            </a:r>
            <a:r>
              <a:rPr kumimoji="1" lang="ja-JP" altLang="en-US" smtClean="0"/>
              <a:t>（</a:t>
            </a:r>
            <a:r>
              <a:rPr lang="ja-JP" altLang="en-US"/>
              <a:t>レイアウト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@MALPIX5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7</a:t>
            </a:fld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 flipH="1">
            <a:off x="6527115" y="2312876"/>
            <a:ext cx="324036" cy="612068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7524328" y="1916832"/>
            <a:ext cx="0" cy="70207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5338983" y="2924944"/>
            <a:ext cx="1728192" cy="3096344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7211191" y="2618910"/>
            <a:ext cx="1440160" cy="1826611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258863" y="2618910"/>
            <a:ext cx="936104" cy="1962218"/>
          </a:xfrm>
          <a:prstGeom prst="rect">
            <a:avLst/>
          </a:prstGeom>
          <a:noFill/>
          <a:ln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4978943" y="1916832"/>
            <a:ext cx="1609281" cy="70207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4525963"/>
          </a:xfrm>
        </p:spPr>
        <p:txBody>
          <a:bodyPr/>
          <a:lstStyle/>
          <a:p>
            <a:r>
              <a:rPr lang="ja-JP" altLang="en-US" smtClean="0"/>
              <a:t>時間データバスの接続スイッチが </a:t>
            </a:r>
            <a:r>
              <a:rPr lang="en-US" altLang="ja-JP" u="sng" smtClean="0"/>
              <a:t>CMOS </a:t>
            </a:r>
            <a:r>
              <a:rPr lang="ja-JP" altLang="en-US" u="sng" smtClean="0"/>
              <a:t>構成</a:t>
            </a:r>
            <a:endParaRPr lang="en-US" altLang="ja-JP" u="sng" smtClean="0"/>
          </a:p>
          <a:p>
            <a:pPr lvl="1"/>
            <a:r>
              <a:rPr kumimoji="1" lang="en-US" altLang="ja-JP" smtClean="0"/>
              <a:t>TOUT </a:t>
            </a:r>
            <a:r>
              <a:rPr kumimoji="1" lang="ja-JP" altLang="en-US" smtClean="0"/>
              <a:t>ラインのスイッチはインバータ内蔵</a:t>
            </a:r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07503" y="2564904"/>
            <a:ext cx="32932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スイッチは </a:t>
            </a:r>
            <a:r>
              <a:rPr kumimoji="1" lang="en-US" altLang="ja-JP" sz="2400" smtClean="0"/>
              <a:t>ON </a:t>
            </a:r>
            <a:r>
              <a:rPr kumimoji="1" lang="ja-JP" altLang="en-US" sz="2400" smtClean="0"/>
              <a:t>抵抗を小さくするべく </a:t>
            </a:r>
            <a:r>
              <a:rPr kumimoji="1" lang="en-US" altLang="ja-JP" sz="2400" smtClean="0"/>
              <a:t>CMOS </a:t>
            </a:r>
            <a:r>
              <a:rPr kumimoji="1" lang="ja-JP" altLang="en-US" sz="2400" smtClean="0"/>
              <a:t>にしたがその必要性は薄い</a:t>
            </a:r>
            <a:endParaRPr kumimoji="1" lang="ja-JP" altLang="en-US" sz="2400"/>
          </a:p>
        </p:txBody>
      </p:sp>
      <p:sp>
        <p:nvSpPr>
          <p:cNvPr id="20" name="下矢印 19"/>
          <p:cNvSpPr/>
          <p:nvPr/>
        </p:nvSpPr>
        <p:spPr>
          <a:xfrm>
            <a:off x="1475656" y="4077072"/>
            <a:ext cx="432048" cy="396044"/>
          </a:xfrm>
          <a:prstGeom prst="downArrow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7504" y="4725144"/>
            <a:ext cx="3293242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smtClean="0"/>
              <a:t>サイズを小さくするために </a:t>
            </a:r>
            <a:r>
              <a:rPr kumimoji="1" lang="en-US" altLang="ja-JP" sz="2400" smtClean="0"/>
              <a:t>MOS 1</a:t>
            </a:r>
            <a:r>
              <a:rPr kumimoji="1" lang="ja-JP" altLang="en-US" sz="2400" smtClean="0"/>
              <a:t>個のみとする</a:t>
            </a:r>
            <a:endParaRPr kumimoji="1" lang="ja-JP" altLang="en-US" sz="240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07504" y="5622339"/>
            <a:ext cx="3293243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smtClean="0"/>
              <a:t>するとインバータも不要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412825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05717"/>
            <a:ext cx="7385714" cy="354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メモリ（回路） </a:t>
            </a:r>
            <a:r>
              <a:rPr kumimoji="1" lang="en-US" altLang="ja-JP" smtClean="0"/>
              <a:t>@MALPIX8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r>
              <a:rPr kumimoji="1" lang="ja-JP" altLang="en-US" smtClean="0"/>
              <a:t>データバスの接続スイッチが </a:t>
            </a:r>
            <a:r>
              <a:rPr kumimoji="1" lang="en-US" altLang="ja-JP" smtClean="0"/>
              <a:t>MOS </a:t>
            </a:r>
            <a:r>
              <a:rPr kumimoji="1" lang="ja-JP" altLang="en-US" smtClean="0"/>
              <a:t>のみ</a:t>
            </a:r>
            <a:endParaRPr kumimoji="1" lang="en-US" altLang="ja-JP" smtClean="0"/>
          </a:p>
          <a:p>
            <a:r>
              <a:rPr lang="en-US" altLang="ja-JP" smtClean="0"/>
              <a:t>MOS </a:t>
            </a:r>
            <a:r>
              <a:rPr lang="ja-JP" altLang="en-US" smtClean="0"/>
              <a:t>は出力バスドライバのみサイズをキープして後は縮小可能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8</a:t>
            </a:fld>
            <a:endParaRPr kumimoji="1" lang="ja-JP" altLang="en-US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4391980" y="2420888"/>
            <a:ext cx="972108" cy="29523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384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メモリ</a:t>
            </a:r>
            <a:r>
              <a:rPr kumimoji="1" lang="ja-JP" altLang="en-US" smtClean="0"/>
              <a:t>（</a:t>
            </a:r>
            <a:r>
              <a:rPr lang="ja-JP" altLang="en-US"/>
              <a:t>レイアウト</a:t>
            </a:r>
            <a:r>
              <a:rPr kumimoji="1" lang="ja-JP" altLang="en-US" smtClean="0"/>
              <a:t>） </a:t>
            </a:r>
            <a:r>
              <a:rPr kumimoji="1" lang="en-US" altLang="ja-JP" smtClean="0"/>
              <a:t>@MALPIX8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kumimoji="1" lang="en-US" altLang="ja-JP" smtClean="0"/>
              <a:t>37.5fF </a:t>
            </a:r>
            <a:r>
              <a:rPr kumimoji="1" lang="ja-JP" altLang="en-US" smtClean="0"/>
              <a:t>容量（</a:t>
            </a:r>
            <a:r>
              <a:rPr kumimoji="1" lang="en-US" altLang="ja-JP" smtClean="0"/>
              <a:t>7um x 7um</a:t>
            </a:r>
            <a:r>
              <a:rPr kumimoji="1" lang="ja-JP" altLang="en-US" smtClean="0"/>
              <a:t>）内に基本的に収まる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EB9C-CEFF-4A59-8255-29738284B374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37" y="2260054"/>
            <a:ext cx="3228975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線矢印コネクタ 6"/>
          <p:cNvCxnSpPr/>
          <p:nvPr/>
        </p:nvCxnSpPr>
        <p:spPr>
          <a:xfrm>
            <a:off x="4461198" y="2764110"/>
            <a:ext cx="2664296" cy="0"/>
          </a:xfrm>
          <a:prstGeom prst="straightConnector1">
            <a:avLst/>
          </a:prstGeom>
          <a:ln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469310" y="2332062"/>
            <a:ext cx="756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smtClean="0">
                <a:solidFill>
                  <a:schemeClr val="bg1"/>
                </a:solidFill>
              </a:rPr>
              <a:t>7um</a:t>
            </a:r>
            <a:endParaRPr kumimoji="1" lang="ja-JP" altLang="en-US" sz="2000" b="1">
              <a:solidFill>
                <a:schemeClr val="bg1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58677" y="2732727"/>
            <a:ext cx="329324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400" smtClean="0"/>
              <a:t>MALPIX5 </a:t>
            </a:r>
            <a:r>
              <a:rPr kumimoji="1" lang="ja-JP" altLang="en-US" sz="2400" smtClean="0"/>
              <a:t>容量に比べて半分のスケールダウンが可能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491665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1007</Words>
  <Application>Microsoft Office PowerPoint</Application>
  <PresentationFormat>画面に合わせる (4:3)</PresentationFormat>
  <Paragraphs>333</Paragraphs>
  <Slides>39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40" baseType="lpstr">
      <vt:lpstr>Office ​​テーマ</vt:lpstr>
      <vt:lpstr>MALPIX8 Review</vt:lpstr>
      <vt:lpstr>MALPIX8 概要</vt:lpstr>
      <vt:lpstr>MPW Run @FY17-1</vt:lpstr>
      <vt:lpstr>内容</vt:lpstr>
      <vt:lpstr>メモリ</vt:lpstr>
      <vt:lpstr>メモリ（回路） @MALPIX5</vt:lpstr>
      <vt:lpstr>メモリ（レイアウト） @MALPIX5</vt:lpstr>
      <vt:lpstr>メモリ（回路） @MALPIX8</vt:lpstr>
      <vt:lpstr>メモリ（レイアウト） @MALPIX8</vt:lpstr>
      <vt:lpstr>メモリ比較</vt:lpstr>
      <vt:lpstr>メモリ（Simulation 条件）</vt:lpstr>
      <vt:lpstr>メモリ（Simulation）</vt:lpstr>
      <vt:lpstr>メモリ（Simulation）@MALPIX5</vt:lpstr>
      <vt:lpstr>ピクセル</vt:lpstr>
      <vt:lpstr>構成 （ピクセル）</vt:lpstr>
      <vt:lpstr>ピクセル（回路図）</vt:lpstr>
      <vt:lpstr>ピクセル（Simulation 条件）</vt:lpstr>
      <vt:lpstr>ピクセル（Simulation）</vt:lpstr>
      <vt:lpstr>ピクセル（Corner Sim）</vt:lpstr>
      <vt:lpstr>レイアウト（ALL）</vt:lpstr>
      <vt:lpstr>レイアウト（ALL）</vt:lpstr>
      <vt:lpstr>レイアウト（M5）</vt:lpstr>
      <vt:lpstr>レイアウト（M4）</vt:lpstr>
      <vt:lpstr>レイアウト（M3）</vt:lpstr>
      <vt:lpstr>レイアウト（M2）</vt:lpstr>
      <vt:lpstr>レイアウト（M1）</vt:lpstr>
      <vt:lpstr>構成 （トップ）</vt:lpstr>
      <vt:lpstr>レイアウト（TOP）</vt:lpstr>
      <vt:lpstr>レイアウト（TOP）</vt:lpstr>
      <vt:lpstr>TMC</vt:lpstr>
      <vt:lpstr>TMC 更新</vt:lpstr>
      <vt:lpstr>VCO 更新</vt:lpstr>
      <vt:lpstr>レイアウト　Before/After</vt:lpstr>
      <vt:lpstr>レイアウト（Core）</vt:lpstr>
      <vt:lpstr>レイアウト（前スライド Metal3）</vt:lpstr>
      <vt:lpstr>Simulation (Extracted)</vt:lpstr>
      <vt:lpstr>分周比 1:1 の追加</vt:lpstr>
      <vt:lpstr>現状まとめと今後の予定</vt:lpstr>
      <vt:lpstr>SOI 0.2um Vertical Structure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MALPIX8 レビュー</dc:title>
  <dc:creator>posione</dc:creator>
  <cp:lastModifiedBy>posione</cp:lastModifiedBy>
  <cp:revision>116</cp:revision>
  <cp:lastPrinted>2017-05-16T03:35:49Z</cp:lastPrinted>
  <dcterms:created xsi:type="dcterms:W3CDTF">2017-05-15T07:00:57Z</dcterms:created>
  <dcterms:modified xsi:type="dcterms:W3CDTF">2017-05-16T03:39:16Z</dcterms:modified>
</cp:coreProperties>
</file>