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7" r:id="rId2"/>
    <p:sldId id="258" r:id="rId3"/>
    <p:sldId id="259" r:id="rId4"/>
    <p:sldId id="256" r:id="rId5"/>
    <p:sldId id="260" r:id="rId6"/>
    <p:sldId id="265" r:id="rId7"/>
    <p:sldId id="264" r:id="rId8"/>
    <p:sldId id="262" r:id="rId9"/>
    <p:sldId id="267" r:id="rId10"/>
    <p:sldId id="268" r:id="rId11"/>
    <p:sldId id="269" r:id="rId12"/>
    <p:sldId id="266" r:id="rId13"/>
  </p:sldIdLst>
  <p:sldSz cx="9144000" cy="6858000" type="screen4x3"/>
  <p:notesSz cx="6802438" cy="9934575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7988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2863" y="0"/>
            <a:ext cx="2947987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0DBF2F-3B4D-421B-A528-806D318614CC}" type="datetimeFigureOut">
              <a:rPr kumimoji="1" lang="ja-JP" altLang="en-US" smtClean="0"/>
              <a:t>2017/4/20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36100"/>
            <a:ext cx="2947988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2863" y="9436100"/>
            <a:ext cx="2947987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72EAE7-7B83-40E3-8460-B7A10AA4AB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3487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7988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2863" y="0"/>
            <a:ext cx="2947987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27469E-95F7-4D3A-A0F4-B16AE7E54BB8}" type="datetimeFigureOut">
              <a:rPr kumimoji="1" lang="ja-JP" altLang="en-US" smtClean="0"/>
              <a:t>2017/4/20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7288" cy="37258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19638"/>
            <a:ext cx="5441950" cy="44704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36100"/>
            <a:ext cx="2947988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2863" y="9436100"/>
            <a:ext cx="2947987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9F97E0-3115-4821-8C8E-002A75C6E7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2068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EDEF8-0708-4772-8C2E-3AA1A9249A8B}" type="datetime1">
              <a:rPr kumimoji="1" lang="ja-JP" altLang="en-US" smtClean="0"/>
              <a:t>2017/4/20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60C01-60B5-4733-B569-8181BA091D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5370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9AC30-8CFA-45EE-ACD9-1D554166B4E8}" type="datetime1">
              <a:rPr kumimoji="1" lang="ja-JP" altLang="en-US" smtClean="0"/>
              <a:t>2017/4/20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60C01-60B5-4733-B569-8181BA091D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0954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8087A-9FCD-442F-8D2D-90D3C28E160A}" type="datetime1">
              <a:rPr kumimoji="1" lang="ja-JP" altLang="en-US" smtClean="0"/>
              <a:t>2017/4/20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60C01-60B5-4733-B569-8181BA091D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1784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399BF-16A0-450B-BDAC-02BFF7FCE2D6}" type="datetime1">
              <a:rPr kumimoji="1" lang="ja-JP" altLang="en-US" smtClean="0"/>
              <a:t>2017/4/20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60C01-60B5-4733-B569-8181BA091D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5250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DC628-4915-4623-9FC0-AA72250C7266}" type="datetime1">
              <a:rPr kumimoji="1" lang="ja-JP" altLang="en-US" smtClean="0"/>
              <a:t>2017/4/20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60C01-60B5-4733-B569-8181BA091D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3044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A72C9-3E2D-419D-B057-454098F013E9}" type="datetime1">
              <a:rPr kumimoji="1" lang="ja-JP" altLang="en-US" smtClean="0"/>
              <a:t>2017/4/20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60C01-60B5-4733-B569-8181BA091D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2768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313F9-EF5C-4D0F-A973-4DF9F71EC83F}" type="datetime1">
              <a:rPr kumimoji="1" lang="ja-JP" altLang="en-US" smtClean="0"/>
              <a:t>2017/4/20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60C01-60B5-4733-B569-8181BA091D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4642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A46AA-F8E6-47B7-A16D-05AC81BAA063}" type="datetime1">
              <a:rPr kumimoji="1" lang="ja-JP" altLang="en-US" smtClean="0"/>
              <a:t>2017/4/20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60C01-60B5-4733-B569-8181BA091D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3272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09AE5-5A9F-4736-BDFD-BCEF2A6EEA41}" type="datetime1">
              <a:rPr kumimoji="1" lang="ja-JP" altLang="en-US" smtClean="0"/>
              <a:t>2017/4/20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60C01-60B5-4733-B569-8181BA091D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5734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88B35-4073-43E2-BF55-84FBBBF8DA78}" type="datetime1">
              <a:rPr kumimoji="1" lang="ja-JP" altLang="en-US" smtClean="0"/>
              <a:t>2017/4/20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60C01-60B5-4733-B569-8181BA091D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8751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03303-008A-41B8-982C-3FEA41076324}" type="datetime1">
              <a:rPr kumimoji="1" lang="ja-JP" altLang="en-US" smtClean="0"/>
              <a:t>2017/4/20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60C01-60B5-4733-B569-8181BA091D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063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BE54FC-FFAB-4CA2-BF0B-D8B39F0096E5}" type="datetime1">
              <a:rPr kumimoji="1" lang="ja-JP" altLang="en-US" smtClean="0"/>
              <a:t>2017/4/20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A60C01-60B5-4733-B569-8181BA091D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2872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smtClean="0"/>
              <a:t>MALPIX8 Design</a:t>
            </a:r>
            <a:endParaRPr kumimoji="1" lang="ja-JP" altLang="en-US"/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ja-JP" smtClean="0"/>
              <a:t>2017/4/20</a:t>
            </a:r>
          </a:p>
          <a:p>
            <a:r>
              <a:rPr lang="en-US" altLang="ja-JP" smtClean="0"/>
              <a:t>Y. Fujita</a:t>
            </a:r>
            <a:endParaRPr kumimoji="1" lang="ja-JP" altLang="en-US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60C01-60B5-4733-B569-8181BA091D9A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55106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ja-JP" smtClean="0"/>
              <a:t>MALPIX8 </a:t>
            </a:r>
            <a:r>
              <a:rPr lang="ja-JP" altLang="en-US" smtClean="0"/>
              <a:t>全体構成</a:t>
            </a:r>
            <a:r>
              <a:rPr lang="ja-JP" altLang="en-US" sz="3600" smtClean="0"/>
              <a:t>（</a:t>
            </a:r>
            <a:r>
              <a:rPr lang="ja-JP" altLang="en-US" sz="3600"/>
              <a:t>池辺先生</a:t>
            </a:r>
            <a:r>
              <a:rPr lang="ja-JP" altLang="en-US" sz="3600" smtClean="0"/>
              <a:t>案</a:t>
            </a:r>
            <a:r>
              <a:rPr lang="ja-JP" altLang="en-US" sz="3600" smtClean="0"/>
              <a:t>）</a:t>
            </a:r>
            <a:endParaRPr kumimoji="1" lang="ja-JP" altLang="en-US" sz="3600" dirty="0"/>
          </a:p>
        </p:txBody>
      </p:sp>
      <p:sp>
        <p:nvSpPr>
          <p:cNvPr id="93" name="スライド番号プレースホルダー 9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A5E4B-7CF4-4FFC-9E0A-786251C4B0EF}" type="slidenum">
              <a:rPr kumimoji="1" lang="ja-JP" altLang="en-US" smtClean="0"/>
              <a:t>10</a:t>
            </a:fld>
            <a:endParaRPr kumimoji="1" lang="ja-JP" altLang="en-US"/>
          </a:p>
        </p:txBody>
      </p:sp>
      <p:sp>
        <p:nvSpPr>
          <p:cNvPr id="82" name="正方形/長方形 81"/>
          <p:cNvSpPr/>
          <p:nvPr/>
        </p:nvSpPr>
        <p:spPr>
          <a:xfrm>
            <a:off x="1043608" y="1556792"/>
            <a:ext cx="7056784" cy="4577154"/>
          </a:xfrm>
          <a:prstGeom prst="rect">
            <a:avLst/>
          </a:prstGeom>
          <a:solidFill>
            <a:srgbClr val="92D050">
              <a:alpha val="20000"/>
            </a:srgbClr>
          </a:solidFill>
          <a:ln w="9525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66" name="直線コネクタ 65"/>
          <p:cNvCxnSpPr/>
          <p:nvPr/>
        </p:nvCxnSpPr>
        <p:spPr>
          <a:xfrm flipV="1">
            <a:off x="1286266" y="2085202"/>
            <a:ext cx="6552728" cy="1213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正方形/長方形 5"/>
          <p:cNvSpPr/>
          <p:nvPr/>
        </p:nvSpPr>
        <p:spPr>
          <a:xfrm>
            <a:off x="3100147" y="2721044"/>
            <a:ext cx="2921079" cy="292107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3100147" y="2721044"/>
            <a:ext cx="730270" cy="730270"/>
          </a:xfrm>
          <a:prstGeom prst="rect">
            <a:avLst/>
          </a:prstGeom>
          <a:pattFill prst="ltDnDiag">
            <a:fgClr>
              <a:schemeClr val="accent1"/>
            </a:fgClr>
            <a:bgClr>
              <a:schemeClr val="bg1"/>
            </a:bgClr>
          </a:patt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accent1"/>
                </a:solidFill>
              </a:rPr>
              <a:t>pixel</a:t>
            </a:r>
            <a:endParaRPr kumimoji="1" lang="ja-JP" altLang="en-US" dirty="0">
              <a:solidFill>
                <a:schemeClr val="accent1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3830417" y="2721044"/>
            <a:ext cx="730270" cy="730270"/>
          </a:xfrm>
          <a:prstGeom prst="rect">
            <a:avLst/>
          </a:prstGeom>
          <a:pattFill prst="ltDnDiag">
            <a:fgClr>
              <a:schemeClr val="accent1"/>
            </a:fgClr>
            <a:bgClr>
              <a:schemeClr val="bg1"/>
            </a:bgClr>
          </a:patt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accent1"/>
                </a:solidFill>
              </a:rPr>
              <a:t>pixel</a:t>
            </a:r>
            <a:endParaRPr kumimoji="1" lang="ja-JP" altLang="en-US" dirty="0">
              <a:solidFill>
                <a:schemeClr val="accent1"/>
              </a:solidFill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4560686" y="2721044"/>
            <a:ext cx="730270" cy="730270"/>
          </a:xfrm>
          <a:prstGeom prst="rect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accent1"/>
                </a:solidFill>
              </a:rPr>
              <a:t>pixel</a:t>
            </a:r>
            <a:endParaRPr kumimoji="1" lang="ja-JP" altLang="en-US" dirty="0">
              <a:solidFill>
                <a:schemeClr val="accent1"/>
              </a:solidFill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5290956" y="2721044"/>
            <a:ext cx="730270" cy="730270"/>
          </a:xfrm>
          <a:prstGeom prst="rect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accent1"/>
                </a:solidFill>
              </a:rPr>
              <a:t>pixel</a:t>
            </a:r>
            <a:endParaRPr kumimoji="1" lang="ja-JP" altLang="en-US" dirty="0">
              <a:solidFill>
                <a:schemeClr val="accent1"/>
              </a:solidFill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3100147" y="3451314"/>
            <a:ext cx="730270" cy="730270"/>
          </a:xfrm>
          <a:prstGeom prst="rect">
            <a:avLst/>
          </a:prstGeom>
          <a:pattFill prst="ltDnDiag">
            <a:fgClr>
              <a:schemeClr val="accent1"/>
            </a:fgClr>
            <a:bgClr>
              <a:schemeClr val="bg1"/>
            </a:bgClr>
          </a:patt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accent1"/>
                </a:solidFill>
              </a:rPr>
              <a:t>pixel</a:t>
            </a:r>
            <a:endParaRPr kumimoji="1" lang="ja-JP" altLang="en-US" dirty="0">
              <a:solidFill>
                <a:schemeClr val="accent1"/>
              </a:solidFill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3830417" y="3451314"/>
            <a:ext cx="730270" cy="730270"/>
          </a:xfrm>
          <a:prstGeom prst="rect">
            <a:avLst/>
          </a:prstGeom>
          <a:pattFill prst="ltDnDiag">
            <a:fgClr>
              <a:schemeClr val="accent1"/>
            </a:fgClr>
            <a:bgClr>
              <a:schemeClr val="bg1"/>
            </a:bgClr>
          </a:patt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accent1"/>
                </a:solidFill>
              </a:rPr>
              <a:t>pixel</a:t>
            </a:r>
            <a:endParaRPr kumimoji="1" lang="ja-JP" altLang="en-US" dirty="0">
              <a:solidFill>
                <a:schemeClr val="accent1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4560686" y="3451314"/>
            <a:ext cx="730270" cy="730270"/>
          </a:xfrm>
          <a:prstGeom prst="rect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accent1"/>
                </a:solidFill>
              </a:rPr>
              <a:t>pixel</a:t>
            </a:r>
            <a:endParaRPr kumimoji="1" lang="ja-JP" altLang="en-US" dirty="0">
              <a:solidFill>
                <a:schemeClr val="accent1"/>
              </a:solidFill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5290956" y="3451314"/>
            <a:ext cx="730270" cy="730270"/>
          </a:xfrm>
          <a:prstGeom prst="rect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accent1"/>
                </a:solidFill>
              </a:rPr>
              <a:t>pixel</a:t>
            </a:r>
            <a:endParaRPr kumimoji="1" lang="ja-JP" altLang="en-US" dirty="0">
              <a:solidFill>
                <a:schemeClr val="accent1"/>
              </a:solidFill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3100147" y="4181583"/>
            <a:ext cx="730270" cy="730270"/>
          </a:xfrm>
          <a:prstGeom prst="rect">
            <a:avLst/>
          </a:prstGeom>
          <a:pattFill prst="ltDnDiag">
            <a:fgClr>
              <a:schemeClr val="accent1"/>
            </a:fgClr>
            <a:bgClr>
              <a:schemeClr val="bg1"/>
            </a:bgClr>
          </a:patt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accent1"/>
                </a:solidFill>
              </a:rPr>
              <a:t>pixel</a:t>
            </a:r>
            <a:endParaRPr kumimoji="1" lang="ja-JP" altLang="en-US" dirty="0">
              <a:solidFill>
                <a:schemeClr val="accent1"/>
              </a:solidFill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3830417" y="4181583"/>
            <a:ext cx="730270" cy="730270"/>
          </a:xfrm>
          <a:prstGeom prst="rect">
            <a:avLst/>
          </a:prstGeom>
          <a:pattFill prst="ltDnDiag">
            <a:fgClr>
              <a:schemeClr val="accent1"/>
            </a:fgClr>
            <a:bgClr>
              <a:schemeClr val="bg1"/>
            </a:bgClr>
          </a:patt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accent1"/>
                </a:solidFill>
              </a:rPr>
              <a:t>pixel</a:t>
            </a:r>
            <a:endParaRPr kumimoji="1" lang="ja-JP" altLang="en-US" dirty="0">
              <a:solidFill>
                <a:schemeClr val="accent1"/>
              </a:solidFill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4560686" y="4181583"/>
            <a:ext cx="730270" cy="730270"/>
          </a:xfrm>
          <a:prstGeom prst="rect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accent1"/>
                </a:solidFill>
              </a:rPr>
              <a:t>pixel</a:t>
            </a:r>
            <a:endParaRPr kumimoji="1" lang="ja-JP" altLang="en-US" dirty="0">
              <a:solidFill>
                <a:schemeClr val="accent1"/>
              </a:solidFill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5290956" y="4181583"/>
            <a:ext cx="730270" cy="730270"/>
          </a:xfrm>
          <a:prstGeom prst="rect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accent1"/>
                </a:solidFill>
              </a:rPr>
              <a:t>pixel</a:t>
            </a:r>
            <a:endParaRPr kumimoji="1" lang="ja-JP" altLang="en-US" dirty="0">
              <a:solidFill>
                <a:schemeClr val="accent1"/>
              </a:solidFill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3100147" y="4911853"/>
            <a:ext cx="730270" cy="730270"/>
          </a:xfrm>
          <a:prstGeom prst="rect">
            <a:avLst/>
          </a:prstGeom>
          <a:pattFill prst="ltDnDiag">
            <a:fgClr>
              <a:schemeClr val="accent1"/>
            </a:fgClr>
            <a:bgClr>
              <a:schemeClr val="bg1"/>
            </a:bgClr>
          </a:patt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accent1"/>
                </a:solidFill>
              </a:rPr>
              <a:t>pixel</a:t>
            </a:r>
            <a:endParaRPr kumimoji="1" lang="ja-JP" altLang="en-US" dirty="0">
              <a:solidFill>
                <a:schemeClr val="accent1"/>
              </a:solidFill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3830417" y="4911853"/>
            <a:ext cx="730270" cy="730270"/>
          </a:xfrm>
          <a:prstGeom prst="rect">
            <a:avLst/>
          </a:prstGeom>
          <a:pattFill prst="ltDnDiag">
            <a:fgClr>
              <a:schemeClr val="accent1"/>
            </a:fgClr>
            <a:bgClr>
              <a:schemeClr val="bg1"/>
            </a:bgClr>
          </a:patt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accent1"/>
                </a:solidFill>
              </a:rPr>
              <a:t>pixel</a:t>
            </a:r>
            <a:endParaRPr kumimoji="1" lang="ja-JP" altLang="en-US" dirty="0">
              <a:solidFill>
                <a:schemeClr val="accent1"/>
              </a:solidFill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4560686" y="4911853"/>
            <a:ext cx="730270" cy="730270"/>
          </a:xfrm>
          <a:prstGeom prst="rect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accent1"/>
                </a:solidFill>
              </a:rPr>
              <a:t>pixel</a:t>
            </a:r>
            <a:endParaRPr kumimoji="1" lang="ja-JP" altLang="en-US" dirty="0">
              <a:solidFill>
                <a:schemeClr val="accent1"/>
              </a:solidFill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5290956" y="4911853"/>
            <a:ext cx="730270" cy="730270"/>
          </a:xfrm>
          <a:prstGeom prst="rect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accent1"/>
                </a:solidFill>
              </a:rPr>
              <a:t>pixel</a:t>
            </a:r>
            <a:endParaRPr kumimoji="1" lang="ja-JP" altLang="en-US" dirty="0">
              <a:solidFill>
                <a:schemeClr val="accent1"/>
              </a:solidFill>
            </a:endParaRPr>
          </a:p>
        </p:txBody>
      </p:sp>
      <p:cxnSp>
        <p:nvCxnSpPr>
          <p:cNvPr id="24" name="直線矢印コネクタ 23"/>
          <p:cNvCxnSpPr/>
          <p:nvPr/>
        </p:nvCxnSpPr>
        <p:spPr>
          <a:xfrm flipH="1">
            <a:off x="2922072" y="2803261"/>
            <a:ext cx="1460538" cy="0"/>
          </a:xfrm>
          <a:prstGeom prst="straightConnector1">
            <a:avLst/>
          </a:prstGeom>
          <a:ln w="25400">
            <a:solidFill>
              <a:srgbClr val="FF993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/>
        </p:nvCxnSpPr>
        <p:spPr>
          <a:xfrm>
            <a:off x="1286266" y="2085202"/>
            <a:ext cx="0" cy="1770118"/>
          </a:xfrm>
          <a:prstGeom prst="line">
            <a:avLst/>
          </a:prstGeom>
          <a:ln w="38100"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テキスト ボックス 32"/>
          <p:cNvSpPr txBox="1"/>
          <p:nvPr/>
        </p:nvSpPr>
        <p:spPr>
          <a:xfrm>
            <a:off x="3103403" y="2751131"/>
            <a:ext cx="608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 smtClean="0">
                <a:solidFill>
                  <a:srgbClr val="FF9933"/>
                </a:solidFill>
              </a:rPr>
              <a:t>Hit!</a:t>
            </a:r>
            <a:endParaRPr kumimoji="1" lang="ja-JP" altLang="en-US" b="1" dirty="0">
              <a:solidFill>
                <a:srgbClr val="FF9933"/>
              </a:solidFill>
            </a:endParaRPr>
          </a:p>
        </p:txBody>
      </p:sp>
      <p:cxnSp>
        <p:nvCxnSpPr>
          <p:cNvPr id="35" name="直線コネクタ 34"/>
          <p:cNvCxnSpPr/>
          <p:nvPr/>
        </p:nvCxnSpPr>
        <p:spPr>
          <a:xfrm>
            <a:off x="7838994" y="2079232"/>
            <a:ext cx="0" cy="1790869"/>
          </a:xfrm>
          <a:prstGeom prst="line">
            <a:avLst/>
          </a:prstGeom>
          <a:ln w="38100"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テキスト ボックス 37"/>
          <p:cNvSpPr txBox="1"/>
          <p:nvPr/>
        </p:nvSpPr>
        <p:spPr>
          <a:xfrm>
            <a:off x="6212888" y="2719325"/>
            <a:ext cx="831301" cy="369332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solidFill>
                  <a:schemeClr val="accent1"/>
                </a:solidFill>
              </a:rPr>
              <a:t>LATCH</a:t>
            </a:r>
            <a:endParaRPr kumimoji="1" lang="ja-JP" altLang="en-US" b="1" dirty="0">
              <a:solidFill>
                <a:schemeClr val="accent1"/>
              </a:solidFill>
            </a:endParaRPr>
          </a:p>
        </p:txBody>
      </p:sp>
      <p:cxnSp>
        <p:nvCxnSpPr>
          <p:cNvPr id="40" name="直線矢印コネクタ 39"/>
          <p:cNvCxnSpPr/>
          <p:nvPr/>
        </p:nvCxnSpPr>
        <p:spPr>
          <a:xfrm flipH="1">
            <a:off x="2903048" y="3538118"/>
            <a:ext cx="1460538" cy="0"/>
          </a:xfrm>
          <a:prstGeom prst="straightConnector1">
            <a:avLst/>
          </a:prstGeom>
          <a:ln w="25400">
            <a:solidFill>
              <a:srgbClr val="FF993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テキスト ボックス 40"/>
          <p:cNvSpPr txBox="1"/>
          <p:nvPr/>
        </p:nvSpPr>
        <p:spPr>
          <a:xfrm>
            <a:off x="3136009" y="3485988"/>
            <a:ext cx="608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 smtClean="0">
                <a:solidFill>
                  <a:srgbClr val="FF9933"/>
                </a:solidFill>
              </a:rPr>
              <a:t>Hit!</a:t>
            </a:r>
            <a:endParaRPr kumimoji="1" lang="ja-JP" altLang="en-US" b="1" dirty="0">
              <a:solidFill>
                <a:srgbClr val="FF9933"/>
              </a:solidFill>
            </a:endParaRPr>
          </a:p>
        </p:txBody>
      </p:sp>
      <p:cxnSp>
        <p:nvCxnSpPr>
          <p:cNvPr id="42" name="直線矢印コネクタ 41"/>
          <p:cNvCxnSpPr/>
          <p:nvPr/>
        </p:nvCxnSpPr>
        <p:spPr>
          <a:xfrm flipH="1">
            <a:off x="2903048" y="4270129"/>
            <a:ext cx="1460538" cy="0"/>
          </a:xfrm>
          <a:prstGeom prst="straightConnector1">
            <a:avLst/>
          </a:prstGeom>
          <a:ln w="25400">
            <a:solidFill>
              <a:srgbClr val="FF993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テキスト ボックス 42"/>
          <p:cNvSpPr txBox="1"/>
          <p:nvPr/>
        </p:nvSpPr>
        <p:spPr>
          <a:xfrm>
            <a:off x="3136009" y="4210851"/>
            <a:ext cx="608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 smtClean="0">
                <a:solidFill>
                  <a:srgbClr val="FF9933"/>
                </a:solidFill>
              </a:rPr>
              <a:t>Hit!</a:t>
            </a:r>
            <a:endParaRPr kumimoji="1" lang="ja-JP" altLang="en-US" b="1" dirty="0">
              <a:solidFill>
                <a:srgbClr val="FF9933"/>
              </a:solidFill>
            </a:endParaRPr>
          </a:p>
        </p:txBody>
      </p:sp>
      <p:cxnSp>
        <p:nvCxnSpPr>
          <p:cNvPr id="44" name="直線矢印コネクタ 43"/>
          <p:cNvCxnSpPr/>
          <p:nvPr/>
        </p:nvCxnSpPr>
        <p:spPr>
          <a:xfrm flipH="1">
            <a:off x="2903048" y="5008871"/>
            <a:ext cx="1460538" cy="0"/>
          </a:xfrm>
          <a:prstGeom prst="straightConnector1">
            <a:avLst/>
          </a:prstGeom>
          <a:ln w="25400">
            <a:solidFill>
              <a:srgbClr val="FF993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テキスト ボックス 44"/>
          <p:cNvSpPr txBox="1"/>
          <p:nvPr/>
        </p:nvSpPr>
        <p:spPr>
          <a:xfrm>
            <a:off x="3136009" y="4949593"/>
            <a:ext cx="608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 smtClean="0">
                <a:solidFill>
                  <a:srgbClr val="FF9933"/>
                </a:solidFill>
              </a:rPr>
              <a:t>Hit!</a:t>
            </a:r>
            <a:endParaRPr kumimoji="1" lang="ja-JP" altLang="en-US" b="1" dirty="0">
              <a:solidFill>
                <a:srgbClr val="FF9933"/>
              </a:solidFill>
            </a:endParaRPr>
          </a:p>
        </p:txBody>
      </p:sp>
      <p:cxnSp>
        <p:nvCxnSpPr>
          <p:cNvPr id="46" name="直線矢印コネクタ 45"/>
          <p:cNvCxnSpPr/>
          <p:nvPr/>
        </p:nvCxnSpPr>
        <p:spPr>
          <a:xfrm flipH="1">
            <a:off x="4701894" y="2808464"/>
            <a:ext cx="1460538" cy="0"/>
          </a:xfrm>
          <a:prstGeom prst="straightConnector1">
            <a:avLst/>
          </a:prstGeom>
          <a:ln w="25400">
            <a:solidFill>
              <a:srgbClr val="FF9933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テキスト ボックス 46"/>
          <p:cNvSpPr txBox="1"/>
          <p:nvPr/>
        </p:nvSpPr>
        <p:spPr>
          <a:xfrm>
            <a:off x="5485102" y="2743604"/>
            <a:ext cx="608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 smtClean="0">
                <a:solidFill>
                  <a:srgbClr val="FF9933"/>
                </a:solidFill>
              </a:rPr>
              <a:t>Hit!</a:t>
            </a:r>
            <a:endParaRPr kumimoji="1" lang="ja-JP" altLang="en-US" b="1" dirty="0">
              <a:solidFill>
                <a:srgbClr val="FF9933"/>
              </a:solidFill>
            </a:endParaRPr>
          </a:p>
        </p:txBody>
      </p:sp>
      <p:cxnSp>
        <p:nvCxnSpPr>
          <p:cNvPr id="48" name="直線矢印コネクタ 47"/>
          <p:cNvCxnSpPr/>
          <p:nvPr/>
        </p:nvCxnSpPr>
        <p:spPr>
          <a:xfrm flipH="1">
            <a:off x="4722272" y="3533092"/>
            <a:ext cx="1460538" cy="0"/>
          </a:xfrm>
          <a:prstGeom prst="straightConnector1">
            <a:avLst/>
          </a:prstGeom>
          <a:ln w="25400">
            <a:solidFill>
              <a:srgbClr val="FF9933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テキスト ボックス 48"/>
          <p:cNvSpPr txBox="1"/>
          <p:nvPr/>
        </p:nvSpPr>
        <p:spPr>
          <a:xfrm>
            <a:off x="5505480" y="3468232"/>
            <a:ext cx="608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 smtClean="0">
                <a:solidFill>
                  <a:srgbClr val="FF9933"/>
                </a:solidFill>
              </a:rPr>
              <a:t>Hit!</a:t>
            </a:r>
            <a:endParaRPr kumimoji="1" lang="ja-JP" altLang="en-US" b="1" dirty="0">
              <a:solidFill>
                <a:srgbClr val="FF9933"/>
              </a:solidFill>
            </a:endParaRPr>
          </a:p>
        </p:txBody>
      </p:sp>
      <p:cxnSp>
        <p:nvCxnSpPr>
          <p:cNvPr id="50" name="直線矢印コネクタ 49"/>
          <p:cNvCxnSpPr/>
          <p:nvPr/>
        </p:nvCxnSpPr>
        <p:spPr>
          <a:xfrm flipH="1">
            <a:off x="4722272" y="4274434"/>
            <a:ext cx="1460538" cy="0"/>
          </a:xfrm>
          <a:prstGeom prst="straightConnector1">
            <a:avLst/>
          </a:prstGeom>
          <a:ln w="25400">
            <a:solidFill>
              <a:srgbClr val="FF9933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テキスト ボックス 50"/>
          <p:cNvSpPr txBox="1"/>
          <p:nvPr/>
        </p:nvSpPr>
        <p:spPr>
          <a:xfrm>
            <a:off x="5505480" y="4202426"/>
            <a:ext cx="608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 smtClean="0">
                <a:solidFill>
                  <a:srgbClr val="FF9933"/>
                </a:solidFill>
              </a:rPr>
              <a:t>Hit!</a:t>
            </a:r>
            <a:endParaRPr kumimoji="1" lang="ja-JP" altLang="en-US" b="1" dirty="0">
              <a:solidFill>
                <a:srgbClr val="FF9933"/>
              </a:solidFill>
            </a:endParaRPr>
          </a:p>
        </p:txBody>
      </p:sp>
      <p:cxnSp>
        <p:nvCxnSpPr>
          <p:cNvPr id="52" name="直線矢印コネクタ 51"/>
          <p:cNvCxnSpPr/>
          <p:nvPr/>
        </p:nvCxnSpPr>
        <p:spPr>
          <a:xfrm flipH="1">
            <a:off x="4722272" y="5013176"/>
            <a:ext cx="1460538" cy="0"/>
          </a:xfrm>
          <a:prstGeom prst="straightConnector1">
            <a:avLst/>
          </a:prstGeom>
          <a:ln w="25400">
            <a:solidFill>
              <a:srgbClr val="FF9933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テキスト ボックス 52"/>
          <p:cNvSpPr txBox="1"/>
          <p:nvPr/>
        </p:nvSpPr>
        <p:spPr>
          <a:xfrm>
            <a:off x="5505480" y="4941168"/>
            <a:ext cx="608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 smtClean="0">
                <a:solidFill>
                  <a:srgbClr val="FF9933"/>
                </a:solidFill>
              </a:rPr>
              <a:t>Hit!</a:t>
            </a:r>
            <a:endParaRPr kumimoji="1" lang="ja-JP" altLang="en-US" b="1" dirty="0">
              <a:solidFill>
                <a:srgbClr val="FF9933"/>
              </a:solidFill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1035287" y="2316941"/>
            <a:ext cx="1684621" cy="29848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smtClean="0">
                <a:solidFill>
                  <a:srgbClr val="3333FF"/>
                </a:solidFill>
              </a:rPr>
              <a:t>Counter + TMC</a:t>
            </a:r>
            <a:endParaRPr kumimoji="1" lang="ja-JP" altLang="en-US" b="1" dirty="0">
              <a:solidFill>
                <a:srgbClr val="3333FF"/>
              </a:solidFill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6215605" y="3459778"/>
            <a:ext cx="831301" cy="369332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solidFill>
                  <a:schemeClr val="accent1"/>
                </a:solidFill>
              </a:rPr>
              <a:t>LATCH</a:t>
            </a:r>
            <a:endParaRPr kumimoji="1" lang="ja-JP" altLang="en-US" b="1" dirty="0">
              <a:solidFill>
                <a:schemeClr val="accent1"/>
              </a:solidFill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6215605" y="4179858"/>
            <a:ext cx="831301" cy="369332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solidFill>
                  <a:schemeClr val="accent1"/>
                </a:solidFill>
              </a:rPr>
              <a:t>LATCH</a:t>
            </a:r>
            <a:endParaRPr kumimoji="1" lang="ja-JP" altLang="en-US" b="1" dirty="0">
              <a:solidFill>
                <a:schemeClr val="accent1"/>
              </a:solidFill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6215605" y="4899938"/>
            <a:ext cx="831301" cy="369332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solidFill>
                  <a:schemeClr val="accent1"/>
                </a:solidFill>
              </a:rPr>
              <a:t>LATCH</a:t>
            </a:r>
            <a:endParaRPr kumimoji="1" lang="ja-JP" altLang="en-US" b="1" dirty="0">
              <a:solidFill>
                <a:schemeClr val="accent1"/>
              </a:solidFill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2080439" y="2721372"/>
            <a:ext cx="831301" cy="369332"/>
          </a:xfrm>
          <a:prstGeom prst="rect">
            <a:avLst/>
          </a:prstGeom>
          <a:pattFill prst="ltDnDiag">
            <a:fgClr>
              <a:schemeClr val="accent1"/>
            </a:fgClr>
            <a:bgClr>
              <a:schemeClr val="bg1"/>
            </a:bgClr>
          </a:patt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solidFill>
                  <a:schemeClr val="accent1"/>
                </a:solidFill>
              </a:rPr>
              <a:t>LATCH</a:t>
            </a:r>
            <a:endParaRPr kumimoji="1" lang="ja-JP" altLang="en-US" b="1" dirty="0">
              <a:solidFill>
                <a:schemeClr val="accent1"/>
              </a:solidFill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2083156" y="3461825"/>
            <a:ext cx="831301" cy="369332"/>
          </a:xfrm>
          <a:prstGeom prst="rect">
            <a:avLst/>
          </a:prstGeom>
          <a:pattFill prst="ltDnDiag">
            <a:fgClr>
              <a:schemeClr val="accent1"/>
            </a:fgClr>
            <a:bgClr>
              <a:schemeClr val="bg1"/>
            </a:bgClr>
          </a:patt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solidFill>
                  <a:schemeClr val="accent1"/>
                </a:solidFill>
              </a:rPr>
              <a:t>LATCH</a:t>
            </a:r>
            <a:endParaRPr kumimoji="1" lang="ja-JP" altLang="en-US" b="1" dirty="0">
              <a:solidFill>
                <a:schemeClr val="accent1"/>
              </a:solidFill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2083156" y="4181905"/>
            <a:ext cx="831301" cy="369332"/>
          </a:xfrm>
          <a:prstGeom prst="rect">
            <a:avLst/>
          </a:prstGeom>
          <a:pattFill prst="ltDnDiag">
            <a:fgClr>
              <a:schemeClr val="accent1"/>
            </a:fgClr>
            <a:bgClr>
              <a:schemeClr val="bg1"/>
            </a:bgClr>
          </a:patt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solidFill>
                  <a:schemeClr val="accent1"/>
                </a:solidFill>
              </a:rPr>
              <a:t>LATCH</a:t>
            </a:r>
            <a:endParaRPr kumimoji="1" lang="ja-JP" altLang="en-US" b="1" dirty="0">
              <a:solidFill>
                <a:schemeClr val="accent1"/>
              </a:solidFill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2083156" y="4901985"/>
            <a:ext cx="831301" cy="369332"/>
          </a:xfrm>
          <a:prstGeom prst="rect">
            <a:avLst/>
          </a:prstGeom>
          <a:pattFill prst="ltDnDiag">
            <a:fgClr>
              <a:schemeClr val="accent1"/>
            </a:fgClr>
            <a:bgClr>
              <a:schemeClr val="bg1"/>
            </a:bgClr>
          </a:patt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solidFill>
                  <a:schemeClr val="accent1"/>
                </a:solidFill>
              </a:rPr>
              <a:t>LATCH</a:t>
            </a:r>
            <a:endParaRPr kumimoji="1" lang="ja-JP" altLang="en-US" b="1" dirty="0">
              <a:solidFill>
                <a:schemeClr val="accent1"/>
              </a:solidFill>
            </a:endParaRPr>
          </a:p>
        </p:txBody>
      </p:sp>
      <p:cxnSp>
        <p:nvCxnSpPr>
          <p:cNvPr id="39" name="直線矢印コネクタ 38"/>
          <p:cNvCxnSpPr>
            <a:endCxn id="57" idx="1"/>
          </p:cNvCxnSpPr>
          <p:nvPr/>
        </p:nvCxnSpPr>
        <p:spPr>
          <a:xfrm>
            <a:off x="1834337" y="2903991"/>
            <a:ext cx="246102" cy="2047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矢印コネクタ 61"/>
          <p:cNvCxnSpPr/>
          <p:nvPr/>
        </p:nvCxnSpPr>
        <p:spPr>
          <a:xfrm>
            <a:off x="1834337" y="3639720"/>
            <a:ext cx="246102" cy="2047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矢印コネクタ 62"/>
          <p:cNvCxnSpPr/>
          <p:nvPr/>
        </p:nvCxnSpPr>
        <p:spPr>
          <a:xfrm>
            <a:off x="1834337" y="4368678"/>
            <a:ext cx="246102" cy="2047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線矢印コネクタ 63"/>
          <p:cNvCxnSpPr/>
          <p:nvPr/>
        </p:nvCxnSpPr>
        <p:spPr>
          <a:xfrm>
            <a:off x="1834337" y="5078817"/>
            <a:ext cx="246102" cy="2047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線コネクタ 64"/>
          <p:cNvCxnSpPr/>
          <p:nvPr/>
        </p:nvCxnSpPr>
        <p:spPr>
          <a:xfrm>
            <a:off x="1843215" y="2906038"/>
            <a:ext cx="0" cy="740453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線矢印コネクタ 70"/>
          <p:cNvCxnSpPr>
            <a:endCxn id="38" idx="3"/>
          </p:cNvCxnSpPr>
          <p:nvPr/>
        </p:nvCxnSpPr>
        <p:spPr>
          <a:xfrm flipH="1">
            <a:off x="7044189" y="2903991"/>
            <a:ext cx="218741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線矢印コネクタ 71"/>
          <p:cNvCxnSpPr/>
          <p:nvPr/>
        </p:nvCxnSpPr>
        <p:spPr>
          <a:xfrm flipH="1">
            <a:off x="7046906" y="3639720"/>
            <a:ext cx="218741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直線矢印コネクタ 72"/>
          <p:cNvCxnSpPr/>
          <p:nvPr/>
        </p:nvCxnSpPr>
        <p:spPr>
          <a:xfrm flipH="1">
            <a:off x="7046906" y="4359800"/>
            <a:ext cx="218741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直線矢印コネクタ 73"/>
          <p:cNvCxnSpPr/>
          <p:nvPr/>
        </p:nvCxnSpPr>
        <p:spPr>
          <a:xfrm flipH="1">
            <a:off x="7046906" y="5079880"/>
            <a:ext cx="218741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直線コネクタ 74"/>
          <p:cNvCxnSpPr/>
          <p:nvPr/>
        </p:nvCxnSpPr>
        <p:spPr>
          <a:xfrm>
            <a:off x="7256316" y="2903991"/>
            <a:ext cx="0" cy="7425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直線矢印コネクタ 79"/>
          <p:cNvCxnSpPr/>
          <p:nvPr/>
        </p:nvCxnSpPr>
        <p:spPr>
          <a:xfrm>
            <a:off x="4571016" y="1452846"/>
            <a:ext cx="984" cy="626386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テキスト ボックス 80"/>
          <p:cNvSpPr txBox="1"/>
          <p:nvPr/>
        </p:nvSpPr>
        <p:spPr>
          <a:xfrm>
            <a:off x="3662530" y="1052736"/>
            <a:ext cx="18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 smtClean="0">
                <a:solidFill>
                  <a:schemeClr val="tx2"/>
                </a:solidFill>
              </a:rPr>
              <a:t>External Clock</a:t>
            </a:r>
            <a:endParaRPr kumimoji="1" lang="ja-JP" altLang="en-US" sz="2000" b="1" dirty="0">
              <a:solidFill>
                <a:schemeClr val="tx2"/>
              </a:solidFill>
            </a:endParaRPr>
          </a:p>
        </p:txBody>
      </p:sp>
      <p:sp>
        <p:nvSpPr>
          <p:cNvPr id="83" name="テキスト ボックス 82"/>
          <p:cNvSpPr txBox="1"/>
          <p:nvPr/>
        </p:nvSpPr>
        <p:spPr>
          <a:xfrm>
            <a:off x="1142250" y="1556792"/>
            <a:ext cx="13775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smtClean="0">
                <a:solidFill>
                  <a:srgbClr val="00B050"/>
                </a:solidFill>
              </a:rPr>
              <a:t>MALPIX8</a:t>
            </a:r>
            <a:endParaRPr kumimoji="1" lang="ja-JP" altLang="en-US" sz="2400" b="1" dirty="0">
              <a:solidFill>
                <a:srgbClr val="00B050"/>
              </a:solidFill>
            </a:endParaRPr>
          </a:p>
        </p:txBody>
      </p:sp>
      <p:cxnSp>
        <p:nvCxnSpPr>
          <p:cNvPr id="85" name="直線矢印コネクタ 84"/>
          <p:cNvCxnSpPr/>
          <p:nvPr/>
        </p:nvCxnSpPr>
        <p:spPr>
          <a:xfrm>
            <a:off x="3100147" y="5805264"/>
            <a:ext cx="2921079" cy="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テキスト ボックス 85"/>
          <p:cNvSpPr txBox="1"/>
          <p:nvPr/>
        </p:nvSpPr>
        <p:spPr>
          <a:xfrm>
            <a:off x="3347864" y="5764614"/>
            <a:ext cx="2441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smtClean="0">
                <a:solidFill>
                  <a:schemeClr val="tx2"/>
                </a:solidFill>
              </a:rPr>
              <a:t>9</a:t>
            </a:r>
            <a:r>
              <a:rPr kumimoji="1" lang="en-US" altLang="ja-JP" b="1" smtClean="0">
                <a:solidFill>
                  <a:schemeClr val="tx2"/>
                </a:solidFill>
              </a:rPr>
              <a:t>.6mm</a:t>
            </a:r>
            <a:r>
              <a:rPr lang="ja-JP" altLang="en-US" b="1" smtClean="0">
                <a:solidFill>
                  <a:schemeClr val="tx2"/>
                </a:solidFill>
              </a:rPr>
              <a:t> </a:t>
            </a:r>
            <a:r>
              <a:rPr lang="en-US" altLang="ja-JP" b="1" smtClean="0">
                <a:solidFill>
                  <a:schemeClr val="tx2"/>
                </a:solidFill>
              </a:rPr>
              <a:t>(</a:t>
            </a:r>
            <a:r>
              <a:rPr lang="en-US" altLang="ja-JP" b="1" smtClean="0">
                <a:solidFill>
                  <a:schemeClr val="tx2"/>
                </a:solidFill>
              </a:rPr>
              <a:t>64</a:t>
            </a:r>
            <a:r>
              <a:rPr lang="en-US" altLang="ja-JP" b="1" smtClean="0">
                <a:solidFill>
                  <a:schemeClr val="tx2"/>
                </a:solidFill>
              </a:rPr>
              <a:t>um </a:t>
            </a:r>
            <a:r>
              <a:rPr lang="en-US" altLang="ja-JP" b="1" smtClean="0">
                <a:solidFill>
                  <a:schemeClr val="tx2"/>
                </a:solidFill>
              </a:rPr>
              <a:t>x </a:t>
            </a:r>
            <a:r>
              <a:rPr lang="en-US" altLang="ja-JP" b="1" smtClean="0">
                <a:solidFill>
                  <a:schemeClr val="tx2"/>
                </a:solidFill>
              </a:rPr>
              <a:t>150</a:t>
            </a:r>
            <a:r>
              <a:rPr lang="en-US" altLang="ja-JP" b="1" smtClean="0">
                <a:solidFill>
                  <a:schemeClr val="tx2"/>
                </a:solidFill>
              </a:rPr>
              <a:t>)</a:t>
            </a:r>
            <a:endParaRPr kumimoji="1" lang="ja-JP" altLang="en-US" b="1" dirty="0">
              <a:solidFill>
                <a:schemeClr val="tx2"/>
              </a:solidFill>
            </a:endParaRPr>
          </a:p>
        </p:txBody>
      </p:sp>
      <p:cxnSp>
        <p:nvCxnSpPr>
          <p:cNvPr id="76" name="直線コネクタ 75"/>
          <p:cNvCxnSpPr/>
          <p:nvPr/>
        </p:nvCxnSpPr>
        <p:spPr>
          <a:xfrm>
            <a:off x="1843215" y="4353609"/>
            <a:ext cx="0" cy="740453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直線矢印コネクタ 78"/>
          <p:cNvCxnSpPr/>
          <p:nvPr/>
        </p:nvCxnSpPr>
        <p:spPr>
          <a:xfrm>
            <a:off x="1843215" y="2615426"/>
            <a:ext cx="0" cy="307265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直線コネクタ 86"/>
          <p:cNvCxnSpPr/>
          <p:nvPr/>
        </p:nvCxnSpPr>
        <p:spPr>
          <a:xfrm>
            <a:off x="7262930" y="4342684"/>
            <a:ext cx="0" cy="7425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直線矢印コネクタ 88"/>
          <p:cNvCxnSpPr/>
          <p:nvPr/>
        </p:nvCxnSpPr>
        <p:spPr>
          <a:xfrm>
            <a:off x="2051720" y="5373216"/>
            <a:ext cx="870352" cy="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テキスト ボックス 90"/>
          <p:cNvSpPr txBox="1"/>
          <p:nvPr/>
        </p:nvSpPr>
        <p:spPr>
          <a:xfrm>
            <a:off x="2051720" y="5363924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smtClean="0">
                <a:solidFill>
                  <a:schemeClr val="tx2"/>
                </a:solidFill>
              </a:rPr>
              <a:t>400um</a:t>
            </a:r>
            <a:endParaRPr kumimoji="1" lang="ja-JP" altLang="en-US" b="1" dirty="0">
              <a:solidFill>
                <a:schemeClr val="tx2"/>
              </a:solidFill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7046907" y="5733256"/>
            <a:ext cx="18455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b="1" smtClean="0"/>
              <a:t>I/O </a:t>
            </a:r>
            <a:r>
              <a:rPr kumimoji="1" lang="ja-JP" altLang="en-US" sz="1600" b="1" smtClean="0"/>
              <a:t>セルで </a:t>
            </a:r>
            <a:r>
              <a:rPr kumimoji="1" lang="en-US" altLang="ja-JP" sz="1600" b="1" smtClean="0"/>
              <a:t>1mm </a:t>
            </a:r>
            <a:r>
              <a:rPr kumimoji="1" lang="ja-JP" altLang="en-US" sz="1600" b="1" smtClean="0"/>
              <a:t>要</a:t>
            </a:r>
            <a:endParaRPr kumimoji="1" lang="ja-JP" altLang="en-US" sz="1600" b="1"/>
          </a:p>
        </p:txBody>
      </p:sp>
      <p:cxnSp>
        <p:nvCxnSpPr>
          <p:cNvPr id="95" name="直線矢印コネクタ 94"/>
          <p:cNvCxnSpPr/>
          <p:nvPr/>
        </p:nvCxnSpPr>
        <p:spPr>
          <a:xfrm>
            <a:off x="1844749" y="4077072"/>
            <a:ext cx="0" cy="307265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正方形/長方形 91"/>
          <p:cNvSpPr/>
          <p:nvPr/>
        </p:nvSpPr>
        <p:spPr>
          <a:xfrm>
            <a:off x="1043608" y="3870101"/>
            <a:ext cx="1684621" cy="29848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smtClean="0">
                <a:solidFill>
                  <a:srgbClr val="3333FF"/>
                </a:solidFill>
              </a:rPr>
              <a:t>Counter + TMC</a:t>
            </a:r>
            <a:endParaRPr kumimoji="1" lang="ja-JP" altLang="en-US" b="1" dirty="0">
              <a:solidFill>
                <a:srgbClr val="3333FF"/>
              </a:solidFill>
            </a:endParaRPr>
          </a:p>
        </p:txBody>
      </p:sp>
      <p:cxnSp>
        <p:nvCxnSpPr>
          <p:cNvPr id="166" name="直線矢印コネクタ 165"/>
          <p:cNvCxnSpPr/>
          <p:nvPr/>
        </p:nvCxnSpPr>
        <p:spPr>
          <a:xfrm>
            <a:off x="7260447" y="2596726"/>
            <a:ext cx="0" cy="307265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直線矢印コネクタ 166"/>
          <p:cNvCxnSpPr/>
          <p:nvPr/>
        </p:nvCxnSpPr>
        <p:spPr>
          <a:xfrm>
            <a:off x="7261981" y="4058372"/>
            <a:ext cx="0" cy="307265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正方形/長方形 163"/>
          <p:cNvSpPr/>
          <p:nvPr/>
        </p:nvSpPr>
        <p:spPr>
          <a:xfrm>
            <a:off x="7127530" y="2322137"/>
            <a:ext cx="1684621" cy="29848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smtClean="0">
                <a:solidFill>
                  <a:srgbClr val="3333FF"/>
                </a:solidFill>
              </a:rPr>
              <a:t>Counter + TMC</a:t>
            </a:r>
            <a:endParaRPr kumimoji="1" lang="ja-JP" altLang="en-US" b="1" dirty="0">
              <a:solidFill>
                <a:srgbClr val="3333FF"/>
              </a:solidFill>
            </a:endParaRPr>
          </a:p>
        </p:txBody>
      </p:sp>
      <p:sp>
        <p:nvSpPr>
          <p:cNvPr id="165" name="正方形/長方形 164"/>
          <p:cNvSpPr/>
          <p:nvPr/>
        </p:nvSpPr>
        <p:spPr>
          <a:xfrm>
            <a:off x="7135851" y="3875297"/>
            <a:ext cx="1684621" cy="29848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smtClean="0">
                <a:solidFill>
                  <a:srgbClr val="3333FF"/>
                </a:solidFill>
              </a:rPr>
              <a:t>Counter + TMC</a:t>
            </a:r>
            <a:endParaRPr kumimoji="1" lang="ja-JP" altLang="en-US" b="1" dirty="0">
              <a:solidFill>
                <a:srgbClr val="3333FF"/>
              </a:solidFill>
            </a:endParaRPr>
          </a:p>
        </p:txBody>
      </p:sp>
      <p:cxnSp>
        <p:nvCxnSpPr>
          <p:cNvPr id="36" name="直線コネクタ 35"/>
          <p:cNvCxnSpPr/>
          <p:nvPr/>
        </p:nvCxnSpPr>
        <p:spPr>
          <a:xfrm>
            <a:off x="4588454" y="2466183"/>
            <a:ext cx="0" cy="3267073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直線コネクタ 167"/>
          <p:cNvCxnSpPr/>
          <p:nvPr/>
        </p:nvCxnSpPr>
        <p:spPr>
          <a:xfrm>
            <a:off x="2983901" y="4165522"/>
            <a:ext cx="3228987" cy="2039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テキスト ボックス 60"/>
          <p:cNvSpPr txBox="1"/>
          <p:nvPr/>
        </p:nvSpPr>
        <p:spPr>
          <a:xfrm>
            <a:off x="3635896" y="2132856"/>
            <a:ext cx="2448272" cy="369332"/>
          </a:xfrm>
          <a:prstGeom prst="rect">
            <a:avLst/>
          </a:prstGeom>
          <a:noFill/>
          <a:ln>
            <a:solidFill>
              <a:srgbClr val="3333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b="1" smtClean="0"/>
              <a:t>75 x 75 </a:t>
            </a:r>
            <a:r>
              <a:rPr kumimoji="1" lang="ja-JP" altLang="en-US" smtClean="0"/>
              <a:t>アレイに４分割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5919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ja-JP" altLang="en-US" smtClean="0"/>
              <a:t>データバス（行）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4525963"/>
          </a:xfrm>
        </p:spPr>
        <p:txBody>
          <a:bodyPr/>
          <a:lstStyle/>
          <a:p>
            <a:r>
              <a:rPr kumimoji="1" lang="en-US" altLang="ja-JP" smtClean="0"/>
              <a:t>MALPIX6, 7</a:t>
            </a:r>
            <a:br>
              <a:rPr kumimoji="1" lang="en-US" altLang="ja-JP" smtClean="0"/>
            </a:br>
            <a:r>
              <a:rPr kumimoji="1" lang="en-US" altLang="ja-JP" smtClean="0"/>
              <a:t/>
            </a:r>
            <a:br>
              <a:rPr kumimoji="1" lang="en-US" altLang="ja-JP" smtClean="0"/>
            </a:br>
            <a:r>
              <a:rPr kumimoji="1" lang="en-US" altLang="ja-JP" smtClean="0"/>
              <a:t/>
            </a:r>
            <a:br>
              <a:rPr kumimoji="1" lang="en-US" altLang="ja-JP" smtClean="0"/>
            </a:br>
            <a:r>
              <a:rPr kumimoji="1" lang="en-US" altLang="ja-JP" smtClean="0"/>
              <a:t/>
            </a:r>
            <a:br>
              <a:rPr kumimoji="1" lang="en-US" altLang="ja-JP" smtClean="0"/>
            </a:br>
            <a:endParaRPr kumimoji="1" lang="en-US" altLang="ja-JP" smtClean="0"/>
          </a:p>
          <a:p>
            <a:r>
              <a:rPr kumimoji="1" lang="en-US" altLang="ja-JP" smtClean="0"/>
              <a:t>MALPIX8</a:t>
            </a:r>
            <a:endParaRPr kumimoji="1" lang="ja-JP" altLang="en-US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F58D5-FB6A-49A3-83FF-FF4BF2F3BC95}" type="slidenum">
              <a:rPr kumimoji="1" lang="ja-JP" altLang="en-US" smtClean="0"/>
              <a:t>11</a:t>
            </a:fld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2968157" y="1939138"/>
            <a:ext cx="1335096" cy="863276"/>
          </a:xfrm>
          <a:prstGeom prst="rect">
            <a:avLst/>
          </a:prstGeom>
          <a:pattFill prst="pct25">
            <a:fgClr>
              <a:schemeClr val="accent1"/>
            </a:fgClr>
            <a:bgClr>
              <a:schemeClr val="bg1"/>
            </a:bgClr>
          </a:patt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smtClean="0">
                <a:solidFill>
                  <a:schemeClr val="tx2"/>
                </a:solidFill>
              </a:rPr>
              <a:t>CELL(0,0)</a:t>
            </a:r>
            <a:endParaRPr kumimoji="1" lang="ja-JP" altLang="en-US" b="1">
              <a:solidFill>
                <a:schemeClr val="tx2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5364088" y="1938318"/>
            <a:ext cx="1335095" cy="864096"/>
          </a:xfrm>
          <a:prstGeom prst="rect">
            <a:avLst/>
          </a:prstGeom>
          <a:pattFill prst="pct25">
            <a:fgClr>
              <a:schemeClr val="accent1"/>
            </a:fgClr>
            <a:bgClr>
              <a:schemeClr val="bg1"/>
            </a:bgClr>
          </a:patt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smtClean="0">
                <a:solidFill>
                  <a:schemeClr val="tx2"/>
                </a:solidFill>
              </a:rPr>
              <a:t>CELL(63,0)</a:t>
            </a:r>
            <a:endParaRPr kumimoji="1" lang="ja-JP" altLang="en-US" b="1">
              <a:solidFill>
                <a:schemeClr val="tx2"/>
              </a:solidFill>
            </a:endParaRPr>
          </a:p>
        </p:txBody>
      </p:sp>
      <p:cxnSp>
        <p:nvCxnSpPr>
          <p:cNvPr id="8" name="直線矢印コネクタ 7"/>
          <p:cNvCxnSpPr/>
          <p:nvPr/>
        </p:nvCxnSpPr>
        <p:spPr>
          <a:xfrm>
            <a:off x="1685471" y="3090446"/>
            <a:ext cx="5406809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二等辺三角形 8"/>
          <p:cNvSpPr/>
          <p:nvPr/>
        </p:nvSpPr>
        <p:spPr>
          <a:xfrm rot="5400000">
            <a:off x="7061261" y="2906400"/>
            <a:ext cx="370745" cy="356620"/>
          </a:xfrm>
          <a:prstGeom prst="triangle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0" name="直線矢印コネクタ 9"/>
          <p:cNvCxnSpPr/>
          <p:nvPr/>
        </p:nvCxnSpPr>
        <p:spPr>
          <a:xfrm>
            <a:off x="7380312" y="3086995"/>
            <a:ext cx="396044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二等辺三角形 11"/>
          <p:cNvSpPr/>
          <p:nvPr/>
        </p:nvSpPr>
        <p:spPr>
          <a:xfrm rot="5400000">
            <a:off x="2427402" y="2908469"/>
            <a:ext cx="370745" cy="356620"/>
          </a:xfrm>
          <a:prstGeom prst="triangle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8440786" y="2728918"/>
            <a:ext cx="5040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b="1" smtClean="0"/>
              <a:t>12</a:t>
            </a:r>
            <a:endParaRPr kumimoji="1" lang="en-US" altLang="ja-JP" sz="1400" b="1" smtClean="0"/>
          </a:p>
        </p:txBody>
      </p:sp>
      <p:cxnSp>
        <p:nvCxnSpPr>
          <p:cNvPr id="15" name="直線矢印コネクタ 14"/>
          <p:cNvCxnSpPr/>
          <p:nvPr/>
        </p:nvCxnSpPr>
        <p:spPr>
          <a:xfrm>
            <a:off x="8225704" y="3088958"/>
            <a:ext cx="720122" cy="0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/>
        </p:nvCxnSpPr>
        <p:spPr>
          <a:xfrm flipH="1">
            <a:off x="4771305" y="2994490"/>
            <a:ext cx="70524" cy="17235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テキスト ボックス 16"/>
          <p:cNvSpPr txBox="1"/>
          <p:nvPr/>
        </p:nvSpPr>
        <p:spPr>
          <a:xfrm>
            <a:off x="4663293" y="3080072"/>
            <a:ext cx="5040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b="1" smtClean="0"/>
              <a:t>12</a:t>
            </a:r>
            <a:endParaRPr kumimoji="1" lang="en-US" altLang="ja-JP" sz="1400" b="1" smtClean="0"/>
          </a:p>
        </p:txBody>
      </p:sp>
      <p:cxnSp>
        <p:nvCxnSpPr>
          <p:cNvPr id="18" name="直線コネクタ 17"/>
          <p:cNvCxnSpPr/>
          <p:nvPr/>
        </p:nvCxnSpPr>
        <p:spPr>
          <a:xfrm flipH="1">
            <a:off x="8548798" y="3001794"/>
            <a:ext cx="70524" cy="17235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/>
          <p:cNvSpPr txBox="1"/>
          <p:nvPr/>
        </p:nvSpPr>
        <p:spPr>
          <a:xfrm>
            <a:off x="8288335" y="3153123"/>
            <a:ext cx="8201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b="1" smtClean="0"/>
              <a:t>D[11:0]</a:t>
            </a:r>
            <a:endParaRPr kumimoji="1" lang="ja-JP" altLang="en-US" sz="1600" b="1"/>
          </a:p>
        </p:txBody>
      </p:sp>
      <p:cxnSp>
        <p:nvCxnSpPr>
          <p:cNvPr id="21" name="直線コネクタ 20"/>
          <p:cNvCxnSpPr/>
          <p:nvPr/>
        </p:nvCxnSpPr>
        <p:spPr>
          <a:xfrm>
            <a:off x="4355976" y="2370366"/>
            <a:ext cx="930080" cy="0"/>
          </a:xfrm>
          <a:prstGeom prst="line">
            <a:avLst/>
          </a:prstGeom>
          <a:ln w="25400"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/>
          <p:cNvCxnSpPr>
            <a:endCxn id="6" idx="2"/>
          </p:cNvCxnSpPr>
          <p:nvPr/>
        </p:nvCxnSpPr>
        <p:spPr>
          <a:xfrm flipV="1">
            <a:off x="3635705" y="2802414"/>
            <a:ext cx="0" cy="288032"/>
          </a:xfrm>
          <a:prstGeom prst="line">
            <a:avLst/>
          </a:prstGeom>
          <a:ln w="381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/>
          <p:nvPr/>
        </p:nvCxnSpPr>
        <p:spPr>
          <a:xfrm flipV="1">
            <a:off x="6056175" y="2802414"/>
            <a:ext cx="0" cy="288032"/>
          </a:xfrm>
          <a:prstGeom prst="line">
            <a:avLst/>
          </a:prstGeom>
          <a:ln w="381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正方形/長方形 25"/>
          <p:cNvSpPr/>
          <p:nvPr/>
        </p:nvSpPr>
        <p:spPr>
          <a:xfrm>
            <a:off x="323529" y="1484784"/>
            <a:ext cx="8135920" cy="1996857"/>
          </a:xfrm>
          <a:prstGeom prst="rect">
            <a:avLst/>
          </a:prstGeom>
          <a:noFill/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7215958" y="1484784"/>
            <a:ext cx="12250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smtClean="0">
                <a:solidFill>
                  <a:schemeClr val="accent1"/>
                </a:solidFill>
              </a:rPr>
              <a:t>MALPIX</a:t>
            </a:r>
            <a:endParaRPr kumimoji="1" lang="ja-JP" altLang="en-US" sz="2400" b="1">
              <a:solidFill>
                <a:schemeClr val="accent1"/>
              </a:solidFill>
            </a:endParaRPr>
          </a:p>
        </p:txBody>
      </p:sp>
      <p:cxnSp>
        <p:nvCxnSpPr>
          <p:cNvPr id="29" name="直線矢印コネクタ 28"/>
          <p:cNvCxnSpPr/>
          <p:nvPr/>
        </p:nvCxnSpPr>
        <p:spPr>
          <a:xfrm>
            <a:off x="2612774" y="1700808"/>
            <a:ext cx="3183362" cy="0"/>
          </a:xfrm>
          <a:prstGeom prst="straightConnector1">
            <a:avLst/>
          </a:prstGeom>
          <a:ln w="38100">
            <a:solidFill>
              <a:srgbClr val="FF0000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コネクタ 32"/>
          <p:cNvCxnSpPr/>
          <p:nvPr/>
        </p:nvCxnSpPr>
        <p:spPr>
          <a:xfrm flipV="1">
            <a:off x="3367149" y="1700808"/>
            <a:ext cx="0" cy="237510"/>
          </a:xfrm>
          <a:prstGeom prst="line">
            <a:avLst/>
          </a:prstGeom>
          <a:ln w="381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コネクタ 33"/>
          <p:cNvCxnSpPr/>
          <p:nvPr/>
        </p:nvCxnSpPr>
        <p:spPr>
          <a:xfrm flipV="1">
            <a:off x="5796136" y="1700808"/>
            <a:ext cx="0" cy="237510"/>
          </a:xfrm>
          <a:prstGeom prst="line">
            <a:avLst/>
          </a:prstGeom>
          <a:ln w="381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>
          <a:xfrm flipV="1">
            <a:off x="2619076" y="1700808"/>
            <a:ext cx="0" cy="1250307"/>
          </a:xfrm>
          <a:prstGeom prst="line">
            <a:avLst/>
          </a:prstGeom>
          <a:ln w="38100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正方形/長方形 39"/>
          <p:cNvSpPr/>
          <p:nvPr/>
        </p:nvSpPr>
        <p:spPr>
          <a:xfrm>
            <a:off x="539552" y="1628800"/>
            <a:ext cx="1080120" cy="64807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smtClean="0">
                <a:solidFill>
                  <a:schemeClr val="tx2"/>
                </a:solidFill>
              </a:rPr>
              <a:t>Time Counter</a:t>
            </a:r>
            <a:endParaRPr kumimoji="1" lang="ja-JP" altLang="en-US" b="1">
              <a:solidFill>
                <a:schemeClr val="tx2"/>
              </a:solidFill>
            </a:endParaRPr>
          </a:p>
        </p:txBody>
      </p:sp>
      <p:cxnSp>
        <p:nvCxnSpPr>
          <p:cNvPr id="41" name="直線コネクタ 40"/>
          <p:cNvCxnSpPr/>
          <p:nvPr/>
        </p:nvCxnSpPr>
        <p:spPr>
          <a:xfrm flipV="1">
            <a:off x="827584" y="2276873"/>
            <a:ext cx="0" cy="1110976"/>
          </a:xfrm>
          <a:prstGeom prst="line">
            <a:avLst/>
          </a:prstGeom>
          <a:ln w="38100">
            <a:solidFill>
              <a:srgbClr val="3333FF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コネクタ 44"/>
          <p:cNvCxnSpPr/>
          <p:nvPr/>
        </p:nvCxnSpPr>
        <p:spPr>
          <a:xfrm>
            <a:off x="821803" y="3092765"/>
            <a:ext cx="431857" cy="0"/>
          </a:xfrm>
          <a:prstGeom prst="line">
            <a:avLst/>
          </a:prstGeom>
          <a:ln w="38100">
            <a:solidFill>
              <a:srgbClr val="3333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正方形/長方形 27"/>
          <p:cNvSpPr/>
          <p:nvPr/>
        </p:nvSpPr>
        <p:spPr>
          <a:xfrm>
            <a:off x="1134901" y="2816344"/>
            <a:ext cx="1080120" cy="552843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smtClean="0">
                <a:solidFill>
                  <a:schemeClr val="tx2"/>
                </a:solidFill>
              </a:rPr>
              <a:t>Latch</a:t>
            </a:r>
            <a:endParaRPr kumimoji="1" lang="ja-JP" altLang="en-US" b="1">
              <a:solidFill>
                <a:schemeClr val="tx2"/>
              </a:solidFill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785703" y="2421141"/>
            <a:ext cx="5040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b="1" smtClean="0"/>
              <a:t>12</a:t>
            </a:r>
            <a:endParaRPr kumimoji="1" lang="en-US" altLang="ja-JP" sz="1400" b="1" smtClean="0"/>
          </a:p>
        </p:txBody>
      </p:sp>
      <p:cxnSp>
        <p:nvCxnSpPr>
          <p:cNvPr id="49" name="直線コネクタ 48"/>
          <p:cNvCxnSpPr/>
          <p:nvPr/>
        </p:nvCxnSpPr>
        <p:spPr>
          <a:xfrm flipH="1">
            <a:off x="720892" y="2421141"/>
            <a:ext cx="216024" cy="153888"/>
          </a:xfrm>
          <a:prstGeom prst="line">
            <a:avLst/>
          </a:prstGeom>
          <a:ln w="38100">
            <a:solidFill>
              <a:srgbClr val="3333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コネクタ 49"/>
          <p:cNvCxnSpPr/>
          <p:nvPr/>
        </p:nvCxnSpPr>
        <p:spPr>
          <a:xfrm flipV="1">
            <a:off x="1979712" y="2421141"/>
            <a:ext cx="0" cy="385959"/>
          </a:xfrm>
          <a:prstGeom prst="line">
            <a:avLst/>
          </a:prstGeom>
          <a:ln w="38100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/>
          <p:cNvCxnSpPr/>
          <p:nvPr/>
        </p:nvCxnSpPr>
        <p:spPr>
          <a:xfrm>
            <a:off x="1961050" y="2421141"/>
            <a:ext cx="63936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テキスト ボックス 53"/>
          <p:cNvSpPr txBox="1"/>
          <p:nvPr/>
        </p:nvSpPr>
        <p:spPr>
          <a:xfrm>
            <a:off x="3908368" y="1394153"/>
            <a:ext cx="6834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smtClean="0">
                <a:solidFill>
                  <a:srgbClr val="FF0000"/>
                </a:solidFill>
              </a:rPr>
              <a:t>REQ</a:t>
            </a:r>
            <a:endParaRPr kumimoji="1" lang="ja-JP" altLang="en-US" b="1">
              <a:solidFill>
                <a:srgbClr val="FF0000"/>
              </a:solidFill>
            </a:endParaRPr>
          </a:p>
        </p:txBody>
      </p:sp>
      <p:cxnSp>
        <p:nvCxnSpPr>
          <p:cNvPr id="36" name="直線コネクタ 35"/>
          <p:cNvCxnSpPr/>
          <p:nvPr/>
        </p:nvCxnSpPr>
        <p:spPr>
          <a:xfrm flipV="1">
            <a:off x="7251365" y="2610993"/>
            <a:ext cx="0" cy="385959"/>
          </a:xfrm>
          <a:prstGeom prst="line">
            <a:avLst/>
          </a:prstGeom>
          <a:ln w="38100">
            <a:solidFill>
              <a:schemeClr val="accent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テキスト ボックス 4"/>
          <p:cNvSpPr txBox="1"/>
          <p:nvPr/>
        </p:nvSpPr>
        <p:spPr>
          <a:xfrm>
            <a:off x="7045766" y="2348880"/>
            <a:ext cx="7514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b="1" smtClean="0"/>
              <a:t>RA[0]</a:t>
            </a:r>
            <a:endParaRPr kumimoji="1" lang="ja-JP" altLang="en-US" sz="1400" b="1"/>
          </a:p>
        </p:txBody>
      </p:sp>
      <p:cxnSp>
        <p:nvCxnSpPr>
          <p:cNvPr id="42" name="直線コネクタ 41"/>
          <p:cNvCxnSpPr/>
          <p:nvPr/>
        </p:nvCxnSpPr>
        <p:spPr>
          <a:xfrm flipV="1">
            <a:off x="6876256" y="2421141"/>
            <a:ext cx="0" cy="647820"/>
          </a:xfrm>
          <a:prstGeom prst="line">
            <a:avLst/>
          </a:prstGeom>
          <a:ln w="38100">
            <a:solidFill>
              <a:schemeClr val="accent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テキスト ボックス 42"/>
          <p:cNvSpPr txBox="1"/>
          <p:nvPr/>
        </p:nvSpPr>
        <p:spPr>
          <a:xfrm>
            <a:off x="6732240" y="2132856"/>
            <a:ext cx="10441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b="1" smtClean="0"/>
              <a:t>PRCHARGE</a:t>
            </a:r>
            <a:endParaRPr kumimoji="1" lang="ja-JP" altLang="en-US" sz="1400" b="1"/>
          </a:p>
        </p:txBody>
      </p:sp>
      <p:sp>
        <p:nvSpPr>
          <p:cNvPr id="11" name="二等辺三角形 10"/>
          <p:cNvSpPr/>
          <p:nvPr/>
        </p:nvSpPr>
        <p:spPr>
          <a:xfrm rot="5400000">
            <a:off x="7796681" y="2819327"/>
            <a:ext cx="504056" cy="535414"/>
          </a:xfrm>
          <a:prstGeom prst="triangle">
            <a:avLst/>
          </a:prstGeom>
          <a:solidFill>
            <a:schemeClr val="bg1"/>
          </a:solidFill>
          <a:ln w="508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正方形/長方形 43"/>
          <p:cNvSpPr/>
          <p:nvPr/>
        </p:nvSpPr>
        <p:spPr>
          <a:xfrm>
            <a:off x="4012273" y="4540757"/>
            <a:ext cx="1335096" cy="863276"/>
          </a:xfrm>
          <a:prstGeom prst="rect">
            <a:avLst/>
          </a:prstGeom>
          <a:pattFill prst="pct25">
            <a:fgClr>
              <a:schemeClr val="accent1"/>
            </a:fgClr>
            <a:bgClr>
              <a:schemeClr val="bg1"/>
            </a:bgClr>
          </a:patt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smtClean="0">
                <a:solidFill>
                  <a:schemeClr val="tx2"/>
                </a:solidFill>
              </a:rPr>
              <a:t>CELL(0,0)</a:t>
            </a:r>
            <a:endParaRPr kumimoji="1" lang="ja-JP" altLang="en-US" b="1">
              <a:solidFill>
                <a:schemeClr val="tx2"/>
              </a:solidFill>
            </a:endParaRPr>
          </a:p>
        </p:txBody>
      </p:sp>
      <p:sp>
        <p:nvSpPr>
          <p:cNvPr id="46" name="正方形/長方形 45"/>
          <p:cNvSpPr/>
          <p:nvPr/>
        </p:nvSpPr>
        <p:spPr>
          <a:xfrm>
            <a:off x="6408204" y="4539937"/>
            <a:ext cx="1335095" cy="864096"/>
          </a:xfrm>
          <a:prstGeom prst="rect">
            <a:avLst/>
          </a:prstGeom>
          <a:pattFill prst="pct25">
            <a:fgClr>
              <a:schemeClr val="accent1"/>
            </a:fgClr>
            <a:bgClr>
              <a:schemeClr val="bg1"/>
            </a:bgClr>
          </a:patt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smtClean="0">
                <a:solidFill>
                  <a:schemeClr val="tx2"/>
                </a:solidFill>
              </a:rPr>
              <a:t>CELL(127,0)</a:t>
            </a:r>
            <a:endParaRPr kumimoji="1" lang="ja-JP" altLang="en-US" b="1">
              <a:solidFill>
                <a:schemeClr val="tx2"/>
              </a:solidFill>
            </a:endParaRPr>
          </a:p>
        </p:txBody>
      </p:sp>
      <p:cxnSp>
        <p:nvCxnSpPr>
          <p:cNvPr id="48" name="直線矢印コネクタ 47"/>
          <p:cNvCxnSpPr/>
          <p:nvPr/>
        </p:nvCxnSpPr>
        <p:spPr>
          <a:xfrm>
            <a:off x="2729587" y="5692065"/>
            <a:ext cx="5406809" cy="0"/>
          </a:xfrm>
          <a:prstGeom prst="straightConnector1">
            <a:avLst/>
          </a:prstGeom>
          <a:ln w="3810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矢印コネクタ 51"/>
          <p:cNvCxnSpPr/>
          <p:nvPr/>
        </p:nvCxnSpPr>
        <p:spPr>
          <a:xfrm>
            <a:off x="1566714" y="6339971"/>
            <a:ext cx="1911464" cy="0"/>
          </a:xfrm>
          <a:prstGeom prst="straightConnector1">
            <a:avLst/>
          </a:prstGeom>
          <a:ln w="25400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二等辺三角形 54"/>
          <p:cNvSpPr/>
          <p:nvPr/>
        </p:nvSpPr>
        <p:spPr>
          <a:xfrm rot="5400000">
            <a:off x="3471518" y="5510088"/>
            <a:ext cx="370745" cy="356620"/>
          </a:xfrm>
          <a:prstGeom prst="triangle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551927" y="5968290"/>
            <a:ext cx="5040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b="1" smtClean="0"/>
              <a:t>12</a:t>
            </a:r>
            <a:endParaRPr kumimoji="1" lang="en-US" altLang="ja-JP" sz="1400" b="1" smtClean="0"/>
          </a:p>
        </p:txBody>
      </p:sp>
      <p:cxnSp>
        <p:nvCxnSpPr>
          <p:cNvPr id="58" name="直線コネクタ 57"/>
          <p:cNvCxnSpPr/>
          <p:nvPr/>
        </p:nvCxnSpPr>
        <p:spPr>
          <a:xfrm flipH="1">
            <a:off x="5815421" y="5596109"/>
            <a:ext cx="70524" cy="17235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テキスト ボックス 58"/>
          <p:cNvSpPr txBox="1"/>
          <p:nvPr/>
        </p:nvSpPr>
        <p:spPr>
          <a:xfrm>
            <a:off x="5707409" y="5681691"/>
            <a:ext cx="5040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b="1" smtClean="0"/>
              <a:t>12</a:t>
            </a:r>
            <a:endParaRPr kumimoji="1" lang="en-US" altLang="ja-JP" sz="1400" b="1" smtClean="0"/>
          </a:p>
        </p:txBody>
      </p:sp>
      <p:cxnSp>
        <p:nvCxnSpPr>
          <p:cNvPr id="60" name="直線コネクタ 59"/>
          <p:cNvCxnSpPr/>
          <p:nvPr/>
        </p:nvCxnSpPr>
        <p:spPr>
          <a:xfrm flipH="1">
            <a:off x="659939" y="6241166"/>
            <a:ext cx="70524" cy="17235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テキスト ボックス 60"/>
          <p:cNvSpPr txBox="1"/>
          <p:nvPr/>
        </p:nvSpPr>
        <p:spPr>
          <a:xfrm>
            <a:off x="521759" y="6330806"/>
            <a:ext cx="8201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b="1" smtClean="0"/>
              <a:t>D[11:0]</a:t>
            </a:r>
            <a:endParaRPr kumimoji="1" lang="ja-JP" altLang="en-US" sz="1600" b="1"/>
          </a:p>
        </p:txBody>
      </p:sp>
      <p:cxnSp>
        <p:nvCxnSpPr>
          <p:cNvPr id="62" name="直線コネクタ 61"/>
          <p:cNvCxnSpPr/>
          <p:nvPr/>
        </p:nvCxnSpPr>
        <p:spPr>
          <a:xfrm>
            <a:off x="5400092" y="4971985"/>
            <a:ext cx="930080" cy="0"/>
          </a:xfrm>
          <a:prstGeom prst="line">
            <a:avLst/>
          </a:prstGeom>
          <a:ln w="25400"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コネクタ 62"/>
          <p:cNvCxnSpPr>
            <a:endCxn id="44" idx="2"/>
          </p:cNvCxnSpPr>
          <p:nvPr/>
        </p:nvCxnSpPr>
        <p:spPr>
          <a:xfrm flipV="1">
            <a:off x="4679821" y="5404033"/>
            <a:ext cx="0" cy="288032"/>
          </a:xfrm>
          <a:prstGeom prst="line">
            <a:avLst/>
          </a:prstGeom>
          <a:ln w="381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線コネクタ 63"/>
          <p:cNvCxnSpPr/>
          <p:nvPr/>
        </p:nvCxnSpPr>
        <p:spPr>
          <a:xfrm flipV="1">
            <a:off x="7100291" y="5404033"/>
            <a:ext cx="0" cy="288032"/>
          </a:xfrm>
          <a:prstGeom prst="line">
            <a:avLst/>
          </a:prstGeom>
          <a:ln w="381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正方形/長方形 64"/>
          <p:cNvSpPr/>
          <p:nvPr/>
        </p:nvSpPr>
        <p:spPr>
          <a:xfrm>
            <a:off x="323528" y="4086403"/>
            <a:ext cx="8135920" cy="2582957"/>
          </a:xfrm>
          <a:prstGeom prst="rect">
            <a:avLst/>
          </a:prstGeom>
          <a:noFill/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7215957" y="4086403"/>
            <a:ext cx="12250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smtClean="0">
                <a:solidFill>
                  <a:schemeClr val="accent1"/>
                </a:solidFill>
              </a:rPr>
              <a:t>MALPIX</a:t>
            </a:r>
            <a:endParaRPr kumimoji="1" lang="ja-JP" altLang="en-US" sz="2400" b="1">
              <a:solidFill>
                <a:schemeClr val="accent1"/>
              </a:solidFill>
            </a:endParaRPr>
          </a:p>
        </p:txBody>
      </p:sp>
      <p:cxnSp>
        <p:nvCxnSpPr>
          <p:cNvPr id="67" name="直線矢印コネクタ 66"/>
          <p:cNvCxnSpPr/>
          <p:nvPr/>
        </p:nvCxnSpPr>
        <p:spPr>
          <a:xfrm>
            <a:off x="3656890" y="4302427"/>
            <a:ext cx="3183362" cy="0"/>
          </a:xfrm>
          <a:prstGeom prst="straightConnector1">
            <a:avLst/>
          </a:prstGeom>
          <a:ln w="38100">
            <a:solidFill>
              <a:srgbClr val="FF0000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線コネクタ 67"/>
          <p:cNvCxnSpPr/>
          <p:nvPr/>
        </p:nvCxnSpPr>
        <p:spPr>
          <a:xfrm flipV="1">
            <a:off x="4411265" y="4302427"/>
            <a:ext cx="0" cy="237510"/>
          </a:xfrm>
          <a:prstGeom prst="line">
            <a:avLst/>
          </a:prstGeom>
          <a:ln w="381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線コネクタ 68"/>
          <p:cNvCxnSpPr/>
          <p:nvPr/>
        </p:nvCxnSpPr>
        <p:spPr>
          <a:xfrm flipV="1">
            <a:off x="6840252" y="4302427"/>
            <a:ext cx="0" cy="237510"/>
          </a:xfrm>
          <a:prstGeom prst="line">
            <a:avLst/>
          </a:prstGeom>
          <a:ln w="381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直線コネクタ 69"/>
          <p:cNvCxnSpPr/>
          <p:nvPr/>
        </p:nvCxnSpPr>
        <p:spPr>
          <a:xfrm flipV="1">
            <a:off x="3663192" y="4302427"/>
            <a:ext cx="0" cy="1250307"/>
          </a:xfrm>
          <a:prstGeom prst="line">
            <a:avLst/>
          </a:prstGeom>
          <a:ln w="38100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正方形/長方形 70"/>
          <p:cNvSpPr/>
          <p:nvPr/>
        </p:nvSpPr>
        <p:spPr>
          <a:xfrm>
            <a:off x="1583668" y="4230419"/>
            <a:ext cx="1080120" cy="64807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smtClean="0">
                <a:solidFill>
                  <a:schemeClr val="tx2"/>
                </a:solidFill>
              </a:rPr>
              <a:t>Time Counter</a:t>
            </a:r>
            <a:endParaRPr kumimoji="1" lang="ja-JP" altLang="en-US" b="1">
              <a:solidFill>
                <a:schemeClr val="tx2"/>
              </a:solidFill>
            </a:endParaRPr>
          </a:p>
        </p:txBody>
      </p:sp>
      <p:cxnSp>
        <p:nvCxnSpPr>
          <p:cNvPr id="72" name="直線コネクタ 71"/>
          <p:cNvCxnSpPr/>
          <p:nvPr/>
        </p:nvCxnSpPr>
        <p:spPr>
          <a:xfrm flipH="1" flipV="1">
            <a:off x="1871700" y="4878492"/>
            <a:ext cx="1321" cy="1693562"/>
          </a:xfrm>
          <a:prstGeom prst="line">
            <a:avLst/>
          </a:prstGeom>
          <a:ln w="38100">
            <a:solidFill>
              <a:srgbClr val="3333FF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直線コネクタ 72"/>
          <p:cNvCxnSpPr/>
          <p:nvPr/>
        </p:nvCxnSpPr>
        <p:spPr>
          <a:xfrm>
            <a:off x="1865919" y="5694384"/>
            <a:ext cx="431857" cy="0"/>
          </a:xfrm>
          <a:prstGeom prst="line">
            <a:avLst/>
          </a:prstGeom>
          <a:ln w="38100">
            <a:solidFill>
              <a:srgbClr val="3333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正方形/長方形 73"/>
          <p:cNvSpPr/>
          <p:nvPr/>
        </p:nvSpPr>
        <p:spPr>
          <a:xfrm>
            <a:off x="2179017" y="5417963"/>
            <a:ext cx="1080120" cy="552843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smtClean="0">
                <a:solidFill>
                  <a:schemeClr val="tx2"/>
                </a:solidFill>
              </a:rPr>
              <a:t>Latch</a:t>
            </a:r>
            <a:endParaRPr kumimoji="1" lang="ja-JP" altLang="en-US" b="1">
              <a:solidFill>
                <a:schemeClr val="tx2"/>
              </a:solidFill>
            </a:endParaRPr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1829819" y="5022760"/>
            <a:ext cx="5040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b="1" smtClean="0"/>
              <a:t>12</a:t>
            </a:r>
            <a:endParaRPr kumimoji="1" lang="en-US" altLang="ja-JP" sz="1400" b="1" smtClean="0"/>
          </a:p>
        </p:txBody>
      </p:sp>
      <p:cxnSp>
        <p:nvCxnSpPr>
          <p:cNvPr id="76" name="直線コネクタ 75"/>
          <p:cNvCxnSpPr/>
          <p:nvPr/>
        </p:nvCxnSpPr>
        <p:spPr>
          <a:xfrm flipH="1">
            <a:off x="1765008" y="5022760"/>
            <a:ext cx="216024" cy="153888"/>
          </a:xfrm>
          <a:prstGeom prst="line">
            <a:avLst/>
          </a:prstGeom>
          <a:ln w="38100">
            <a:solidFill>
              <a:srgbClr val="3333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コネクタ 76"/>
          <p:cNvCxnSpPr/>
          <p:nvPr/>
        </p:nvCxnSpPr>
        <p:spPr>
          <a:xfrm flipV="1">
            <a:off x="3023828" y="5022760"/>
            <a:ext cx="0" cy="385959"/>
          </a:xfrm>
          <a:prstGeom prst="line">
            <a:avLst/>
          </a:prstGeom>
          <a:ln w="38100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直線コネクタ 77"/>
          <p:cNvCxnSpPr/>
          <p:nvPr/>
        </p:nvCxnSpPr>
        <p:spPr>
          <a:xfrm>
            <a:off x="3005166" y="5022760"/>
            <a:ext cx="63936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テキスト ボックス 78"/>
          <p:cNvSpPr txBox="1"/>
          <p:nvPr/>
        </p:nvSpPr>
        <p:spPr>
          <a:xfrm>
            <a:off x="4952484" y="3995772"/>
            <a:ext cx="6834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smtClean="0">
                <a:solidFill>
                  <a:srgbClr val="FF0000"/>
                </a:solidFill>
              </a:rPr>
              <a:t>REQ</a:t>
            </a:r>
            <a:endParaRPr kumimoji="1" lang="ja-JP" altLang="en-US" b="1">
              <a:solidFill>
                <a:srgbClr val="FF0000"/>
              </a:solidFill>
            </a:endParaRPr>
          </a:p>
        </p:txBody>
      </p:sp>
      <p:cxnSp>
        <p:nvCxnSpPr>
          <p:cNvPr id="80" name="直線コネクタ 79"/>
          <p:cNvCxnSpPr/>
          <p:nvPr/>
        </p:nvCxnSpPr>
        <p:spPr>
          <a:xfrm flipV="1">
            <a:off x="3661797" y="5879213"/>
            <a:ext cx="0" cy="385959"/>
          </a:xfrm>
          <a:prstGeom prst="line">
            <a:avLst/>
          </a:prstGeom>
          <a:ln w="38100">
            <a:solidFill>
              <a:schemeClr val="accent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テキスト ボックス 80"/>
          <p:cNvSpPr txBox="1"/>
          <p:nvPr/>
        </p:nvSpPr>
        <p:spPr>
          <a:xfrm>
            <a:off x="3661797" y="5816917"/>
            <a:ext cx="7514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b="1" smtClean="0"/>
              <a:t>RA[0]</a:t>
            </a:r>
            <a:endParaRPr kumimoji="1" lang="ja-JP" altLang="en-US" sz="1400" b="1"/>
          </a:p>
        </p:txBody>
      </p:sp>
      <p:cxnSp>
        <p:nvCxnSpPr>
          <p:cNvPr id="82" name="直線コネクタ 81"/>
          <p:cNvCxnSpPr/>
          <p:nvPr/>
        </p:nvCxnSpPr>
        <p:spPr>
          <a:xfrm flipV="1">
            <a:off x="7920372" y="5022760"/>
            <a:ext cx="0" cy="647820"/>
          </a:xfrm>
          <a:prstGeom prst="line">
            <a:avLst/>
          </a:prstGeom>
          <a:ln w="38100">
            <a:solidFill>
              <a:schemeClr val="accent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テキスト ボックス 82"/>
          <p:cNvSpPr txBox="1"/>
          <p:nvPr/>
        </p:nvSpPr>
        <p:spPr>
          <a:xfrm>
            <a:off x="7776356" y="4734475"/>
            <a:ext cx="10441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b="1" smtClean="0"/>
              <a:t>PRCHARGE</a:t>
            </a:r>
            <a:endParaRPr kumimoji="1" lang="ja-JP" altLang="en-US" sz="1400" b="1"/>
          </a:p>
        </p:txBody>
      </p:sp>
      <p:cxnSp>
        <p:nvCxnSpPr>
          <p:cNvPr id="87" name="直線矢印コネクタ 86"/>
          <p:cNvCxnSpPr/>
          <p:nvPr/>
        </p:nvCxnSpPr>
        <p:spPr>
          <a:xfrm>
            <a:off x="107504" y="6320026"/>
            <a:ext cx="1008112" cy="0"/>
          </a:xfrm>
          <a:prstGeom prst="straightConnector1">
            <a:avLst/>
          </a:prstGeom>
          <a:ln w="50800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二等辺三角形 85"/>
          <p:cNvSpPr/>
          <p:nvPr/>
        </p:nvSpPr>
        <p:spPr>
          <a:xfrm rot="16200000">
            <a:off x="1027929" y="6052319"/>
            <a:ext cx="504056" cy="535414"/>
          </a:xfrm>
          <a:prstGeom prst="triangle">
            <a:avLst/>
          </a:prstGeom>
          <a:solidFill>
            <a:schemeClr val="bg1"/>
          </a:solidFill>
          <a:ln w="508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88" name="直線矢印コネクタ 87"/>
          <p:cNvCxnSpPr/>
          <p:nvPr/>
        </p:nvCxnSpPr>
        <p:spPr>
          <a:xfrm>
            <a:off x="3815917" y="6353335"/>
            <a:ext cx="510265" cy="0"/>
          </a:xfrm>
          <a:prstGeom prst="straightConnector1">
            <a:avLst/>
          </a:prstGeom>
          <a:ln w="3810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二等辺三角形 84"/>
          <p:cNvSpPr/>
          <p:nvPr/>
        </p:nvSpPr>
        <p:spPr>
          <a:xfrm rot="16200000">
            <a:off x="3468256" y="6161661"/>
            <a:ext cx="370745" cy="356620"/>
          </a:xfrm>
          <a:prstGeom prst="triangle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90" name="直線コネクタ 89"/>
          <p:cNvCxnSpPr/>
          <p:nvPr/>
        </p:nvCxnSpPr>
        <p:spPr>
          <a:xfrm flipV="1">
            <a:off x="4319973" y="5694384"/>
            <a:ext cx="0" cy="650187"/>
          </a:xfrm>
          <a:prstGeom prst="line">
            <a:avLst/>
          </a:prstGeom>
          <a:ln w="381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直線矢印コネクタ 92"/>
          <p:cNvCxnSpPr/>
          <p:nvPr/>
        </p:nvCxnSpPr>
        <p:spPr>
          <a:xfrm>
            <a:off x="1754396" y="5346670"/>
            <a:ext cx="0" cy="1225384"/>
          </a:xfrm>
          <a:prstGeom prst="straightConnector1">
            <a:avLst/>
          </a:prstGeom>
          <a:ln w="25400">
            <a:solidFill>
              <a:schemeClr val="tx1"/>
            </a:solidFill>
            <a:prstDash val="sysDot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テキスト ボックス 93"/>
          <p:cNvSpPr txBox="1"/>
          <p:nvPr/>
        </p:nvSpPr>
        <p:spPr>
          <a:xfrm rot="16200000">
            <a:off x="1187660" y="5507904"/>
            <a:ext cx="7827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smtClean="0">
                <a:solidFill>
                  <a:srgbClr val="FF9933"/>
                </a:solidFill>
              </a:rPr>
              <a:t>45um</a:t>
            </a:r>
            <a:endParaRPr kumimoji="1" lang="ja-JP" altLang="en-US" b="1">
              <a:solidFill>
                <a:srgbClr val="FF9933"/>
              </a:solidFill>
            </a:endParaRPr>
          </a:p>
        </p:txBody>
      </p:sp>
      <p:sp>
        <p:nvSpPr>
          <p:cNvPr id="95" name="テキスト ボックス 94"/>
          <p:cNvSpPr txBox="1"/>
          <p:nvPr/>
        </p:nvSpPr>
        <p:spPr>
          <a:xfrm>
            <a:off x="4797680" y="5978428"/>
            <a:ext cx="3338716" cy="83099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400"/>
              <a:t>レイアウト</a:t>
            </a:r>
            <a:r>
              <a:rPr lang="ja-JP" altLang="en-US" sz="2400" smtClean="0"/>
              <a:t>を </a:t>
            </a:r>
            <a:r>
              <a:rPr kumimoji="1" lang="en-US" altLang="ja-JP" sz="2400" b="1" smtClean="0">
                <a:solidFill>
                  <a:srgbClr val="FF9933"/>
                </a:solidFill>
              </a:rPr>
              <a:t>64um</a:t>
            </a:r>
            <a:r>
              <a:rPr kumimoji="1" lang="en-US" altLang="ja-JP" sz="2400" smtClean="0"/>
              <a:t> </a:t>
            </a:r>
            <a:r>
              <a:rPr kumimoji="1" lang="ja-JP" altLang="en-US" sz="2400" smtClean="0"/>
              <a:t>ピッチ内に収める必要あり</a:t>
            </a:r>
            <a:endParaRPr kumimoji="1" lang="ja-JP" altLang="en-US" sz="2400"/>
          </a:p>
        </p:txBody>
      </p:sp>
      <p:sp>
        <p:nvSpPr>
          <p:cNvPr id="97" name="正方形/長方形 96"/>
          <p:cNvSpPr/>
          <p:nvPr/>
        </p:nvSpPr>
        <p:spPr>
          <a:xfrm>
            <a:off x="1765008" y="5377881"/>
            <a:ext cx="2143360" cy="1194173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87990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ピクセルサイズの比較</a:t>
            </a:r>
            <a:endParaRPr kumimoji="1" lang="ja-JP" altLang="en-US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9D989-3110-45D7-BF4E-1F2E53CF0E93}" type="slidenum">
              <a:rPr kumimoji="1" lang="ja-JP" altLang="en-US" smtClean="0"/>
              <a:t>12</a:t>
            </a:fld>
            <a:endParaRPr kumimoji="1" lang="ja-JP" alt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268760"/>
            <a:ext cx="7812405" cy="4583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1547664" y="5877272"/>
            <a:ext cx="67687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smtClean="0"/>
              <a:t>MALPIX5 (64 x 64 um</a:t>
            </a:r>
            <a:r>
              <a:rPr kumimoji="1" lang="en-US" altLang="ja-JP" sz="2000" b="1" baseline="30000" smtClean="0"/>
              <a:t>2</a:t>
            </a:r>
            <a:r>
              <a:rPr kumimoji="1" lang="en-US" altLang="ja-JP" sz="2000" b="1" smtClean="0"/>
              <a:t>)                              MALPIX7 (45 x 45 um</a:t>
            </a:r>
            <a:r>
              <a:rPr kumimoji="1" lang="en-US" altLang="ja-JP" sz="2000" b="1" baseline="30000" smtClean="0"/>
              <a:t>2</a:t>
            </a:r>
            <a:r>
              <a:rPr kumimoji="1" lang="en-US" altLang="ja-JP" sz="2000" b="1" smtClean="0"/>
              <a:t>)</a:t>
            </a:r>
            <a:endParaRPr kumimoji="1" lang="ja-JP" altLang="en-US" sz="2000" b="1"/>
          </a:p>
        </p:txBody>
      </p:sp>
      <p:sp>
        <p:nvSpPr>
          <p:cNvPr id="5" name="正方形/長方形 4"/>
          <p:cNvSpPr/>
          <p:nvPr/>
        </p:nvSpPr>
        <p:spPr>
          <a:xfrm>
            <a:off x="5796136" y="3549998"/>
            <a:ext cx="2232248" cy="671090"/>
          </a:xfrm>
          <a:prstGeom prst="rect">
            <a:avLst/>
          </a:prstGeom>
          <a:noFill/>
          <a:ln>
            <a:solidFill>
              <a:srgbClr val="33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292080" y="1847476"/>
            <a:ext cx="10081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b="1" smtClean="0">
                <a:solidFill>
                  <a:srgbClr val="FFC000"/>
                </a:solidFill>
              </a:rPr>
              <a:t>DFF x 4</a:t>
            </a:r>
            <a:endParaRPr kumimoji="1" lang="ja-JP" altLang="en-US" sz="2000" b="1">
              <a:solidFill>
                <a:srgbClr val="FFC000"/>
              </a:solidFill>
            </a:endParaRPr>
          </a:p>
        </p:txBody>
      </p:sp>
      <p:cxnSp>
        <p:nvCxnSpPr>
          <p:cNvPr id="8" name="直線矢印コネクタ 7"/>
          <p:cNvCxnSpPr>
            <a:stCxn id="6" idx="1"/>
          </p:cNvCxnSpPr>
          <p:nvPr/>
        </p:nvCxnSpPr>
        <p:spPr>
          <a:xfrm flipH="1">
            <a:off x="3779912" y="2047531"/>
            <a:ext cx="1512168" cy="445365"/>
          </a:xfrm>
          <a:prstGeom prst="straightConnector1">
            <a:avLst/>
          </a:prstGeom>
          <a:ln w="254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/>
          <p:cNvSpPr txBox="1"/>
          <p:nvPr/>
        </p:nvSpPr>
        <p:spPr>
          <a:xfrm>
            <a:off x="1115616" y="6309320"/>
            <a:ext cx="7056784" cy="369332"/>
          </a:xfrm>
          <a:prstGeom prst="rect">
            <a:avLst/>
          </a:prstGeom>
          <a:noFill/>
          <a:ln>
            <a:solidFill>
              <a:srgbClr val="3333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mtClean="0"/>
              <a:t>メモリ</a:t>
            </a:r>
            <a:r>
              <a:rPr lang="ja-JP" altLang="en-US"/>
              <a:t>に</a:t>
            </a:r>
            <a:r>
              <a:rPr kumimoji="1" lang="ja-JP" altLang="en-US" smtClean="0"/>
              <a:t> </a:t>
            </a:r>
            <a:r>
              <a:rPr kumimoji="1" lang="en-US" altLang="ja-JP" smtClean="0"/>
              <a:t>DFF </a:t>
            </a:r>
            <a:r>
              <a:rPr kumimoji="1" lang="ja-JP" altLang="en-US" smtClean="0"/>
              <a:t>を用いることにより、容量比ゲインアンプを収められるか？</a:t>
            </a:r>
            <a:endParaRPr kumimoji="1" lang="ja-JP" altLang="en-US"/>
          </a:p>
        </p:txBody>
      </p:sp>
      <p:sp>
        <p:nvSpPr>
          <p:cNvPr id="12" name="正方形/長方形 11"/>
          <p:cNvSpPr/>
          <p:nvPr/>
        </p:nvSpPr>
        <p:spPr>
          <a:xfrm>
            <a:off x="835968" y="2645296"/>
            <a:ext cx="3024336" cy="72008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012160" y="2092786"/>
            <a:ext cx="23042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>
                <a:solidFill>
                  <a:srgbClr val="6699FF"/>
                </a:solidFill>
              </a:rPr>
              <a:t>容量比ゲインアンプ</a:t>
            </a:r>
            <a:endParaRPr kumimoji="1" lang="ja-JP" altLang="en-US" sz="2000" b="1">
              <a:solidFill>
                <a:srgbClr val="6699FF"/>
              </a:solidFill>
            </a:endParaRPr>
          </a:p>
        </p:txBody>
      </p:sp>
      <p:cxnSp>
        <p:nvCxnSpPr>
          <p:cNvPr id="14" name="直線矢印コネクタ 13"/>
          <p:cNvCxnSpPr/>
          <p:nvPr/>
        </p:nvCxnSpPr>
        <p:spPr>
          <a:xfrm flipH="1">
            <a:off x="6804248" y="2492896"/>
            <a:ext cx="330361" cy="1008112"/>
          </a:xfrm>
          <a:prstGeom prst="straightConnector1">
            <a:avLst/>
          </a:prstGeom>
          <a:ln w="254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7745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MALPIX8 Status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3528" y="16002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ja-JP" altLang="en-US"/>
              <a:t>デザイン</a:t>
            </a:r>
            <a:r>
              <a:rPr kumimoji="1" lang="ja-JP" altLang="en-US" smtClean="0"/>
              <a:t>レビュー　</a:t>
            </a:r>
            <a:r>
              <a:rPr kumimoji="1" lang="en-US" altLang="ja-JP" b="1" smtClean="0"/>
              <a:t>5/16  13:30 – 15:30</a:t>
            </a:r>
          </a:p>
          <a:p>
            <a:r>
              <a:rPr lang="ja-JP" altLang="en-US" smtClean="0"/>
              <a:t>締切  </a:t>
            </a:r>
            <a:r>
              <a:rPr lang="en-US" altLang="ja-JP" b="1" smtClean="0"/>
              <a:t>5/31</a:t>
            </a:r>
            <a:r>
              <a:rPr lang="en-US" altLang="ja-JP" smtClean="0"/>
              <a:t/>
            </a:r>
            <a:br>
              <a:rPr lang="en-US" altLang="ja-JP" smtClean="0"/>
            </a:br>
            <a:endParaRPr lang="en-US" altLang="ja-JP" sz="2000" smtClean="0"/>
          </a:p>
          <a:p>
            <a:r>
              <a:rPr lang="ja-JP" altLang="en-US"/>
              <a:t>設計状況</a:t>
            </a:r>
            <a:endParaRPr kumimoji="1" lang="en-US" altLang="ja-JP" smtClean="0"/>
          </a:p>
          <a:p>
            <a:pPr lvl="1"/>
            <a:r>
              <a:rPr kumimoji="1" lang="en-US" altLang="ja-JP" b="1" strike="sngStrike" smtClean="0"/>
              <a:t>Decoder </a:t>
            </a:r>
            <a:r>
              <a:rPr lang="en-US" altLang="ja-JP" b="1"/>
              <a:t>	</a:t>
            </a:r>
            <a:r>
              <a:rPr kumimoji="1" lang="en-US" altLang="ja-JP" b="1" i="1" smtClean="0">
                <a:solidFill>
                  <a:srgbClr val="3333FF"/>
                </a:solidFill>
              </a:rPr>
              <a:t>To be Update</a:t>
            </a:r>
            <a:r>
              <a:rPr kumimoji="1" lang="en-US" altLang="ja-JP" b="1" i="1" smtClean="0">
                <a:solidFill>
                  <a:srgbClr val="FFC000"/>
                </a:solidFill>
              </a:rPr>
              <a:t>	</a:t>
            </a:r>
            <a:r>
              <a:rPr kumimoji="1" lang="en-US" altLang="ja-JP" b="1" i="1" smtClean="0"/>
              <a:t>Done</a:t>
            </a:r>
          </a:p>
          <a:p>
            <a:pPr lvl="1"/>
            <a:r>
              <a:rPr kumimoji="1" lang="en-US" altLang="ja-JP" b="1" smtClean="0"/>
              <a:t>TMC  		</a:t>
            </a:r>
            <a:r>
              <a:rPr kumimoji="1" lang="en-US" altLang="ja-JP" b="1" i="1" smtClean="0">
                <a:solidFill>
                  <a:srgbClr val="3333FF"/>
                </a:solidFill>
              </a:rPr>
              <a:t>To be Update	Designing</a:t>
            </a:r>
          </a:p>
          <a:p>
            <a:pPr lvl="1"/>
            <a:r>
              <a:rPr lang="en-US" altLang="ja-JP" b="1" smtClean="0"/>
              <a:t>Pixel  		</a:t>
            </a:r>
            <a:r>
              <a:rPr lang="en-US" altLang="ja-JP" b="1" i="1" smtClean="0">
                <a:solidFill>
                  <a:srgbClr val="3333FF"/>
                </a:solidFill>
              </a:rPr>
              <a:t>To be Update</a:t>
            </a:r>
            <a:r>
              <a:rPr lang="en-US" altLang="ja-JP" b="1" smtClean="0"/>
              <a:t>	</a:t>
            </a:r>
            <a:r>
              <a:rPr lang="en-US" altLang="ja-JP" b="1" i="1" smtClean="0">
                <a:solidFill>
                  <a:schemeClr val="bg1">
                    <a:lumMod val="50000"/>
                  </a:schemeClr>
                </a:solidFill>
              </a:rPr>
              <a:t>Not yet</a:t>
            </a:r>
          </a:p>
          <a:p>
            <a:pPr lvl="1"/>
            <a:r>
              <a:rPr lang="ja-JP" altLang="en-US" b="1" smtClean="0"/>
              <a:t>周辺  </a:t>
            </a:r>
            <a:r>
              <a:rPr lang="en-US" altLang="ja-JP" b="1" smtClean="0"/>
              <a:t>		</a:t>
            </a:r>
            <a:r>
              <a:rPr lang="en-US" altLang="ja-JP" b="1" i="1" smtClean="0">
                <a:solidFill>
                  <a:srgbClr val="92D050"/>
                </a:solidFill>
              </a:rPr>
              <a:t>To be Created</a:t>
            </a:r>
            <a:r>
              <a:rPr lang="en-US" altLang="ja-JP" b="1" i="1" smtClean="0"/>
              <a:t>	</a:t>
            </a:r>
            <a:r>
              <a:rPr lang="en-US" altLang="ja-JP" b="1" i="1" smtClean="0">
                <a:solidFill>
                  <a:schemeClr val="bg1">
                    <a:lumMod val="50000"/>
                  </a:schemeClr>
                </a:solidFill>
              </a:rPr>
              <a:t>Not yet</a:t>
            </a:r>
            <a:endParaRPr lang="en-US" altLang="ja-JP" b="1" i="1" smtClean="0"/>
          </a:p>
          <a:p>
            <a:pPr lvl="1"/>
            <a:r>
              <a:rPr kumimoji="1" lang="ja-JP" altLang="en-US" b="1" smtClean="0"/>
              <a:t>トップ </a:t>
            </a:r>
            <a:r>
              <a:rPr kumimoji="1" lang="en-US" altLang="ja-JP" b="1" smtClean="0"/>
              <a:t>		</a:t>
            </a:r>
            <a:r>
              <a:rPr kumimoji="1" lang="en-US" altLang="ja-JP" b="1" i="1" smtClean="0">
                <a:solidFill>
                  <a:srgbClr val="92D050"/>
                </a:solidFill>
              </a:rPr>
              <a:t>To be Created</a:t>
            </a:r>
            <a:r>
              <a:rPr kumimoji="1" lang="en-US" altLang="ja-JP" b="1" smtClean="0"/>
              <a:t>	</a:t>
            </a:r>
            <a:r>
              <a:rPr lang="en-US" altLang="ja-JP" b="1" i="1" smtClean="0">
                <a:solidFill>
                  <a:schemeClr val="bg1">
                    <a:lumMod val="50000"/>
                  </a:schemeClr>
                </a:solidFill>
              </a:rPr>
              <a:t>Not yet</a:t>
            </a:r>
            <a:endParaRPr lang="en-US" altLang="ja-JP" b="1" i="1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60C01-60B5-4733-B569-8181BA091D9A}" type="slidenum">
              <a:rPr kumimoji="1" lang="ja-JP" altLang="en-US" smtClean="0"/>
              <a:t>2</a:t>
            </a:fld>
            <a:endParaRPr kumimoji="1" lang="ja-JP" altLang="en-US"/>
          </a:p>
        </p:txBody>
      </p:sp>
      <p:cxnSp>
        <p:nvCxnSpPr>
          <p:cNvPr id="6" name="直線矢印コネクタ 5"/>
          <p:cNvCxnSpPr/>
          <p:nvPr/>
        </p:nvCxnSpPr>
        <p:spPr>
          <a:xfrm flipH="1">
            <a:off x="6732240" y="5301208"/>
            <a:ext cx="504056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7164288" y="4902259"/>
            <a:ext cx="19442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/>
              <a:t>このあたりで</a:t>
            </a:r>
            <a:r>
              <a:rPr lang="ja-JP" altLang="en-US" sz="2400" smtClean="0"/>
              <a:t>設計レビュー</a:t>
            </a:r>
            <a:endParaRPr kumimoji="1" lang="ja-JP" altLang="en-US" sz="2400"/>
          </a:p>
        </p:txBody>
      </p:sp>
      <p:cxnSp>
        <p:nvCxnSpPr>
          <p:cNvPr id="9" name="直線矢印コネクタ 8"/>
          <p:cNvCxnSpPr/>
          <p:nvPr/>
        </p:nvCxnSpPr>
        <p:spPr>
          <a:xfrm flipH="1">
            <a:off x="7596336" y="4185292"/>
            <a:ext cx="432048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/>
          <p:cNvSpPr txBox="1"/>
          <p:nvPr/>
        </p:nvSpPr>
        <p:spPr>
          <a:xfrm>
            <a:off x="8064388" y="3951162"/>
            <a:ext cx="9721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smtClean="0"/>
              <a:t>現在</a:t>
            </a:r>
            <a:endParaRPr kumimoji="1" lang="ja-JP" altLang="en-US" sz="2400"/>
          </a:p>
        </p:txBody>
      </p:sp>
    </p:spTree>
    <p:extLst>
      <p:ext uri="{BB962C8B-B14F-4D97-AF65-F5344CB8AC3E}">
        <p14:creationId xmlns:p14="http://schemas.microsoft.com/office/powerpoint/2010/main" val="1132863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Decoder 128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/>
          <a:lstStyle/>
          <a:p>
            <a:r>
              <a:rPr lang="ja-JP" altLang="en-US" smtClean="0"/>
              <a:t>アドレス指定時に使用</a:t>
            </a:r>
            <a:endParaRPr kumimoji="1" lang="en-US" altLang="ja-JP" smtClean="0"/>
          </a:p>
          <a:p>
            <a:r>
              <a:rPr kumimoji="1" lang="en-US" altLang="ja-JP" smtClean="0"/>
              <a:t>Decoder 64</a:t>
            </a:r>
            <a:r>
              <a:rPr kumimoji="1" lang="ja-JP" altLang="en-US" smtClean="0"/>
              <a:t>（</a:t>
            </a:r>
            <a:r>
              <a:rPr lang="en-US" altLang="ja-JP" smtClean="0"/>
              <a:t>MALPIX5 </a:t>
            </a:r>
            <a:r>
              <a:rPr lang="ja-JP" altLang="en-US"/>
              <a:t>～ </a:t>
            </a:r>
            <a:r>
              <a:rPr lang="en-US" altLang="ja-JP"/>
              <a:t>7 </a:t>
            </a:r>
            <a:r>
              <a:rPr lang="ja-JP" altLang="en-US"/>
              <a:t>で</a:t>
            </a:r>
            <a:r>
              <a:rPr lang="ja-JP" altLang="en-US" smtClean="0"/>
              <a:t>使用</a:t>
            </a:r>
            <a:r>
              <a:rPr lang="ja-JP" altLang="en-US"/>
              <a:t>）</a:t>
            </a:r>
            <a:r>
              <a:rPr kumimoji="1" lang="ja-JP" altLang="en-US" smtClean="0"/>
              <a:t>を拡張</a:t>
            </a:r>
            <a:endParaRPr kumimoji="1" lang="en-US" altLang="ja-JP" smtClean="0"/>
          </a:p>
          <a:p>
            <a:r>
              <a:rPr lang="ja-JP" altLang="en-US"/>
              <a:t>ドライブ能力</a:t>
            </a:r>
            <a:r>
              <a:rPr lang="ja-JP" altLang="en-US" smtClean="0"/>
              <a:t>の強化</a:t>
            </a:r>
            <a:endParaRPr kumimoji="1" lang="ja-JP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102317"/>
            <a:ext cx="8961120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1475656" y="5415607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smtClean="0">
                <a:solidFill>
                  <a:schemeClr val="accent1"/>
                </a:solidFill>
              </a:rPr>
              <a:t>Decoder 64</a:t>
            </a:r>
            <a:endParaRPr kumimoji="1" lang="ja-JP" altLang="en-US" sz="2400" b="1">
              <a:solidFill>
                <a:schemeClr val="accent1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635896" y="3206200"/>
            <a:ext cx="200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smtClean="0">
                <a:solidFill>
                  <a:srgbClr val="3333FF"/>
                </a:solidFill>
              </a:rPr>
              <a:t>Decoder 128</a:t>
            </a:r>
            <a:endParaRPr kumimoji="1" lang="ja-JP" altLang="en-US" sz="2400" b="1">
              <a:solidFill>
                <a:srgbClr val="3333FF"/>
              </a:solidFill>
            </a:endParaRPr>
          </a:p>
        </p:txBody>
      </p:sp>
      <p:cxnSp>
        <p:nvCxnSpPr>
          <p:cNvPr id="7" name="直線矢印コネクタ 6"/>
          <p:cNvCxnSpPr/>
          <p:nvPr/>
        </p:nvCxnSpPr>
        <p:spPr>
          <a:xfrm flipV="1">
            <a:off x="2267744" y="5038421"/>
            <a:ext cx="0" cy="37718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矢印コネクタ 9"/>
          <p:cNvCxnSpPr/>
          <p:nvPr/>
        </p:nvCxnSpPr>
        <p:spPr>
          <a:xfrm>
            <a:off x="4499992" y="3667865"/>
            <a:ext cx="0" cy="362444"/>
          </a:xfrm>
          <a:prstGeom prst="straightConnector1">
            <a:avLst/>
          </a:prstGeom>
          <a:ln w="38100">
            <a:solidFill>
              <a:srgbClr val="3333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スライド番号プレースホルダー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60C01-60B5-4733-B569-8181BA091D9A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85216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TMC </a:t>
            </a:r>
            <a:r>
              <a:rPr kumimoji="1" lang="ja-JP" altLang="en-US" smtClean="0"/>
              <a:t>更新</a:t>
            </a:r>
            <a:endParaRPr kumimoji="1" lang="ja-JP" altLang="en-US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421088"/>
          </a:xfrm>
        </p:spPr>
        <p:txBody>
          <a:bodyPr>
            <a:normAutofit/>
          </a:bodyPr>
          <a:lstStyle/>
          <a:p>
            <a:r>
              <a:rPr lang="en-US" altLang="ja-JP" smtClean="0"/>
              <a:t>VCO</a:t>
            </a:r>
          </a:p>
          <a:p>
            <a:pPr lvl="1"/>
            <a:r>
              <a:rPr lang="ja-JP" altLang="en-US" smtClean="0"/>
              <a:t>遅延インバータのパラメータ統一</a:t>
            </a:r>
            <a:endParaRPr lang="en-US" altLang="ja-JP" smtClean="0"/>
          </a:p>
          <a:p>
            <a:pPr lvl="1"/>
            <a:r>
              <a:rPr lang="ja-JP" altLang="en-US" smtClean="0"/>
              <a:t>ドライバ部との電源分離</a:t>
            </a:r>
            <a:endParaRPr lang="en-US" altLang="ja-JP" smtClean="0"/>
          </a:p>
          <a:p>
            <a:pPr lvl="1"/>
            <a:r>
              <a:rPr lang="ja-JP" altLang="en-US" smtClean="0"/>
              <a:t>ドライバの改善</a:t>
            </a:r>
            <a:endParaRPr lang="en-US" altLang="ja-JP" smtClean="0"/>
          </a:p>
          <a:p>
            <a:pPr lvl="2"/>
            <a:r>
              <a:rPr lang="ja-JP" altLang="en-US" smtClean="0"/>
              <a:t>初段：負荷の軽減のため最小 </a:t>
            </a:r>
            <a:r>
              <a:rPr lang="en-US" altLang="ja-JP" smtClean="0"/>
              <a:t>INV </a:t>
            </a:r>
            <a:r>
              <a:rPr lang="ja-JP" altLang="en-US" smtClean="0"/>
              <a:t>に変更</a:t>
            </a:r>
            <a:endParaRPr lang="en-US" altLang="ja-JP" smtClean="0"/>
          </a:p>
          <a:p>
            <a:pPr lvl="2"/>
            <a:r>
              <a:rPr lang="ja-JP" altLang="en-US" smtClean="0"/>
              <a:t>最終段：</a:t>
            </a:r>
            <a:r>
              <a:rPr lang="ja-JP" altLang="en-US"/>
              <a:t>ドライブ</a:t>
            </a:r>
            <a:r>
              <a:rPr lang="ja-JP" altLang="en-US" smtClean="0"/>
              <a:t>能力の強化</a:t>
            </a:r>
            <a:endParaRPr lang="en-US" altLang="ja-JP" smtClean="0"/>
          </a:p>
          <a:p>
            <a:pPr lvl="1"/>
            <a:r>
              <a:rPr lang="ja-JP" altLang="en-US" smtClean="0"/>
              <a:t>電源配線へのパスコン実装</a:t>
            </a:r>
            <a:endParaRPr lang="en-US" altLang="ja-JP" smtClean="0"/>
          </a:p>
          <a:p>
            <a:r>
              <a:rPr lang="ja-JP" altLang="en-US" smtClean="0"/>
              <a:t>分周比 </a:t>
            </a:r>
            <a:r>
              <a:rPr lang="en-US" altLang="ja-JP" smtClean="0"/>
              <a:t>1:1 </a:t>
            </a:r>
            <a:r>
              <a:rPr lang="ja-JP" altLang="en-US" smtClean="0"/>
              <a:t>の追加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60C01-60B5-4733-B569-8181BA091D9A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444208" y="476672"/>
            <a:ext cx="2304256" cy="1569660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400" smtClean="0"/>
              <a:t>Problems</a:t>
            </a:r>
          </a:p>
          <a:p>
            <a:pPr marL="342900" indent="-342900">
              <a:buAutoNum type="arabicPeriod"/>
            </a:pPr>
            <a:r>
              <a:rPr kumimoji="1" lang="ja-JP" altLang="en-US" sz="2400" smtClean="0"/>
              <a:t>遅延ばらつき</a:t>
            </a:r>
            <a:endParaRPr kumimoji="1" lang="en-US" altLang="ja-JP" sz="2400" smtClean="0"/>
          </a:p>
          <a:p>
            <a:pPr marL="342900" indent="-342900">
              <a:buAutoNum type="arabicPeriod"/>
            </a:pPr>
            <a:r>
              <a:rPr lang="ja-JP" altLang="en-US" sz="2400"/>
              <a:t>スピード</a:t>
            </a:r>
            <a:endParaRPr kumimoji="1" lang="en-US" altLang="ja-JP" sz="2400" smtClean="0"/>
          </a:p>
          <a:p>
            <a:pPr marL="342900" indent="-342900">
              <a:buAutoNum type="arabicPeriod"/>
            </a:pPr>
            <a:r>
              <a:rPr lang="ja-JP" altLang="en-US" sz="2400"/>
              <a:t>ジッタ</a:t>
            </a:r>
            <a:endParaRPr kumimoji="1" lang="ja-JP" altLang="en-US" sz="2400"/>
          </a:p>
        </p:txBody>
      </p:sp>
      <p:cxnSp>
        <p:nvCxnSpPr>
          <p:cNvPr id="7" name="直線矢印コネクタ 6"/>
          <p:cNvCxnSpPr/>
          <p:nvPr/>
        </p:nvCxnSpPr>
        <p:spPr>
          <a:xfrm flipH="1">
            <a:off x="1907704" y="1124744"/>
            <a:ext cx="4608512" cy="4763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矢印コネクタ 10"/>
          <p:cNvCxnSpPr/>
          <p:nvPr/>
        </p:nvCxnSpPr>
        <p:spPr>
          <a:xfrm flipH="1">
            <a:off x="4127180" y="1988840"/>
            <a:ext cx="2533052" cy="314454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テキスト ボックス 13"/>
          <p:cNvSpPr txBox="1"/>
          <p:nvPr/>
        </p:nvSpPr>
        <p:spPr>
          <a:xfrm>
            <a:off x="755576" y="476672"/>
            <a:ext cx="1728192" cy="707886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000"/>
              <a:t>新井さん</a:t>
            </a:r>
            <a:r>
              <a:rPr lang="ja-JP" altLang="en-US" sz="2000" smtClean="0"/>
              <a:t>からの指摘</a:t>
            </a:r>
            <a:endParaRPr kumimoji="1" lang="ja-JP" altLang="en-US" sz="2000"/>
          </a:p>
        </p:txBody>
      </p:sp>
      <p:sp>
        <p:nvSpPr>
          <p:cNvPr id="17" name="下矢印 16"/>
          <p:cNvSpPr/>
          <p:nvPr/>
        </p:nvSpPr>
        <p:spPr>
          <a:xfrm>
            <a:off x="1115616" y="1196752"/>
            <a:ext cx="288032" cy="288032"/>
          </a:xfrm>
          <a:prstGeom prst="downArrow">
            <a:avLst/>
          </a:prstGeom>
          <a:noFill/>
          <a:ln>
            <a:solidFill>
              <a:srgbClr val="33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9" name="直線矢印コネクタ 18"/>
          <p:cNvCxnSpPr/>
          <p:nvPr/>
        </p:nvCxnSpPr>
        <p:spPr>
          <a:xfrm flipH="1">
            <a:off x="1907704" y="1429325"/>
            <a:ext cx="4608512" cy="3434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7016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/>
          </a:bodyPr>
          <a:lstStyle/>
          <a:p>
            <a:r>
              <a:rPr kumimoji="1" lang="en-US" altLang="ja-JP" smtClean="0"/>
              <a:t>VCO </a:t>
            </a:r>
            <a:r>
              <a:rPr kumimoji="1" lang="ja-JP" altLang="en-US" smtClean="0"/>
              <a:t>更新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268760"/>
            <a:ext cx="8111244" cy="1944216"/>
          </a:xfrm>
        </p:spPr>
        <p:txBody>
          <a:bodyPr>
            <a:normAutofit fontScale="85000" lnSpcReduction="20000"/>
          </a:bodyPr>
          <a:lstStyle/>
          <a:p>
            <a:r>
              <a:rPr lang="ja-JP" altLang="en-US" sz="3300" smtClean="0"/>
              <a:t>遅延インバータおよび出力ドライバは完全に同一、遅延はダミー（３種類）で調整</a:t>
            </a:r>
            <a:endParaRPr lang="en-US" altLang="ja-JP" sz="3300"/>
          </a:p>
          <a:p>
            <a:pPr lvl="1"/>
            <a:r>
              <a:rPr lang="ja-JP" altLang="en-US" sz="2400" smtClean="0"/>
              <a:t>遅延インバータおよび出力ドライバ内で遅延を調整</a:t>
            </a:r>
            <a:r>
              <a:rPr lang="en-US" altLang="ja-JP" sz="2400" smtClean="0"/>
              <a:t>@MALPIX7</a:t>
            </a:r>
          </a:p>
          <a:p>
            <a:r>
              <a:rPr lang="ja-JP" altLang="en-US" sz="3300" smtClean="0"/>
              <a:t>電源の分離（</a:t>
            </a:r>
            <a:r>
              <a:rPr lang="en-US" altLang="ja-JP" sz="3300" smtClean="0"/>
              <a:t>VCO </a:t>
            </a:r>
            <a:r>
              <a:rPr lang="ja-JP" altLang="en-US" sz="3300" smtClean="0"/>
              <a:t>と</a:t>
            </a:r>
            <a:r>
              <a:rPr lang="ja-JP" altLang="en-US" sz="3300"/>
              <a:t>出力</a:t>
            </a:r>
            <a:r>
              <a:rPr lang="ja-JP" altLang="en-US" sz="3300" smtClean="0"/>
              <a:t>ドライバ）</a:t>
            </a:r>
            <a:endParaRPr lang="en-US" altLang="ja-JP" sz="3300" smtClean="0"/>
          </a:p>
          <a:p>
            <a:r>
              <a:rPr lang="ja-JP" altLang="en-US" sz="3300" smtClean="0"/>
              <a:t>出力ドライバの改善</a:t>
            </a:r>
            <a:endParaRPr kumimoji="1" lang="ja-JP" altLang="en-US" sz="330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913907"/>
            <a:ext cx="8937143" cy="17885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60C01-60B5-4733-B569-8181BA091D9A}" type="slidenum">
              <a:rPr kumimoji="1" lang="ja-JP" altLang="en-US" smtClean="0"/>
              <a:t>5</a:t>
            </a:fld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040940" y="6053226"/>
            <a:ext cx="49235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smtClean="0">
                <a:solidFill>
                  <a:schemeClr val="accent1"/>
                </a:solidFill>
              </a:rPr>
              <a:t>ダミー　　　　　　　　　　　　ダミー２　　ダミー３</a:t>
            </a:r>
            <a:endParaRPr kumimoji="1" lang="ja-JP" altLang="en-US" sz="2000">
              <a:solidFill>
                <a:schemeClr val="accent1"/>
              </a:solidFill>
            </a:endParaRPr>
          </a:p>
        </p:txBody>
      </p:sp>
      <p:cxnSp>
        <p:nvCxnSpPr>
          <p:cNvPr id="7" name="直線矢印コネクタ 6"/>
          <p:cNvCxnSpPr/>
          <p:nvPr/>
        </p:nvCxnSpPr>
        <p:spPr>
          <a:xfrm flipV="1">
            <a:off x="4436986" y="5702479"/>
            <a:ext cx="0" cy="350747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正方形/長方形 7"/>
          <p:cNvSpPr/>
          <p:nvPr/>
        </p:nvSpPr>
        <p:spPr>
          <a:xfrm>
            <a:off x="845586" y="5450243"/>
            <a:ext cx="7182798" cy="252236"/>
          </a:xfrm>
          <a:prstGeom prst="rect">
            <a:avLst/>
          </a:prstGeom>
          <a:noFill/>
          <a:ln w="9525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4" name="直線矢印コネクタ 13"/>
          <p:cNvCxnSpPr/>
          <p:nvPr/>
        </p:nvCxnSpPr>
        <p:spPr>
          <a:xfrm flipV="1">
            <a:off x="7740352" y="5702478"/>
            <a:ext cx="504056" cy="35074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矢印コネクタ 15"/>
          <p:cNvCxnSpPr/>
          <p:nvPr/>
        </p:nvCxnSpPr>
        <p:spPr>
          <a:xfrm flipV="1">
            <a:off x="8568444" y="5702478"/>
            <a:ext cx="252028" cy="35074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矢印コネクタ 17"/>
          <p:cNvCxnSpPr/>
          <p:nvPr/>
        </p:nvCxnSpPr>
        <p:spPr>
          <a:xfrm>
            <a:off x="4788024" y="3685094"/>
            <a:ext cx="0" cy="110707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/>
          <p:cNvSpPr txBox="1"/>
          <p:nvPr/>
        </p:nvSpPr>
        <p:spPr>
          <a:xfrm>
            <a:off x="4283968" y="3284984"/>
            <a:ext cx="3888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smtClean="0">
                <a:solidFill>
                  <a:schemeClr val="accent1"/>
                </a:solidFill>
              </a:rPr>
              <a:t>遅延インバータ　　　出力ドライバ</a:t>
            </a:r>
            <a:endParaRPr kumimoji="1" lang="ja-JP" altLang="en-US" sz="2000">
              <a:solidFill>
                <a:schemeClr val="accent1"/>
              </a:solidFill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309706" y="3388930"/>
            <a:ext cx="31821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smtClean="0">
                <a:solidFill>
                  <a:schemeClr val="accent1"/>
                </a:solidFill>
              </a:rPr>
              <a:t>ドライバ電源　　</a:t>
            </a:r>
            <a:r>
              <a:rPr lang="en-US" altLang="ja-JP" sz="2000" smtClean="0">
                <a:solidFill>
                  <a:schemeClr val="accent1"/>
                </a:solidFill>
              </a:rPr>
              <a:t>VCO </a:t>
            </a:r>
            <a:r>
              <a:rPr lang="ja-JP" altLang="en-US" sz="2000" smtClean="0">
                <a:solidFill>
                  <a:schemeClr val="accent1"/>
                </a:solidFill>
              </a:rPr>
              <a:t>電源</a:t>
            </a:r>
            <a:endParaRPr kumimoji="1" lang="ja-JP" altLang="en-US" sz="2000">
              <a:solidFill>
                <a:schemeClr val="accent1"/>
              </a:solidFill>
            </a:endParaRPr>
          </a:p>
        </p:txBody>
      </p:sp>
      <p:cxnSp>
        <p:nvCxnSpPr>
          <p:cNvPr id="23" name="直線矢印コネクタ 22"/>
          <p:cNvCxnSpPr/>
          <p:nvPr/>
        </p:nvCxnSpPr>
        <p:spPr>
          <a:xfrm flipH="1">
            <a:off x="309706" y="3760082"/>
            <a:ext cx="229846" cy="31699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矢印コネクタ 24"/>
          <p:cNvCxnSpPr/>
          <p:nvPr/>
        </p:nvCxnSpPr>
        <p:spPr>
          <a:xfrm flipH="1">
            <a:off x="309706" y="3753987"/>
            <a:ext cx="1899852" cy="899149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正方形/長方形 25"/>
          <p:cNvSpPr/>
          <p:nvPr/>
        </p:nvSpPr>
        <p:spPr>
          <a:xfrm>
            <a:off x="6777089" y="3918576"/>
            <a:ext cx="288032" cy="873595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909443" y="3717032"/>
            <a:ext cx="8199061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300" b="1" smtClean="0">
                <a:solidFill>
                  <a:schemeClr val="bg1">
                    <a:lumMod val="50000"/>
                  </a:schemeClr>
                </a:solidFill>
              </a:rPr>
              <a:t>O&lt;1&gt;  O&lt;2&gt;  O&lt;3&gt;  O&lt;4&gt;  O&lt;5&gt;  O&lt;6&gt;  O&lt;7&gt;  O&lt;8&gt;  O&lt;9&gt;  O&lt;10&gt;  O&lt;11&gt;  O&lt;12&gt;  O&lt;13&gt;  O&lt;14&gt;  O&lt;15&gt;  O&lt;16&gt;  O&lt;0&gt;</a:t>
            </a:r>
            <a:endParaRPr kumimoji="1" lang="ja-JP" altLang="en-US" sz="1300" b="1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30" name="直線矢印コネクタ 29"/>
          <p:cNvCxnSpPr/>
          <p:nvPr/>
        </p:nvCxnSpPr>
        <p:spPr>
          <a:xfrm>
            <a:off x="6948264" y="3645024"/>
            <a:ext cx="0" cy="2923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84330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VCO </a:t>
            </a:r>
            <a:r>
              <a:rPr kumimoji="1" lang="ja-JP" altLang="en-US" smtClean="0"/>
              <a:t>レイアウト現状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60C01-60B5-4733-B569-8181BA091D9A}" type="slidenum">
              <a:rPr kumimoji="1" lang="ja-JP" altLang="en-US" smtClean="0"/>
              <a:t>6</a:t>
            </a:fld>
            <a:endParaRPr kumimoji="1" lang="ja-JP" alt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7099" y="1340768"/>
            <a:ext cx="5773333" cy="5233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755576" y="4437112"/>
            <a:ext cx="16561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b="1" smtClean="0"/>
              <a:t>VCO @</a:t>
            </a:r>
            <a:r>
              <a:rPr kumimoji="1" lang="en-US" altLang="ja-JP" sz="2400" b="1" smtClean="0"/>
              <a:t>MALPIX7</a:t>
            </a:r>
            <a:endParaRPr kumimoji="1" lang="ja-JP" altLang="en-US" sz="2400" b="1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55576" y="1772816"/>
            <a:ext cx="16561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b="1" smtClean="0">
                <a:solidFill>
                  <a:srgbClr val="3333FF"/>
                </a:solidFill>
              </a:rPr>
              <a:t>VCO @</a:t>
            </a:r>
            <a:r>
              <a:rPr kumimoji="1" lang="en-US" altLang="ja-JP" sz="2400" b="1" smtClean="0">
                <a:solidFill>
                  <a:srgbClr val="3333FF"/>
                </a:solidFill>
              </a:rPr>
              <a:t>MALPIX8</a:t>
            </a:r>
            <a:endParaRPr kumimoji="1" lang="ja-JP" altLang="en-US" sz="2400" b="1">
              <a:solidFill>
                <a:srgbClr val="3333FF"/>
              </a:solidFill>
            </a:endParaRPr>
          </a:p>
        </p:txBody>
      </p:sp>
      <p:cxnSp>
        <p:nvCxnSpPr>
          <p:cNvPr id="8" name="直線矢印コネクタ 7"/>
          <p:cNvCxnSpPr/>
          <p:nvPr/>
        </p:nvCxnSpPr>
        <p:spPr>
          <a:xfrm flipV="1">
            <a:off x="3444262" y="1700808"/>
            <a:ext cx="0" cy="1080120"/>
          </a:xfrm>
          <a:prstGeom prst="straightConnector1">
            <a:avLst/>
          </a:prstGeom>
          <a:ln>
            <a:solidFill>
              <a:schemeClr val="bg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/>
        </p:nvSpPr>
        <p:spPr>
          <a:xfrm>
            <a:off x="2724182" y="2056202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smtClean="0">
                <a:solidFill>
                  <a:schemeClr val="bg1"/>
                </a:solidFill>
              </a:rPr>
              <a:t>54um</a:t>
            </a:r>
            <a:endParaRPr kumimoji="1" lang="ja-JP" altLang="en-US" b="1">
              <a:solidFill>
                <a:schemeClr val="bg1"/>
              </a:solidFill>
            </a:endParaRPr>
          </a:p>
        </p:txBody>
      </p:sp>
      <p:cxnSp>
        <p:nvCxnSpPr>
          <p:cNvPr id="11" name="直線矢印コネクタ 10"/>
          <p:cNvCxnSpPr/>
          <p:nvPr/>
        </p:nvCxnSpPr>
        <p:spPr>
          <a:xfrm flipV="1">
            <a:off x="3444262" y="4581128"/>
            <a:ext cx="0" cy="620913"/>
          </a:xfrm>
          <a:prstGeom prst="straightConnector1">
            <a:avLst/>
          </a:prstGeom>
          <a:ln>
            <a:solidFill>
              <a:schemeClr val="bg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/>
        </p:nvSpPr>
        <p:spPr>
          <a:xfrm>
            <a:off x="2724182" y="4643844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smtClean="0">
                <a:solidFill>
                  <a:schemeClr val="bg1"/>
                </a:solidFill>
              </a:rPr>
              <a:t>36</a:t>
            </a:r>
            <a:r>
              <a:rPr kumimoji="1" lang="en-US" altLang="ja-JP" b="1" smtClean="0">
                <a:solidFill>
                  <a:schemeClr val="bg1"/>
                </a:solidFill>
              </a:rPr>
              <a:t>um</a:t>
            </a:r>
            <a:endParaRPr kumimoji="1" lang="ja-JP" altLang="en-US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88656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kumimoji="1" lang="en-US" altLang="ja-JP" smtClean="0"/>
              <a:t>Simulation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3025" y="1268760"/>
            <a:ext cx="8229600" cy="4525963"/>
          </a:xfrm>
        </p:spPr>
        <p:txBody>
          <a:bodyPr/>
          <a:lstStyle/>
          <a:p>
            <a:r>
              <a:rPr lang="ja-JP" altLang="en-US"/>
              <a:t>下り</a:t>
            </a:r>
            <a:r>
              <a:rPr lang="ja-JP" altLang="en-US" smtClean="0"/>
              <a:t>エッジ使用</a:t>
            </a:r>
            <a:endParaRPr kumimoji="1" lang="ja-JP" altLang="en-US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337" y="1916832"/>
            <a:ext cx="8697143" cy="4285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60C01-60B5-4733-B569-8181BA091D9A}" type="slidenum">
              <a:rPr kumimoji="1" lang="ja-JP" altLang="en-US" smtClean="0"/>
              <a:t>7</a:t>
            </a:fld>
            <a:endParaRPr kumimoji="1" lang="ja-JP" altLang="en-US"/>
          </a:p>
        </p:txBody>
      </p:sp>
      <p:cxnSp>
        <p:nvCxnSpPr>
          <p:cNvPr id="6" name="直線矢印コネクタ 5"/>
          <p:cNvCxnSpPr/>
          <p:nvPr/>
        </p:nvCxnSpPr>
        <p:spPr>
          <a:xfrm>
            <a:off x="4543908" y="1484784"/>
            <a:ext cx="0" cy="432048"/>
          </a:xfrm>
          <a:prstGeom prst="straightConnector1">
            <a:avLst/>
          </a:prstGeom>
          <a:ln w="2540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矢印コネクタ 10"/>
          <p:cNvCxnSpPr/>
          <p:nvPr/>
        </p:nvCxnSpPr>
        <p:spPr>
          <a:xfrm>
            <a:off x="4731841" y="1484784"/>
            <a:ext cx="0" cy="648072"/>
          </a:xfrm>
          <a:prstGeom prst="straightConnector1">
            <a:avLst/>
          </a:prstGeom>
          <a:ln w="2540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矢印コネクタ 9"/>
          <p:cNvCxnSpPr/>
          <p:nvPr/>
        </p:nvCxnSpPr>
        <p:spPr>
          <a:xfrm>
            <a:off x="4227785" y="1628800"/>
            <a:ext cx="316123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矢印コネクタ 12"/>
          <p:cNvCxnSpPr/>
          <p:nvPr/>
        </p:nvCxnSpPr>
        <p:spPr>
          <a:xfrm flipH="1">
            <a:off x="4731841" y="1628800"/>
            <a:ext cx="28803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テキスト ボックス 13"/>
          <p:cNvSpPr txBox="1"/>
          <p:nvPr/>
        </p:nvSpPr>
        <p:spPr>
          <a:xfrm>
            <a:off x="4385846" y="1124744"/>
            <a:ext cx="6840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smtClean="0"/>
              <a:t>1ns</a:t>
            </a:r>
            <a:endParaRPr kumimoji="1" lang="ja-JP" altLang="en-US" sz="2000" b="1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6820073" y="908720"/>
            <a:ext cx="14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smtClean="0"/>
              <a:t>O1 </a:t>
            </a:r>
            <a:r>
              <a:rPr kumimoji="1" lang="ja-JP" altLang="en-US" b="1" smtClean="0"/>
              <a:t>は </a:t>
            </a:r>
            <a:r>
              <a:rPr kumimoji="1" lang="en-US" altLang="ja-JP" b="1" smtClean="0"/>
              <a:t>O16 </a:t>
            </a:r>
            <a:r>
              <a:rPr kumimoji="1" lang="ja-JP" altLang="en-US" b="1" smtClean="0"/>
              <a:t>と同タイミング</a:t>
            </a:r>
            <a:endParaRPr kumimoji="1" lang="ja-JP" altLang="en-US" b="1"/>
          </a:p>
        </p:txBody>
      </p:sp>
      <p:cxnSp>
        <p:nvCxnSpPr>
          <p:cNvPr id="17" name="直線矢印コネクタ 16"/>
          <p:cNvCxnSpPr/>
          <p:nvPr/>
        </p:nvCxnSpPr>
        <p:spPr>
          <a:xfrm>
            <a:off x="7512994" y="1484784"/>
            <a:ext cx="0" cy="361781"/>
          </a:xfrm>
          <a:prstGeom prst="straightConnector1">
            <a:avLst/>
          </a:prstGeom>
          <a:ln w="254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17"/>
          <p:cNvSpPr txBox="1"/>
          <p:nvPr/>
        </p:nvSpPr>
        <p:spPr>
          <a:xfrm>
            <a:off x="1635497" y="1879952"/>
            <a:ext cx="936104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b="1" smtClean="0">
                <a:solidFill>
                  <a:schemeClr val="bg1"/>
                </a:solidFill>
              </a:rPr>
              <a:t>O&lt;1&gt;</a:t>
            </a:r>
          </a:p>
          <a:p>
            <a:r>
              <a:rPr lang="en-US" altLang="ja-JP" sz="1200" b="1" smtClean="0">
                <a:solidFill>
                  <a:schemeClr val="bg1"/>
                </a:solidFill>
              </a:rPr>
              <a:t>O&lt;3&gt;</a:t>
            </a:r>
          </a:p>
          <a:p>
            <a:r>
              <a:rPr kumimoji="1" lang="en-US" altLang="ja-JP" sz="1200" b="1" smtClean="0">
                <a:solidFill>
                  <a:schemeClr val="bg1"/>
                </a:solidFill>
              </a:rPr>
              <a:t>O&lt;5&gt;</a:t>
            </a:r>
          </a:p>
          <a:p>
            <a:r>
              <a:rPr lang="en-US" altLang="ja-JP" sz="1200" b="1" smtClean="0">
                <a:solidFill>
                  <a:schemeClr val="bg1"/>
                </a:solidFill>
              </a:rPr>
              <a:t>O&lt;7&gt;</a:t>
            </a:r>
          </a:p>
          <a:p>
            <a:r>
              <a:rPr lang="en-US" altLang="ja-JP" sz="1200" b="1">
                <a:solidFill>
                  <a:schemeClr val="bg1"/>
                </a:solidFill>
              </a:rPr>
              <a:t>O</a:t>
            </a:r>
            <a:r>
              <a:rPr kumimoji="1" lang="en-US" altLang="ja-JP" sz="1200" b="1" smtClean="0">
                <a:solidFill>
                  <a:schemeClr val="bg1"/>
                </a:solidFill>
              </a:rPr>
              <a:t>&lt;9&gt;</a:t>
            </a:r>
          </a:p>
          <a:p>
            <a:r>
              <a:rPr kumimoji="1" lang="en-US" altLang="ja-JP" sz="1200" b="1" smtClean="0">
                <a:solidFill>
                  <a:schemeClr val="bg1"/>
                </a:solidFill>
              </a:rPr>
              <a:t>O&lt;11&gt;</a:t>
            </a:r>
          </a:p>
          <a:p>
            <a:r>
              <a:rPr lang="en-US" altLang="ja-JP" sz="1200" b="1" smtClean="0">
                <a:solidFill>
                  <a:schemeClr val="bg1"/>
                </a:solidFill>
              </a:rPr>
              <a:t>O&lt;13&gt;</a:t>
            </a:r>
          </a:p>
          <a:p>
            <a:r>
              <a:rPr kumimoji="1" lang="en-US" altLang="ja-JP" sz="1200" b="1" smtClean="0">
                <a:solidFill>
                  <a:schemeClr val="bg1"/>
                </a:solidFill>
              </a:rPr>
              <a:t>O&lt;15&gt;</a:t>
            </a:r>
          </a:p>
          <a:p>
            <a:r>
              <a:rPr lang="en-US" altLang="ja-JP" sz="1200" b="1" smtClean="0">
                <a:solidFill>
                  <a:schemeClr val="bg1"/>
                </a:solidFill>
              </a:rPr>
              <a:t>O&lt;0&gt;</a:t>
            </a:r>
            <a:endParaRPr kumimoji="1" lang="en-US" altLang="ja-JP" sz="1200" b="1" smtClean="0">
              <a:solidFill>
                <a:schemeClr val="bg1"/>
              </a:solidFill>
            </a:endParaRPr>
          </a:p>
          <a:p>
            <a:r>
              <a:rPr kumimoji="1" lang="en-US" altLang="ja-JP" sz="1200" b="1" smtClean="0">
                <a:solidFill>
                  <a:schemeClr val="bg1"/>
                </a:solidFill>
              </a:rPr>
              <a:t>O&lt;2&gt;</a:t>
            </a:r>
          </a:p>
          <a:p>
            <a:r>
              <a:rPr lang="en-US" altLang="ja-JP" sz="1200" b="1" smtClean="0">
                <a:solidFill>
                  <a:schemeClr val="bg1"/>
                </a:solidFill>
              </a:rPr>
              <a:t>O&lt;4&gt;</a:t>
            </a:r>
          </a:p>
          <a:p>
            <a:r>
              <a:rPr kumimoji="1" lang="en-US" altLang="ja-JP" sz="1200" b="1" smtClean="0">
                <a:solidFill>
                  <a:schemeClr val="bg1"/>
                </a:solidFill>
              </a:rPr>
              <a:t>O&lt;6&gt;</a:t>
            </a:r>
          </a:p>
          <a:p>
            <a:r>
              <a:rPr lang="en-US" altLang="ja-JP" sz="1200" b="1" smtClean="0">
                <a:solidFill>
                  <a:schemeClr val="bg1"/>
                </a:solidFill>
              </a:rPr>
              <a:t>O&lt;8&gt;</a:t>
            </a:r>
          </a:p>
          <a:p>
            <a:r>
              <a:rPr kumimoji="1" lang="en-US" altLang="ja-JP" sz="1200" b="1" smtClean="0">
                <a:solidFill>
                  <a:schemeClr val="bg1"/>
                </a:solidFill>
              </a:rPr>
              <a:t>O&lt;10&gt;</a:t>
            </a:r>
          </a:p>
          <a:p>
            <a:r>
              <a:rPr lang="en-US" altLang="ja-JP" sz="1200" b="1" smtClean="0">
                <a:solidFill>
                  <a:schemeClr val="bg1"/>
                </a:solidFill>
              </a:rPr>
              <a:t>O&lt;12&gt;</a:t>
            </a:r>
          </a:p>
          <a:p>
            <a:r>
              <a:rPr kumimoji="1" lang="en-US" altLang="ja-JP" sz="1200" b="1" smtClean="0">
                <a:solidFill>
                  <a:schemeClr val="bg1"/>
                </a:solidFill>
              </a:rPr>
              <a:t>O&lt;14&gt;</a:t>
            </a:r>
          </a:p>
          <a:p>
            <a:r>
              <a:rPr lang="en-US" altLang="ja-JP" sz="1200" b="1" smtClean="0">
                <a:solidFill>
                  <a:schemeClr val="bg1"/>
                </a:solidFill>
              </a:rPr>
              <a:t>O&lt;16&gt;</a:t>
            </a:r>
          </a:p>
        </p:txBody>
      </p:sp>
      <p:cxnSp>
        <p:nvCxnSpPr>
          <p:cNvPr id="20" name="直線矢印コネクタ 19"/>
          <p:cNvCxnSpPr/>
          <p:nvPr/>
        </p:nvCxnSpPr>
        <p:spPr>
          <a:xfrm>
            <a:off x="1635497" y="6309320"/>
            <a:ext cx="5544616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テキスト ボックス 21"/>
          <p:cNvSpPr txBox="1"/>
          <p:nvPr/>
        </p:nvSpPr>
        <p:spPr>
          <a:xfrm>
            <a:off x="4623829" y="6237312"/>
            <a:ext cx="8280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smtClean="0"/>
              <a:t>30ns</a:t>
            </a:r>
            <a:endParaRPr kumimoji="1" lang="ja-JP" altLang="en-US" sz="2000" b="1"/>
          </a:p>
        </p:txBody>
      </p:sp>
      <p:sp>
        <p:nvSpPr>
          <p:cNvPr id="24" name="円/楕円 23"/>
          <p:cNvSpPr/>
          <p:nvPr/>
        </p:nvSpPr>
        <p:spPr>
          <a:xfrm>
            <a:off x="7380312" y="4815258"/>
            <a:ext cx="288032" cy="288032"/>
          </a:xfrm>
          <a:prstGeom prst="ellipse">
            <a:avLst/>
          </a:prstGeom>
          <a:noFill/>
          <a:ln>
            <a:solidFill>
              <a:srgbClr val="FFC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円/楕円 27"/>
          <p:cNvSpPr/>
          <p:nvPr/>
        </p:nvSpPr>
        <p:spPr>
          <a:xfrm>
            <a:off x="7380312" y="1889673"/>
            <a:ext cx="288032" cy="288032"/>
          </a:xfrm>
          <a:prstGeom prst="ellipse">
            <a:avLst/>
          </a:prstGeom>
          <a:noFill/>
          <a:ln>
            <a:solidFill>
              <a:srgbClr val="FFC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90432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分周比 </a:t>
            </a:r>
            <a:r>
              <a:rPr kumimoji="1" lang="en-US" altLang="ja-JP" smtClean="0"/>
              <a:t>1:1 </a:t>
            </a:r>
            <a:r>
              <a:rPr kumimoji="1" lang="ja-JP" altLang="en-US" smtClean="0"/>
              <a:t>の追加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smtClean="0"/>
              <a:t>VCO </a:t>
            </a:r>
            <a:r>
              <a:rPr kumimoji="1" lang="ja-JP" altLang="en-US" smtClean="0"/>
              <a:t>出力をセレクタへ</a:t>
            </a:r>
            <a:endParaRPr kumimoji="1" lang="ja-JP" alt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39" y="2276872"/>
            <a:ext cx="8965714" cy="3771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2195736" y="5949280"/>
            <a:ext cx="1224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smtClean="0"/>
              <a:t>VCO</a:t>
            </a:r>
            <a:endParaRPr kumimoji="1" lang="ja-JP" altLang="en-US" sz="2400" b="1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004048" y="4941168"/>
            <a:ext cx="1224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smtClean="0"/>
              <a:t>Divider</a:t>
            </a:r>
            <a:endParaRPr kumimoji="1" lang="ja-JP" altLang="en-US" sz="2400" b="1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092280" y="5517232"/>
            <a:ext cx="1224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smtClean="0"/>
              <a:t>Selector</a:t>
            </a:r>
            <a:endParaRPr kumimoji="1" lang="ja-JP" altLang="en-US" sz="2400" b="1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60C01-60B5-4733-B569-8181BA091D9A}" type="slidenum">
              <a:rPr kumimoji="1" lang="ja-JP" altLang="en-US" smtClean="0"/>
              <a:t>8</a:t>
            </a:fld>
            <a:endParaRPr kumimoji="1" lang="ja-JP" altLang="en-US"/>
          </a:p>
        </p:txBody>
      </p:sp>
      <p:cxnSp>
        <p:nvCxnSpPr>
          <p:cNvPr id="9" name="直線矢印コネクタ 8"/>
          <p:cNvCxnSpPr/>
          <p:nvPr/>
        </p:nvCxnSpPr>
        <p:spPr>
          <a:xfrm>
            <a:off x="4283968" y="2132856"/>
            <a:ext cx="360040" cy="86409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矢印コネクタ 10"/>
          <p:cNvCxnSpPr/>
          <p:nvPr/>
        </p:nvCxnSpPr>
        <p:spPr>
          <a:xfrm flipH="1">
            <a:off x="6372200" y="2132856"/>
            <a:ext cx="216024" cy="15121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/>
        </p:nvSpPr>
        <p:spPr>
          <a:xfrm>
            <a:off x="5076056" y="1671191"/>
            <a:ext cx="39604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smtClean="0">
                <a:solidFill>
                  <a:schemeClr val="accent1"/>
                </a:solidFill>
              </a:rPr>
              <a:t>1:1 </a:t>
            </a:r>
            <a:r>
              <a:rPr kumimoji="1" lang="ja-JP" altLang="en-US" sz="2400" smtClean="0">
                <a:solidFill>
                  <a:schemeClr val="accent1"/>
                </a:solidFill>
              </a:rPr>
              <a:t>分周　</a:t>
            </a:r>
            <a:r>
              <a:rPr kumimoji="1" lang="en-US" altLang="ja-JP" sz="2400" smtClean="0">
                <a:solidFill>
                  <a:schemeClr val="accent1"/>
                </a:solidFill>
              </a:rPr>
              <a:t>1:2 </a:t>
            </a:r>
            <a:r>
              <a:rPr kumimoji="1" lang="ja-JP" altLang="en-US" sz="2400" smtClean="0">
                <a:solidFill>
                  <a:schemeClr val="accent1"/>
                </a:solidFill>
              </a:rPr>
              <a:t>分周　</a:t>
            </a:r>
            <a:r>
              <a:rPr kumimoji="1" lang="en-US" altLang="ja-JP" sz="2400" smtClean="0">
                <a:solidFill>
                  <a:schemeClr val="accent1"/>
                </a:solidFill>
              </a:rPr>
              <a:t>1:4 </a:t>
            </a:r>
            <a:r>
              <a:rPr kumimoji="1" lang="ja-JP" altLang="en-US" sz="2400" smtClean="0">
                <a:solidFill>
                  <a:schemeClr val="accent1"/>
                </a:solidFill>
              </a:rPr>
              <a:t>分周</a:t>
            </a:r>
            <a:endParaRPr kumimoji="1" lang="ja-JP" altLang="en-US" sz="2400">
              <a:solidFill>
                <a:schemeClr val="accent1"/>
              </a:solidFill>
            </a:endParaRPr>
          </a:p>
        </p:txBody>
      </p:sp>
      <p:cxnSp>
        <p:nvCxnSpPr>
          <p:cNvPr id="14" name="直線矢印コネクタ 13"/>
          <p:cNvCxnSpPr/>
          <p:nvPr/>
        </p:nvCxnSpPr>
        <p:spPr>
          <a:xfrm flipH="1">
            <a:off x="6648060" y="2132856"/>
            <a:ext cx="1056288" cy="16762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矢印コネクタ 15"/>
          <p:cNvCxnSpPr/>
          <p:nvPr/>
        </p:nvCxnSpPr>
        <p:spPr>
          <a:xfrm>
            <a:off x="5364088" y="2132856"/>
            <a:ext cx="0" cy="838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87272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24744"/>
            <a:ext cx="8666666" cy="5546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25760"/>
            <a:ext cx="8229600" cy="1143000"/>
          </a:xfrm>
        </p:spPr>
        <p:txBody>
          <a:bodyPr/>
          <a:lstStyle/>
          <a:p>
            <a:r>
              <a:rPr kumimoji="1" lang="en-US" altLang="ja-JP" smtClean="0"/>
              <a:t>64um Pixel array (</a:t>
            </a:r>
            <a:r>
              <a:rPr kumimoji="1" lang="en-US" altLang="ja-JP" smtClean="0"/>
              <a:t>150 </a:t>
            </a:r>
            <a:r>
              <a:rPr kumimoji="1" lang="en-US" altLang="ja-JP" smtClean="0"/>
              <a:t>x </a:t>
            </a:r>
            <a:r>
              <a:rPr kumimoji="1" lang="en-US" altLang="ja-JP" smtClean="0"/>
              <a:t>150</a:t>
            </a:r>
            <a:r>
              <a:rPr kumimoji="1" lang="en-US" altLang="ja-JP" smtClean="0"/>
              <a:t>)</a:t>
            </a:r>
            <a:endParaRPr kumimoji="1" lang="ja-JP" altLang="en-US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9D989-3110-45D7-BF4E-1F2E53CF0E93}" type="slidenum">
              <a:rPr kumimoji="1" lang="ja-JP" altLang="en-US" smtClean="0"/>
              <a:t>9</a:t>
            </a:fld>
            <a:endParaRPr kumimoji="1" lang="ja-JP" altLang="en-US"/>
          </a:p>
        </p:txBody>
      </p:sp>
      <p:cxnSp>
        <p:nvCxnSpPr>
          <p:cNvPr id="6" name="直線矢印コネクタ 5"/>
          <p:cNvCxnSpPr/>
          <p:nvPr/>
        </p:nvCxnSpPr>
        <p:spPr>
          <a:xfrm flipH="1">
            <a:off x="6059523" y="2089447"/>
            <a:ext cx="648072" cy="230833"/>
          </a:xfrm>
          <a:prstGeom prst="straightConnector1">
            <a:avLst/>
          </a:prstGeom>
          <a:ln w="254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矢印コネクタ 7"/>
          <p:cNvCxnSpPr/>
          <p:nvPr/>
        </p:nvCxnSpPr>
        <p:spPr>
          <a:xfrm>
            <a:off x="539552" y="1237402"/>
            <a:ext cx="0" cy="5112568"/>
          </a:xfrm>
          <a:prstGeom prst="straightConnector1">
            <a:avLst/>
          </a:prstGeom>
          <a:ln>
            <a:solidFill>
              <a:schemeClr val="bg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矢印コネクタ 8"/>
          <p:cNvCxnSpPr/>
          <p:nvPr/>
        </p:nvCxnSpPr>
        <p:spPr>
          <a:xfrm>
            <a:off x="611560" y="6409321"/>
            <a:ext cx="5760640" cy="0"/>
          </a:xfrm>
          <a:prstGeom prst="straightConnector1">
            <a:avLst/>
          </a:prstGeom>
          <a:ln>
            <a:solidFill>
              <a:schemeClr val="bg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/>
          <p:cNvSpPr txBox="1"/>
          <p:nvPr/>
        </p:nvSpPr>
        <p:spPr>
          <a:xfrm>
            <a:off x="7164288" y="6341258"/>
            <a:ext cx="1224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b="1" smtClean="0">
                <a:solidFill>
                  <a:schemeClr val="bg1"/>
                </a:solidFill>
              </a:rPr>
              <a:t>MALPIX7</a:t>
            </a:r>
            <a:endParaRPr kumimoji="1" lang="ja-JP" altLang="en-US" sz="2000" b="1">
              <a:solidFill>
                <a:schemeClr val="bg1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769570" y="1944457"/>
            <a:ext cx="15468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mtClean="0">
                <a:solidFill>
                  <a:schemeClr val="bg1"/>
                </a:solidFill>
              </a:rPr>
              <a:t>REQ</a:t>
            </a:r>
            <a:r>
              <a:rPr lang="ja-JP" altLang="en-US">
                <a:solidFill>
                  <a:schemeClr val="bg1"/>
                </a:solidFill>
              </a:rPr>
              <a:t> </a:t>
            </a:r>
            <a:r>
              <a:rPr lang="en-US" altLang="ja-JP" smtClean="0">
                <a:solidFill>
                  <a:schemeClr val="bg1"/>
                </a:solidFill>
              </a:rPr>
              <a:t>selector</a:t>
            </a:r>
            <a:endParaRPr kumimoji="1" lang="ja-JP" altLang="en-US">
              <a:solidFill>
                <a:schemeClr val="bg1"/>
              </a:solidFill>
            </a:endParaRPr>
          </a:p>
        </p:txBody>
      </p:sp>
      <p:cxnSp>
        <p:nvCxnSpPr>
          <p:cNvPr id="13" name="直線矢印コネクタ 12"/>
          <p:cNvCxnSpPr/>
          <p:nvPr/>
        </p:nvCxnSpPr>
        <p:spPr>
          <a:xfrm flipH="1">
            <a:off x="1439652" y="1504577"/>
            <a:ext cx="432048" cy="446857"/>
          </a:xfrm>
          <a:prstGeom prst="straightConnector1">
            <a:avLst/>
          </a:prstGeom>
          <a:ln w="254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矢印コネクタ 13"/>
          <p:cNvCxnSpPr/>
          <p:nvPr/>
        </p:nvCxnSpPr>
        <p:spPr>
          <a:xfrm flipH="1">
            <a:off x="5508104" y="1501332"/>
            <a:ext cx="648072" cy="230833"/>
          </a:xfrm>
          <a:prstGeom prst="straightConnector1">
            <a:avLst/>
          </a:prstGeom>
          <a:ln w="254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6102619" y="1316666"/>
            <a:ext cx="18353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mtClean="0">
                <a:solidFill>
                  <a:schemeClr val="bg1"/>
                </a:solidFill>
              </a:rPr>
              <a:t>電源配線 </a:t>
            </a:r>
            <a:r>
              <a:rPr kumimoji="1" lang="en-US" altLang="ja-JP" smtClean="0">
                <a:solidFill>
                  <a:schemeClr val="bg1"/>
                </a:solidFill>
              </a:rPr>
              <a:t>400um</a:t>
            </a:r>
            <a:endParaRPr kumimoji="1" lang="ja-JP" altLang="en-US">
              <a:solidFill>
                <a:schemeClr val="bg1"/>
              </a:solidFill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835696" y="1296451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mtClean="0">
                <a:solidFill>
                  <a:schemeClr val="bg1"/>
                </a:solidFill>
              </a:rPr>
              <a:t>16-bit to 4-bit Encoder</a:t>
            </a:r>
            <a:endParaRPr kumimoji="1" lang="ja-JP" altLang="en-US">
              <a:solidFill>
                <a:schemeClr val="bg1"/>
              </a:solidFill>
            </a:endParaRPr>
          </a:p>
        </p:txBody>
      </p:sp>
      <p:cxnSp>
        <p:nvCxnSpPr>
          <p:cNvPr id="17" name="直線矢印コネクタ 16"/>
          <p:cNvCxnSpPr/>
          <p:nvPr/>
        </p:nvCxnSpPr>
        <p:spPr>
          <a:xfrm flipH="1">
            <a:off x="1115616" y="1333363"/>
            <a:ext cx="360040" cy="566772"/>
          </a:xfrm>
          <a:prstGeom prst="straightConnector1">
            <a:avLst/>
          </a:prstGeom>
          <a:ln w="254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/>
          <p:cNvSpPr txBox="1"/>
          <p:nvPr/>
        </p:nvSpPr>
        <p:spPr>
          <a:xfrm>
            <a:off x="1403648" y="1052736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mtClean="0">
                <a:solidFill>
                  <a:schemeClr val="bg1"/>
                </a:solidFill>
              </a:rPr>
              <a:t>24-bit Time Latch</a:t>
            </a:r>
            <a:endParaRPr kumimoji="1" lang="ja-JP" altLang="en-US">
              <a:solidFill>
                <a:schemeClr val="bg1"/>
              </a:solidFill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727684" y="6078487"/>
            <a:ext cx="24842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mtClean="0">
                <a:solidFill>
                  <a:schemeClr val="bg1"/>
                </a:solidFill>
              </a:rPr>
              <a:t>128-bit Address Decoder</a:t>
            </a:r>
            <a:endParaRPr kumimoji="1" lang="ja-JP" altLang="en-US">
              <a:solidFill>
                <a:schemeClr val="bg1"/>
              </a:solidFill>
            </a:endParaRPr>
          </a:p>
        </p:txBody>
      </p:sp>
      <p:cxnSp>
        <p:nvCxnSpPr>
          <p:cNvPr id="21" name="直線矢印コネクタ 20"/>
          <p:cNvCxnSpPr/>
          <p:nvPr/>
        </p:nvCxnSpPr>
        <p:spPr>
          <a:xfrm flipH="1" flipV="1">
            <a:off x="971600" y="5581730"/>
            <a:ext cx="763285" cy="542190"/>
          </a:xfrm>
          <a:prstGeom prst="straightConnector1">
            <a:avLst/>
          </a:prstGeom>
          <a:ln w="254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矢印コネクタ 22"/>
          <p:cNvCxnSpPr/>
          <p:nvPr/>
        </p:nvCxnSpPr>
        <p:spPr>
          <a:xfrm flipV="1">
            <a:off x="2915816" y="5992687"/>
            <a:ext cx="0" cy="244625"/>
          </a:xfrm>
          <a:prstGeom prst="straightConnector1">
            <a:avLst/>
          </a:prstGeom>
          <a:ln w="254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矢印コネクタ 24"/>
          <p:cNvCxnSpPr/>
          <p:nvPr/>
        </p:nvCxnSpPr>
        <p:spPr>
          <a:xfrm flipV="1">
            <a:off x="3779912" y="5992686"/>
            <a:ext cx="198511" cy="244626"/>
          </a:xfrm>
          <a:prstGeom prst="straightConnector1">
            <a:avLst/>
          </a:prstGeom>
          <a:ln w="254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テキスト ボックス 28"/>
          <p:cNvSpPr txBox="1"/>
          <p:nvPr/>
        </p:nvSpPr>
        <p:spPr>
          <a:xfrm>
            <a:off x="4283968" y="1414222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mtClean="0">
                <a:solidFill>
                  <a:schemeClr val="bg1"/>
                </a:solidFill>
              </a:rPr>
              <a:t>TMC</a:t>
            </a:r>
            <a:endParaRPr kumimoji="1" lang="ja-JP" altLang="en-US">
              <a:solidFill>
                <a:schemeClr val="bg1"/>
              </a:solidFill>
            </a:endParaRPr>
          </a:p>
        </p:txBody>
      </p:sp>
      <p:cxnSp>
        <p:nvCxnSpPr>
          <p:cNvPr id="30" name="直線矢印コネクタ 29"/>
          <p:cNvCxnSpPr/>
          <p:nvPr/>
        </p:nvCxnSpPr>
        <p:spPr>
          <a:xfrm flipH="1">
            <a:off x="3663143" y="1598888"/>
            <a:ext cx="548817" cy="72916"/>
          </a:xfrm>
          <a:prstGeom prst="straightConnector1">
            <a:avLst/>
          </a:prstGeom>
          <a:ln w="254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テキスト ボックス 33"/>
          <p:cNvSpPr txBox="1"/>
          <p:nvPr/>
        </p:nvSpPr>
        <p:spPr>
          <a:xfrm>
            <a:off x="613081" y="6052646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mtClean="0">
                <a:solidFill>
                  <a:schemeClr val="bg1"/>
                </a:solidFill>
              </a:rPr>
              <a:t>Bias</a:t>
            </a:r>
            <a:endParaRPr kumimoji="1" lang="ja-JP" altLang="en-US">
              <a:solidFill>
                <a:schemeClr val="bg1"/>
              </a:solidFill>
            </a:endParaRPr>
          </a:p>
        </p:txBody>
      </p:sp>
      <p:cxnSp>
        <p:nvCxnSpPr>
          <p:cNvPr id="35" name="直線矢印コネクタ 34"/>
          <p:cNvCxnSpPr/>
          <p:nvPr/>
        </p:nvCxnSpPr>
        <p:spPr>
          <a:xfrm flipV="1">
            <a:off x="1081741" y="6006059"/>
            <a:ext cx="262271" cy="128547"/>
          </a:xfrm>
          <a:prstGeom prst="straightConnector1">
            <a:avLst/>
          </a:prstGeom>
          <a:ln w="254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66631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398</TotalTime>
  <Words>457</Words>
  <Application>Microsoft Office PowerPoint</Application>
  <PresentationFormat>画面に合わせる (4:3)</PresentationFormat>
  <Paragraphs>174</Paragraphs>
  <Slides>12</Slides>
  <Notes>0</Notes>
  <HiddenSlides>1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3" baseType="lpstr">
      <vt:lpstr>Office ​​テーマ</vt:lpstr>
      <vt:lpstr>MALPIX8 Design</vt:lpstr>
      <vt:lpstr>MALPIX8 Status</vt:lpstr>
      <vt:lpstr>Decoder 128</vt:lpstr>
      <vt:lpstr>TMC 更新</vt:lpstr>
      <vt:lpstr>VCO 更新</vt:lpstr>
      <vt:lpstr>VCO レイアウト現状</vt:lpstr>
      <vt:lpstr>Simulation</vt:lpstr>
      <vt:lpstr>分周比 1:1 の追加</vt:lpstr>
      <vt:lpstr>64um Pixel array (150 x 150)</vt:lpstr>
      <vt:lpstr>MALPIX8 全体構成（池辺先生案）</vt:lpstr>
      <vt:lpstr>データバス（行）</vt:lpstr>
      <vt:lpstr>ピクセルサイズの比較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TMC 更新内容</dc:title>
  <dc:creator>posione</dc:creator>
  <cp:lastModifiedBy>posione</cp:lastModifiedBy>
  <cp:revision>83</cp:revision>
  <cp:lastPrinted>2017-04-20T07:37:15Z</cp:lastPrinted>
  <dcterms:created xsi:type="dcterms:W3CDTF">2017-04-12T01:00:11Z</dcterms:created>
  <dcterms:modified xsi:type="dcterms:W3CDTF">2017-04-20T07:48:03Z</dcterms:modified>
</cp:coreProperties>
</file>