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9144000" cy="6858000" type="screen4x3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8FBC1-C760-4DF0-8F2D-CD2DC0FD9861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7128-360F-4768-B679-AB825D06B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105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9140F-BB74-4352-A939-F4A5A5B622C9}" type="datetimeFigureOut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1E633-E199-4F08-8717-486A072B0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169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B1D62-E033-403A-AE7E-150E8944FFAF}" type="datetime1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69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0B77-B47A-47C7-8A29-01866BDA4B7F}" type="datetime1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33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DDD5-6710-4F6B-90B5-E329CDA443DA}" type="datetime1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79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74F4-5862-4368-B477-4BF36BE193E2}" type="datetime1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33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3EAD6-B401-48BF-8A87-F7C07D11F99A}" type="datetime1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40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B7A6-D99A-44F9-A9DF-742C4DFDA1C5}" type="datetime1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240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8D15-9415-4860-A737-6D5942B08FFA}" type="datetime1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73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06E1B-39C8-4D16-BAFC-449BB3F80415}" type="datetime1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614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7529-D888-4EC8-AC07-79B274C77F45}" type="datetime1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82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3E97-D5E3-4E78-B109-C4EE09341D11}" type="datetime1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3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8050-7ABF-4FDD-B51B-2B443DD6607F}" type="datetime1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806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04477-BBDA-4060-B655-692F2B2790C4}" type="datetime1">
              <a:rPr kumimoji="1" lang="ja-JP" altLang="en-US" smtClean="0"/>
              <a:t>2016/6/2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893CB-00CF-4A5D-B6DA-7FDF2C3AA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58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mtClean="0"/>
              <a:t>MALPIX7</a:t>
            </a:r>
            <a:r>
              <a:rPr lang="ja-JP" altLang="en-US"/>
              <a:t> </a:t>
            </a:r>
            <a:r>
              <a:rPr lang="en-US" altLang="ja-JP" smtClean="0"/>
              <a:t>Design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mtClean="0"/>
              <a:t>2016/6/2</a:t>
            </a:r>
          </a:p>
          <a:p>
            <a:r>
              <a:rPr lang="en-US" altLang="ja-JP" smtClean="0"/>
              <a:t>Y. Fujita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025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926" y="1268760"/>
            <a:ext cx="6708442" cy="5221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PLL </a:t>
            </a:r>
            <a:r>
              <a:rPr kumimoji="1" lang="ja-JP" altLang="en-US" smtClean="0"/>
              <a:t>レイアウト比較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CBC7-3F03-4A11-88AC-49789D9B062F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75926" y="126876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mtClean="0">
                <a:solidFill>
                  <a:schemeClr val="bg1"/>
                </a:solidFill>
              </a:rPr>
              <a:t>MALPIX6</a:t>
            </a:r>
            <a:endParaRPr kumimoji="1" lang="ja-JP" altLang="en-US" sz="2000" b="1">
              <a:solidFill>
                <a:schemeClr val="bg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75926" y="3532946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mtClean="0">
                <a:solidFill>
                  <a:schemeClr val="bg1"/>
                </a:solidFill>
              </a:rPr>
              <a:t>MALPIX7</a:t>
            </a:r>
            <a:endParaRPr kumimoji="1" lang="ja-JP" alt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440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kumimoji="1" lang="en-US" altLang="ja-JP" smtClean="0"/>
              <a:t>PLL </a:t>
            </a:r>
            <a:r>
              <a:rPr kumimoji="1" lang="ja-JP" altLang="en-US" smtClean="0"/>
              <a:t>シミュレーション（時間）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r>
              <a:rPr kumimoji="1" lang="en-US" altLang="ja-JP" smtClean="0"/>
              <a:t>@ RC </a:t>
            </a:r>
            <a:r>
              <a:rPr kumimoji="1" lang="ja-JP" altLang="en-US" smtClean="0"/>
              <a:t>抽出後　立ち上がりエッジを使用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CBC7-3F03-4A11-88AC-49789D9B062F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08304" y="129628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smtClean="0"/>
              <a:t>test_KFOSC16BUF_RC</a:t>
            </a:r>
            <a:endParaRPr kumimoji="1" lang="ja-JP" altLang="en-US" sz="120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71800" y="5877272"/>
            <a:ext cx="439248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smtClean="0"/>
              <a:t>誤差最大 </a:t>
            </a:r>
            <a:r>
              <a:rPr lang="en-US" altLang="ja-JP" sz="2400" smtClean="0"/>
              <a:t>15</a:t>
            </a:r>
            <a:r>
              <a:rPr kumimoji="1" lang="en-US" altLang="ja-JP" sz="2400" smtClean="0"/>
              <a:t>0ps </a:t>
            </a:r>
            <a:r>
              <a:rPr lang="ja-JP" altLang="en-US" sz="2400" smtClean="0"/>
              <a:t>程度（</a:t>
            </a:r>
            <a:r>
              <a:rPr lang="en-US" altLang="ja-JP" sz="2400" smtClean="0"/>
              <a:t>ff/fs/sf/ss</a:t>
            </a:r>
            <a:r>
              <a:rPr lang="ja-JP" altLang="en-US" sz="2400" smtClean="0"/>
              <a:t>）</a:t>
            </a:r>
            <a:endParaRPr kumimoji="1" lang="ja-JP" altLang="en-US" sz="240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8952356" cy="3835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8823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444423"/>
              </p:ext>
            </p:extLst>
          </p:nvPr>
        </p:nvGraphicFramePr>
        <p:xfrm>
          <a:off x="2267744" y="1772816"/>
          <a:ext cx="4717296" cy="4760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KGPlot" r:id="rId3" imgW="5549760" imgH="5600520" progId="KGraph_Plot">
                  <p:embed/>
                </p:oleObj>
              </mc:Choice>
              <mc:Fallback>
                <p:oleObj name="KGPlot" r:id="rId3" imgW="5549760" imgH="5600520" progId="KGraph_Plo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67744" y="1772816"/>
                        <a:ext cx="4717296" cy="47604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PLL </a:t>
            </a:r>
            <a:r>
              <a:rPr kumimoji="1" lang="ja-JP" altLang="en-US" smtClean="0"/>
              <a:t>シミュレーション（周波数）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ja-JP" altLang="en-US"/>
              <a:t>発振周波数</a:t>
            </a:r>
            <a:r>
              <a:rPr lang="ja-JP" altLang="en-US" smtClean="0"/>
              <a:t>の入力バイアス依存性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CBC7-3F03-4A11-88AC-49789D9B062F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87824" y="328498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rgbClr val="3333FF"/>
                </a:solidFill>
              </a:rPr>
              <a:t>MALPIX6</a:t>
            </a:r>
          </a:p>
          <a:p>
            <a:r>
              <a:rPr kumimoji="1" lang="en-US" altLang="ja-JP" b="1" smtClean="0">
                <a:solidFill>
                  <a:srgbClr val="3333FF"/>
                </a:solidFill>
              </a:rPr>
              <a:t>Sim.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36096" y="269953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rgbClr val="FF5050"/>
                </a:solidFill>
              </a:rPr>
              <a:t>MALPIX7 </a:t>
            </a:r>
          </a:p>
          <a:p>
            <a:r>
              <a:rPr kumimoji="1" lang="en-US" altLang="ja-JP" b="1" smtClean="0">
                <a:solidFill>
                  <a:srgbClr val="FF5050"/>
                </a:solidFill>
              </a:rPr>
              <a:t>RC </a:t>
            </a:r>
            <a:r>
              <a:rPr kumimoji="1" lang="ja-JP" altLang="en-US" b="1" smtClean="0">
                <a:solidFill>
                  <a:srgbClr val="FF5050"/>
                </a:solidFill>
              </a:rPr>
              <a:t>抽出 </a:t>
            </a:r>
            <a:r>
              <a:rPr lang="en-US" altLang="ja-JP" b="1">
                <a:solidFill>
                  <a:srgbClr val="FF5050"/>
                </a:solidFill>
              </a:rPr>
              <a:t>S</a:t>
            </a:r>
            <a:r>
              <a:rPr kumimoji="1" lang="en-US" altLang="ja-JP" b="1" smtClean="0">
                <a:solidFill>
                  <a:srgbClr val="FF5050"/>
                </a:solidFill>
              </a:rPr>
              <a:t>im.</a:t>
            </a:r>
            <a:endParaRPr kumimoji="1" lang="ja-JP" altLang="en-US" b="1">
              <a:solidFill>
                <a:srgbClr val="FF505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31840" y="3933056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rgbClr val="00B0F0"/>
                </a:solidFill>
              </a:rPr>
              <a:t>MALPIX6 </a:t>
            </a:r>
          </a:p>
          <a:p>
            <a:r>
              <a:rPr kumimoji="1" lang="en-US" altLang="ja-JP" b="1" smtClean="0">
                <a:solidFill>
                  <a:srgbClr val="00B0F0"/>
                </a:solidFill>
              </a:rPr>
              <a:t>RC </a:t>
            </a:r>
            <a:r>
              <a:rPr kumimoji="1" lang="ja-JP" altLang="en-US" b="1" smtClean="0">
                <a:solidFill>
                  <a:srgbClr val="00B0F0"/>
                </a:solidFill>
              </a:rPr>
              <a:t>抽出 </a:t>
            </a:r>
            <a:r>
              <a:rPr lang="en-US" altLang="ja-JP" b="1">
                <a:solidFill>
                  <a:srgbClr val="00B0F0"/>
                </a:solidFill>
              </a:rPr>
              <a:t>S</a:t>
            </a:r>
            <a:r>
              <a:rPr kumimoji="1" lang="en-US" altLang="ja-JP" b="1" smtClean="0">
                <a:solidFill>
                  <a:srgbClr val="00B0F0"/>
                </a:solidFill>
              </a:rPr>
              <a:t>im.</a:t>
            </a:r>
            <a:endParaRPr kumimoji="1" lang="ja-JP" altLang="en-US" b="1">
              <a:solidFill>
                <a:srgbClr val="00B0F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660232" y="205891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/>
              <a:t>MALPIX7 Sim.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59832" y="5254347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rgbClr val="00B050"/>
                </a:solidFill>
              </a:rPr>
              <a:t>MALPIX6 </a:t>
            </a:r>
            <a:r>
              <a:rPr kumimoji="1" lang="ja-JP" altLang="en-US" b="1" smtClean="0">
                <a:solidFill>
                  <a:srgbClr val="00B050"/>
                </a:solidFill>
              </a:rPr>
              <a:t>実測</a:t>
            </a:r>
            <a:endParaRPr kumimoji="1" lang="ja-JP" altLang="en-US" b="1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200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ピクセルレイアウト</a:t>
            </a:r>
            <a:endParaRPr kumimoji="1" lang="ja-JP" alt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970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kumimoji="1" lang="en-US" altLang="ja-JP" smtClean="0"/>
              <a:t>SRAM</a:t>
            </a:r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457200" y="966738"/>
            <a:ext cx="4038600" cy="4525963"/>
          </a:xfrm>
        </p:spPr>
        <p:txBody>
          <a:bodyPr/>
          <a:lstStyle/>
          <a:p>
            <a:r>
              <a:rPr kumimoji="1" lang="en-US" altLang="ja-JP" smtClean="0"/>
              <a:t>MALPIX6</a:t>
            </a:r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4648200" y="966738"/>
            <a:ext cx="4038600" cy="4525963"/>
          </a:xfrm>
        </p:spPr>
        <p:txBody>
          <a:bodyPr/>
          <a:lstStyle/>
          <a:p>
            <a:r>
              <a:rPr kumimoji="1" lang="en-US" altLang="ja-JP" smtClean="0"/>
              <a:t>MALPIX7</a:t>
            </a:r>
            <a:r>
              <a:rPr kumimoji="1" lang="ja-JP" altLang="en-US" smtClean="0"/>
              <a:t>（</a:t>
            </a:r>
            <a:r>
              <a:rPr lang="ja-JP" altLang="en-US"/>
              <a:t>案</a:t>
            </a:r>
            <a:r>
              <a:rPr kumimoji="1" lang="ja-JP" altLang="en-US" smtClean="0"/>
              <a:t>）</a:t>
            </a:r>
            <a:endParaRPr kumimoji="1" lang="ja-JP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555" y="1484785"/>
            <a:ext cx="3408902" cy="336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5220072" y="4984576"/>
            <a:ext cx="3696933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/>
              <a:t>BL/BLB </a:t>
            </a:r>
            <a:r>
              <a:rPr lang="ja-JP" altLang="en-US" sz="2000" smtClean="0"/>
              <a:t>を共有、</a:t>
            </a:r>
            <a:r>
              <a:rPr lang="en-US" altLang="ja-JP" sz="2000" smtClean="0"/>
              <a:t>WRITE </a:t>
            </a:r>
            <a:r>
              <a:rPr lang="ja-JP" altLang="en-US" sz="2000" smtClean="0"/>
              <a:t>は複数回に分ける必要あり</a:t>
            </a:r>
            <a:r>
              <a:rPr lang="ja-JP" altLang="en-US" sz="2000"/>
              <a:t>　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381" y="1484784"/>
            <a:ext cx="3386611" cy="3379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1259632" y="4480520"/>
            <a:ext cx="2736304" cy="38373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259632" y="3112368"/>
            <a:ext cx="2736304" cy="38373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436097" y="3299058"/>
            <a:ext cx="1152128" cy="156519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107504" y="3976464"/>
            <a:ext cx="504056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179512" y="3688432"/>
            <a:ext cx="288032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35496" y="3270994"/>
            <a:ext cx="720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smtClean="0">
                <a:solidFill>
                  <a:srgbClr val="FF0000"/>
                </a:solidFill>
              </a:rPr>
              <a:t>DATA</a:t>
            </a:r>
            <a:r>
              <a:rPr kumimoji="1" lang="en-US" altLang="ja-JP" b="1" smtClean="0"/>
              <a:t>32</a:t>
            </a:r>
            <a:endParaRPr kumimoji="1" lang="ja-JP" altLang="en-US" b="1"/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4860033" y="3976464"/>
            <a:ext cx="360040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4788024" y="3184376"/>
            <a:ext cx="432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smtClean="0"/>
              <a:t>IN</a:t>
            </a:r>
          </a:p>
          <a:p>
            <a:r>
              <a:rPr kumimoji="1" lang="en-US" altLang="ja-JP" b="1" smtClean="0"/>
              <a:t>8</a:t>
            </a:r>
            <a:endParaRPr kumimoji="1" lang="ja-JP" altLang="en-US" b="1"/>
          </a:p>
        </p:txBody>
      </p:sp>
      <p:cxnSp>
        <p:nvCxnSpPr>
          <p:cNvPr id="26" name="直線コネクタ 25"/>
          <p:cNvCxnSpPr/>
          <p:nvPr/>
        </p:nvCxnSpPr>
        <p:spPr>
          <a:xfrm flipH="1">
            <a:off x="4860033" y="3688432"/>
            <a:ext cx="288032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755577" y="3976464"/>
            <a:ext cx="360040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683568" y="3184376"/>
            <a:ext cx="432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smtClean="0"/>
              <a:t>IN</a:t>
            </a:r>
          </a:p>
          <a:p>
            <a:r>
              <a:rPr lang="en-US" altLang="ja-JP" b="1" smtClean="0"/>
              <a:t>32</a:t>
            </a:r>
            <a:endParaRPr kumimoji="1" lang="ja-JP" altLang="en-US" b="1"/>
          </a:p>
        </p:txBody>
      </p:sp>
      <p:cxnSp>
        <p:nvCxnSpPr>
          <p:cNvPr id="29" name="直線コネクタ 28"/>
          <p:cNvCxnSpPr/>
          <p:nvPr/>
        </p:nvCxnSpPr>
        <p:spPr>
          <a:xfrm flipH="1">
            <a:off x="755577" y="3688432"/>
            <a:ext cx="288032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220072" y="5808602"/>
            <a:ext cx="376894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smtClean="0"/>
              <a:t>時間データ </a:t>
            </a:r>
            <a:r>
              <a:rPr lang="en-US" altLang="ja-JP" sz="2000" b="1" smtClean="0"/>
              <a:t>WRITE </a:t>
            </a:r>
            <a:r>
              <a:rPr lang="ja-JP" altLang="en-US" sz="2000" b="1" smtClean="0"/>
              <a:t>に</a:t>
            </a:r>
            <a:r>
              <a:rPr lang="ja-JP" altLang="en-US" sz="2000" b="1"/>
              <a:t>処理が</a:t>
            </a:r>
            <a:r>
              <a:rPr lang="ja-JP" altLang="en-US" sz="2000" b="1" smtClean="0"/>
              <a:t>必要</a:t>
            </a:r>
            <a:endParaRPr lang="ja-JP" altLang="en-US" sz="2000" b="1"/>
          </a:p>
        </p:txBody>
      </p:sp>
      <p:sp>
        <p:nvSpPr>
          <p:cNvPr id="24" name="正方形/長方形 23"/>
          <p:cNvSpPr/>
          <p:nvPr/>
        </p:nvSpPr>
        <p:spPr>
          <a:xfrm>
            <a:off x="7092280" y="420633"/>
            <a:ext cx="504056" cy="2880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596336" y="364594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mtClean="0"/>
              <a:t>SRAM</a:t>
            </a:r>
            <a:endParaRPr kumimoji="1" lang="ja-JP" altLang="en-US" sz="2000" b="1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59386" y="4984576"/>
            <a:ext cx="312458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/>
              <a:t>BL/BLB </a:t>
            </a:r>
            <a:r>
              <a:rPr lang="ja-JP" altLang="en-US" sz="2000" smtClean="0"/>
              <a:t>そのまま接続可能、</a:t>
            </a:r>
            <a:r>
              <a:rPr lang="en-US" altLang="ja-JP" sz="2000" smtClean="0"/>
              <a:t>WRITE </a:t>
            </a:r>
            <a:r>
              <a:rPr lang="ja-JP" altLang="en-US" sz="2000" smtClean="0"/>
              <a:t>は１回で </a:t>
            </a:r>
            <a:r>
              <a:rPr lang="en-US" altLang="ja-JP" sz="2000" smtClean="0"/>
              <a:t>OK</a:t>
            </a:r>
            <a:r>
              <a:rPr lang="ja-JP" altLang="en-US" sz="2000"/>
              <a:t>　</a:t>
            </a:r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220073" y="6182632"/>
            <a:ext cx="3384376" cy="400110"/>
          </a:xfrm>
          <a:prstGeom prst="rect">
            <a:avLst/>
          </a:prstGeom>
          <a:noFill/>
          <a:ln w="25400">
            <a:solidFill>
              <a:srgbClr val="3333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smtClean="0"/>
              <a:t>1ns </a:t>
            </a:r>
            <a:r>
              <a:rPr lang="ja-JP" altLang="en-US" sz="2000" b="1"/>
              <a:t>レベルで</a:t>
            </a:r>
            <a:r>
              <a:rPr lang="ja-JP" altLang="en-US" sz="2000" b="1" smtClean="0"/>
              <a:t>の処理は厳しい</a:t>
            </a:r>
            <a:endParaRPr lang="ja-JP" altLang="en-US" sz="2000" b="1"/>
          </a:p>
        </p:txBody>
      </p:sp>
      <p:sp>
        <p:nvSpPr>
          <p:cNvPr id="32" name="右矢印 31"/>
          <p:cNvSpPr/>
          <p:nvPr/>
        </p:nvSpPr>
        <p:spPr>
          <a:xfrm rot="10800000">
            <a:off x="4355976" y="6208712"/>
            <a:ext cx="504057" cy="316632"/>
          </a:xfrm>
          <a:prstGeom prst="rightArrow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59632" y="6182632"/>
            <a:ext cx="2736304" cy="400110"/>
          </a:xfrm>
          <a:prstGeom prst="rect">
            <a:avLst/>
          </a:prstGeom>
          <a:noFill/>
          <a:ln w="25400">
            <a:solidFill>
              <a:srgbClr val="3333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smtClean="0"/>
              <a:t>MALPIX6 </a:t>
            </a:r>
            <a:r>
              <a:rPr kumimoji="1" lang="ja-JP" altLang="en-US" sz="2000" b="1" smtClean="0"/>
              <a:t>型を踏襲する</a:t>
            </a:r>
            <a:endParaRPr kumimoji="1" lang="ja-JP" altLang="en-US" sz="2000" b="1"/>
          </a:p>
        </p:txBody>
      </p:sp>
    </p:spTree>
    <p:extLst>
      <p:ext uri="{BB962C8B-B14F-4D97-AF65-F5344CB8AC3E}">
        <p14:creationId xmlns:p14="http://schemas.microsoft.com/office/powerpoint/2010/main" val="3397460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996" y="1257328"/>
            <a:ext cx="5098492" cy="509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ja-JP" altLang="en-US" smtClean="0"/>
              <a:t>レイアウト現状</a:t>
            </a:r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>
          <a:xfrm>
            <a:off x="107504" y="1207293"/>
            <a:ext cx="3672408" cy="4525963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smtClean="0"/>
              <a:t>45um </a:t>
            </a:r>
            <a:r>
              <a:rPr kumimoji="1" lang="ja-JP" altLang="en-US" smtClean="0"/>
              <a:t>角（予定）</a:t>
            </a:r>
            <a:endParaRPr kumimoji="1" lang="en-US" altLang="ja-JP" smtClean="0"/>
          </a:p>
          <a:p>
            <a:pPr lvl="1"/>
            <a:r>
              <a:rPr lang="en-US" altLang="ja-JP" smtClean="0"/>
              <a:t>SRAM </a:t>
            </a:r>
            <a:r>
              <a:rPr lang="ja-JP" altLang="en-US" smtClean="0"/>
              <a:t>セルを編集</a:t>
            </a:r>
            <a:endParaRPr lang="en-US" altLang="ja-JP" smtClean="0"/>
          </a:p>
          <a:p>
            <a:pPr lvl="2"/>
            <a:r>
              <a:rPr kumimoji="1" lang="en-US" altLang="ja-JP" smtClean="0"/>
              <a:t>M2 </a:t>
            </a:r>
            <a:r>
              <a:rPr kumimoji="1" lang="ja-JP" altLang="en-US" smtClean="0"/>
              <a:t>に加えて</a:t>
            </a:r>
            <a:r>
              <a:rPr kumimoji="1" lang="en-US" altLang="ja-JP" smtClean="0"/>
              <a:t>M3 </a:t>
            </a:r>
            <a:r>
              <a:rPr kumimoji="1" lang="ja-JP" altLang="en-US" smtClean="0"/>
              <a:t>を利用可能とする</a:t>
            </a:r>
            <a:endParaRPr kumimoji="1" lang="en-US" altLang="ja-JP" smtClean="0"/>
          </a:p>
          <a:p>
            <a:pPr lvl="2"/>
            <a:r>
              <a:rPr lang="ja-JP" altLang="en-US"/>
              <a:t>これに</a:t>
            </a:r>
            <a:r>
              <a:rPr lang="ja-JP" altLang="en-US" smtClean="0"/>
              <a:t>より </a:t>
            </a:r>
            <a:r>
              <a:rPr lang="en-US" altLang="ja-JP" smtClean="0"/>
              <a:t>SRAM </a:t>
            </a:r>
            <a:r>
              <a:rPr lang="ja-JP" altLang="en-US" smtClean="0"/>
              <a:t>の千鳥配列が可能となるはず</a:t>
            </a:r>
            <a:endParaRPr kumimoji="1" lang="en-US" altLang="ja-JP" smtClean="0"/>
          </a:p>
          <a:p>
            <a:pPr lvl="1"/>
            <a:r>
              <a:rPr lang="ja-JP" altLang="en-US" smtClean="0"/>
              <a:t>コンパレータ用</a:t>
            </a:r>
            <a:r>
              <a:rPr lang="en-US" altLang="ja-JP" smtClean="0"/>
              <a:t>4-bit </a:t>
            </a:r>
            <a:r>
              <a:rPr lang="ja-JP" altLang="en-US" smtClean="0"/>
              <a:t>は計測に使用しないので </a:t>
            </a:r>
            <a:r>
              <a:rPr lang="en-US" altLang="ja-JP" smtClean="0"/>
              <a:t>M2</a:t>
            </a:r>
            <a:r>
              <a:rPr lang="ja-JP" altLang="en-US" smtClean="0"/>
              <a:t>、</a:t>
            </a:r>
            <a:r>
              <a:rPr lang="en-US" altLang="ja-JP" smtClean="0"/>
              <a:t>M3 </a:t>
            </a:r>
            <a:r>
              <a:rPr lang="ja-JP" altLang="en-US" smtClean="0"/>
              <a:t>を重ねる</a:t>
            </a:r>
            <a:endParaRPr lang="en-US" altLang="ja-JP" smtClean="0"/>
          </a:p>
          <a:p>
            <a:pPr lvl="2"/>
            <a:r>
              <a:rPr lang="ja-JP" altLang="en-US" smtClean="0"/>
              <a:t>空いたスペースで </a:t>
            </a:r>
            <a:r>
              <a:rPr lang="en-US" altLang="ja-JP" smtClean="0"/>
              <a:t>M4 </a:t>
            </a:r>
            <a:r>
              <a:rPr lang="ja-JP" altLang="en-US" smtClean="0"/>
              <a:t>を利用可能としフロントエンドを収納</a:t>
            </a:r>
            <a:endParaRPr lang="en-US" altLang="ja-JP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3923928" y="2636912"/>
            <a:ext cx="5087060" cy="100811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3561044" y="3450463"/>
            <a:ext cx="360040" cy="30733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467544" y="5661248"/>
            <a:ext cx="3240360" cy="92333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SRAM </a:t>
            </a:r>
            <a:r>
              <a:rPr kumimoji="1" lang="ja-JP" altLang="en-US" smtClean="0"/>
              <a:t>は縦方向を短く横方向を長くするレイアウトに設計可能（倉知氏）</a:t>
            </a:r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3923928" y="6453336"/>
            <a:ext cx="50405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6156176" y="63813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45um</a:t>
            </a:r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5004048" y="2564904"/>
            <a:ext cx="2664296" cy="1238812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51334" y="21909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>
                <a:solidFill>
                  <a:schemeClr val="bg1"/>
                </a:solidFill>
              </a:rPr>
              <a:t>容量比ゲインアンプ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139952" y="2852936"/>
            <a:ext cx="648072" cy="970204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067944" y="3896098"/>
            <a:ext cx="33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>
                <a:solidFill>
                  <a:schemeClr val="bg1"/>
                </a:solidFill>
              </a:rPr>
              <a:t>ソースフォロワ＋リセットスイッチ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244408" y="2717304"/>
            <a:ext cx="720080" cy="3520008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24328" y="425232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>
                <a:solidFill>
                  <a:schemeClr val="bg1"/>
                </a:solidFill>
              </a:rPr>
              <a:t>SRAM</a:t>
            </a:r>
            <a:endParaRPr kumimoji="1" lang="ja-JP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r>
              <a:rPr lang="ja-JP" altLang="en-US"/>
              <a:t>主な</a:t>
            </a:r>
            <a:r>
              <a:rPr lang="ja-JP" altLang="en-US" smtClean="0"/>
              <a:t>改善事項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20480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smtClean="0"/>
              <a:t>FrontEnd</a:t>
            </a:r>
            <a:endParaRPr lang="en-US" altLang="ja-JP" smtClean="0"/>
          </a:p>
          <a:p>
            <a:pPr lvl="1"/>
            <a:r>
              <a:rPr kumimoji="1" lang="en-US" altLang="ja-JP" smtClean="0"/>
              <a:t>VTH </a:t>
            </a:r>
            <a:r>
              <a:rPr kumimoji="1" lang="ja-JP" altLang="en-US" smtClean="0"/>
              <a:t>ばらつき　→　容量比ゲインアンプの採用</a:t>
            </a:r>
            <a:endParaRPr kumimoji="1" lang="en-US" altLang="ja-JP" sz="1000" b="1" smtClean="0"/>
          </a:p>
          <a:p>
            <a:r>
              <a:rPr lang="en-US" altLang="ja-JP" smtClean="0"/>
              <a:t>TMC</a:t>
            </a:r>
            <a:endParaRPr lang="en-US" altLang="ja-JP" b="1" i="1" smtClean="0">
              <a:solidFill>
                <a:srgbClr val="3333FF"/>
              </a:solidFill>
            </a:endParaRPr>
          </a:p>
          <a:p>
            <a:pPr lvl="1"/>
            <a:r>
              <a:rPr lang="en-US" altLang="ja-JP" smtClean="0"/>
              <a:t>PLL </a:t>
            </a:r>
            <a:r>
              <a:rPr lang="ja-JP" altLang="en-US" smtClean="0"/>
              <a:t>遅延</a:t>
            </a:r>
            <a:r>
              <a:rPr lang="ja-JP" altLang="en-US"/>
              <a:t>の</a:t>
            </a:r>
            <a:r>
              <a:rPr lang="ja-JP" altLang="en-US" smtClean="0"/>
              <a:t>合計≠周期　→　回路構成の変更</a:t>
            </a:r>
            <a:endParaRPr lang="en-US" altLang="ja-JP" smtClean="0"/>
          </a:p>
          <a:p>
            <a:pPr lvl="1"/>
            <a:r>
              <a:rPr lang="ja-JP" altLang="en-US" smtClean="0"/>
              <a:t>ジッタ　→　ゲイン大</a:t>
            </a:r>
            <a:endParaRPr lang="en-US" altLang="ja-JP" smtClean="0"/>
          </a:p>
          <a:p>
            <a:r>
              <a:rPr lang="en-US" altLang="ja-JP" smtClean="0"/>
              <a:t>SRAM  </a:t>
            </a:r>
          </a:p>
          <a:p>
            <a:pPr lvl="1"/>
            <a:r>
              <a:rPr lang="ja-JP" altLang="en-US"/>
              <a:t>応答</a:t>
            </a:r>
            <a:r>
              <a:rPr lang="ja-JP" altLang="en-US" smtClean="0"/>
              <a:t>速度が低い　→　クロストークの改善</a:t>
            </a:r>
            <a:endParaRPr lang="en-US" altLang="ja-JP" smtClean="0"/>
          </a:p>
          <a:p>
            <a:r>
              <a:rPr lang="ja-JP" altLang="en-US"/>
              <a:t>時間ゼロ</a:t>
            </a:r>
            <a:r>
              <a:rPr lang="ja-JP" altLang="en-US" smtClean="0"/>
              <a:t>計測</a:t>
            </a:r>
            <a:endParaRPr lang="en-US" altLang="ja-JP" b="1" i="1" smtClean="0"/>
          </a:p>
          <a:p>
            <a:pPr lvl="1"/>
            <a:r>
              <a:rPr lang="ja-JP" altLang="en-US" smtClean="0"/>
              <a:t>新規追加（専用ピクセルおよびトリガー入力）</a:t>
            </a:r>
            <a:endParaRPr lang="en-US" altLang="ja-JP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CBC7-3F03-4A11-88AC-49789D9B062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84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FrontEnd </a:t>
            </a:r>
            <a:r>
              <a:rPr kumimoji="1" lang="ja-JP" altLang="en-US" smtClean="0"/>
              <a:t>問題点</a:t>
            </a:r>
            <a:r>
              <a:rPr lang="ja-JP" altLang="en-US" smtClean="0"/>
              <a:t>と対策</a:t>
            </a:r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525963"/>
          </a:xfrm>
        </p:spPr>
        <p:txBody>
          <a:bodyPr/>
          <a:lstStyle/>
          <a:p>
            <a:r>
              <a:rPr lang="ja-JP" altLang="en-US"/>
              <a:t>ゲイン</a:t>
            </a:r>
            <a:r>
              <a:rPr lang="ja-JP" altLang="en-US" smtClean="0"/>
              <a:t>小</a:t>
            </a:r>
            <a:endParaRPr lang="en-US" altLang="ja-JP" smtClean="0"/>
          </a:p>
          <a:p>
            <a:pPr lvl="1"/>
            <a:r>
              <a:rPr kumimoji="1" lang="en-US" altLang="ja-JP" smtClean="0"/>
              <a:t>SF @MALPIX4</a:t>
            </a:r>
            <a:br>
              <a:rPr kumimoji="1" lang="en-US" altLang="ja-JP" smtClean="0"/>
            </a:br>
            <a:endParaRPr kumimoji="1" lang="en-US" altLang="ja-JP" smtClean="0"/>
          </a:p>
          <a:p>
            <a:pPr lvl="1"/>
            <a:r>
              <a:rPr lang="en-US" altLang="ja-JP" smtClean="0"/>
              <a:t>SF + SC @MALPIX5,6</a:t>
            </a:r>
            <a:br>
              <a:rPr lang="en-US" altLang="ja-JP" smtClean="0"/>
            </a:br>
            <a:endParaRPr lang="en-US" altLang="ja-JP" smtClean="0"/>
          </a:p>
          <a:p>
            <a:pPr lvl="1"/>
            <a:r>
              <a:rPr kumimoji="1" lang="en-US" altLang="ja-JP" smtClean="0"/>
              <a:t>SC </a:t>
            </a:r>
            <a:r>
              <a:rPr kumimoji="1" lang="ja-JP" altLang="en-US" smtClean="0"/>
              <a:t>は自身の </a:t>
            </a:r>
            <a:r>
              <a:rPr kumimoji="1" lang="en-US" altLang="ja-JP" smtClean="0"/>
              <a:t>VTH </a:t>
            </a:r>
            <a:r>
              <a:rPr kumimoji="1" lang="ja-JP" altLang="en-US" smtClean="0"/>
              <a:t>ばらつきに加え、</a:t>
            </a:r>
            <a:r>
              <a:rPr kumimoji="1" lang="en-US" altLang="ja-JP" smtClean="0"/>
              <a:t>SF </a:t>
            </a:r>
            <a:r>
              <a:rPr kumimoji="1" lang="ja-JP" altLang="en-US" smtClean="0"/>
              <a:t>出力のオフセットばらつきの影響を受けやすく、ゲインが大きく変わる</a:t>
            </a:r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525963"/>
          </a:xfrm>
        </p:spPr>
        <p:txBody>
          <a:bodyPr/>
          <a:lstStyle/>
          <a:p>
            <a:r>
              <a:rPr kumimoji="1" lang="en-US" altLang="ja-JP" smtClean="0"/>
              <a:t>VTH </a:t>
            </a:r>
            <a:r>
              <a:rPr kumimoji="1" lang="ja-JP" altLang="en-US" smtClean="0"/>
              <a:t>ばらつき対策</a:t>
            </a:r>
            <a:endParaRPr kumimoji="1" lang="en-US" altLang="ja-JP" smtClean="0"/>
          </a:p>
          <a:p>
            <a:pPr lvl="1"/>
            <a:r>
              <a:rPr lang="ja-JP" altLang="en-US" smtClean="0"/>
              <a:t>容量比ゲインアンプ（入力が </a:t>
            </a:r>
            <a:r>
              <a:rPr lang="en-US" altLang="ja-JP" smtClean="0"/>
              <a:t>AC </a:t>
            </a:r>
            <a:r>
              <a:rPr lang="ja-JP" altLang="en-US" smtClean="0"/>
              <a:t>結合のため、</a:t>
            </a:r>
            <a:r>
              <a:rPr lang="en-US" altLang="ja-JP" smtClean="0"/>
              <a:t>DC </a:t>
            </a:r>
            <a:r>
              <a:rPr lang="ja-JP" altLang="en-US" smtClean="0"/>
              <a:t>ばらつきの影響を受けない）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CBC7-3F03-4A11-88AC-49789D9B062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64288" y="11663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SF: </a:t>
            </a:r>
            <a:r>
              <a:rPr kumimoji="1" lang="ja-JP" altLang="en-US" smtClean="0"/>
              <a:t>ソースフォロワ</a:t>
            </a:r>
            <a:endParaRPr kumimoji="1" lang="en-US" altLang="ja-JP" smtClean="0"/>
          </a:p>
          <a:p>
            <a:r>
              <a:rPr lang="en-US" altLang="ja-JP" smtClean="0"/>
              <a:t>SC: </a:t>
            </a:r>
            <a:r>
              <a:rPr lang="ja-JP" altLang="en-US" smtClean="0"/>
              <a:t>ソース接地</a:t>
            </a:r>
            <a:endParaRPr kumimoji="1" lang="ja-JP" altLang="en-US"/>
          </a:p>
        </p:txBody>
      </p:sp>
      <p:sp>
        <p:nvSpPr>
          <p:cNvPr id="16" name="二等辺三角形 15"/>
          <p:cNvSpPr/>
          <p:nvPr/>
        </p:nvSpPr>
        <p:spPr>
          <a:xfrm rot="5400000">
            <a:off x="6736684" y="3973126"/>
            <a:ext cx="648072" cy="648072"/>
          </a:xfrm>
          <a:prstGeom prst="triangl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>
            <a:off x="5976156" y="4117142"/>
            <a:ext cx="0" cy="36004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6128556" y="4117142"/>
            <a:ext cx="0" cy="36004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endCxn id="16" idx="3"/>
          </p:cNvCxnSpPr>
          <p:nvPr/>
        </p:nvCxnSpPr>
        <p:spPr>
          <a:xfrm>
            <a:off x="6128556" y="4297162"/>
            <a:ext cx="60812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5354718" y="4297654"/>
            <a:ext cx="60812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6903876" y="3441452"/>
            <a:ext cx="0" cy="36004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7056276" y="3441452"/>
            <a:ext cx="0" cy="360040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6432620" y="3613086"/>
            <a:ext cx="0" cy="68407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6432620" y="3613086"/>
            <a:ext cx="4712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7071320" y="3613086"/>
            <a:ext cx="4712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7542576" y="3613086"/>
            <a:ext cx="0" cy="68456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16" idx="0"/>
          </p:cNvCxnSpPr>
          <p:nvPr/>
        </p:nvCxnSpPr>
        <p:spPr>
          <a:xfrm>
            <a:off x="7384756" y="4297162"/>
            <a:ext cx="787644" cy="49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5220072" y="4215784"/>
            <a:ext cx="144016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8172400" y="4215784"/>
            <a:ext cx="144016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779857" y="3717032"/>
            <a:ext cx="598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mtClean="0"/>
              <a:t>C1</a:t>
            </a:r>
            <a:endParaRPr kumimoji="1" lang="ja-JP" altLang="en-US" sz="2000" b="1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732240" y="3068960"/>
            <a:ext cx="598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mtClean="0"/>
              <a:t>C2</a:t>
            </a:r>
            <a:endParaRPr kumimoji="1" lang="ja-JP" altLang="en-US" sz="2000" b="1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968045" y="3801492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mtClean="0"/>
              <a:t>VIN</a:t>
            </a:r>
            <a:endParaRPr kumimoji="1" lang="ja-JP" altLang="en-US" sz="2000" b="1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956376" y="380247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smtClean="0"/>
              <a:t>VOUT</a:t>
            </a:r>
            <a:endParaRPr kumimoji="1" lang="ja-JP" altLang="en-US" sz="2000" b="1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768736" y="405695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mtClean="0">
                <a:solidFill>
                  <a:schemeClr val="tx2"/>
                </a:solidFill>
              </a:rPr>
              <a:t>A</a:t>
            </a:r>
            <a:endParaRPr kumimoji="1" lang="ja-JP" altLang="en-US" sz="2400" b="1">
              <a:solidFill>
                <a:schemeClr val="tx2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182099" y="4869160"/>
            <a:ext cx="1160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smtClean="0"/>
              <a:t>if A </a:t>
            </a:r>
            <a:r>
              <a:rPr kumimoji="1" lang="ja-JP" altLang="en-US" sz="2000" smtClean="0"/>
              <a:t>→</a:t>
            </a:r>
            <a:r>
              <a:rPr lang="en-US" altLang="ja-JP" sz="2000"/>
              <a:t> </a:t>
            </a:r>
            <a:r>
              <a:rPr lang="ja-JP" altLang="en-US" sz="2000" smtClean="0"/>
              <a:t>∞</a:t>
            </a:r>
            <a:r>
              <a:rPr lang="en-US" altLang="ja-JP" sz="2000" smtClean="0"/>
              <a:t> </a:t>
            </a:r>
            <a:endParaRPr kumimoji="1" lang="ja-JP" altLang="en-US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6178621" y="4742598"/>
                <a:ext cx="2412269" cy="846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4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𝑂𝑈𝑇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ja-JP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𝐼𝑁</m:t>
                              </m:r>
                            </m:sub>
                          </m:sSub>
                        </m:den>
                      </m:f>
                      <m:r>
                        <a:rPr kumimoji="1" lang="en-US" altLang="ja-JP" sz="2400" b="0" i="1" smtClean="0">
                          <a:latin typeface="Cambria Math"/>
                        </a:rPr>
                        <m:t>=</m:t>
                      </m:r>
                      <m:r>
                        <a:rPr kumimoji="1" lang="en-US" altLang="ja-JP" sz="2400" b="0" i="0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kumimoji="1" lang="en-US" altLang="ja-JP" sz="24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ja-JP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kumimoji="1" lang="en-US" altLang="ja-JP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kumimoji="1" lang="ja-JP" altLang="en-US" sz="2400"/>
              </a:p>
            </p:txBody>
          </p:sp>
        </mc:Choice>
        <mc:Fallback xmlns=""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621" y="4742598"/>
                <a:ext cx="2412269" cy="84664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テキスト ボックス 43"/>
          <p:cNvSpPr txBox="1"/>
          <p:nvPr/>
        </p:nvSpPr>
        <p:spPr>
          <a:xfrm>
            <a:off x="2627784" y="222881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ゲイン段 </a:t>
            </a:r>
            <a:r>
              <a:rPr kumimoji="1" lang="en-US" altLang="ja-JP" smtClean="0"/>
              <a:t>SC </a:t>
            </a:r>
            <a:r>
              <a:rPr kumimoji="1" lang="ja-JP" altLang="en-US" smtClean="0"/>
              <a:t>追加</a:t>
            </a:r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1717949" y="5324691"/>
                <a:ext cx="1974771" cy="852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2400" i="1" smtClean="0">
                          <a:latin typeface="Cambria Math"/>
                        </a:rPr>
                        <m:t>∆</m:t>
                      </m:r>
                      <m:sSub>
                        <m:sSubPr>
                          <m:ctrlPr>
                            <a:rPr kumimoji="1" lang="en-US" altLang="ja-JP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/>
                            </a:rPr>
                            <m:t>𝑇𝐻</m:t>
                          </m:r>
                        </m:sub>
                      </m:sSub>
                      <m:r>
                        <a:rPr kumimoji="1" lang="en-US" altLang="ja-JP" sz="2400" i="1" smtClean="0">
                          <a:latin typeface="Cambria Math"/>
                          <a:ea typeface="Cambria Math"/>
                        </a:rPr>
                        <m:t>∝</m:t>
                      </m:r>
                      <m:f>
                        <m:fPr>
                          <m:ctrlPr>
                            <a:rPr kumimoji="1" lang="en-US" altLang="ja-JP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/>
                              <a:ea typeface="Cambria Math"/>
                            </a:rPr>
                            <m:t>𝐷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2400" b="0" i="1" smtClean="0">
                                  <a:latin typeface="Cambria Math"/>
                                  <a:ea typeface="Cambria Math"/>
                                </a:rPr>
                                <m:t>𝑊𝐿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sz="2400"/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949" y="5324691"/>
                <a:ext cx="1974771" cy="85286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テキスト ボックス 45"/>
          <p:cNvSpPr txBox="1"/>
          <p:nvPr/>
        </p:nvSpPr>
        <p:spPr>
          <a:xfrm>
            <a:off x="3635896" y="524760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D: </a:t>
            </a:r>
            <a:r>
              <a:rPr kumimoji="1" lang="ja-JP" altLang="en-US" smtClean="0"/>
              <a:t>定数</a:t>
            </a:r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23528" y="6165304"/>
            <a:ext cx="504056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smtClean="0"/>
              <a:t>SF </a:t>
            </a:r>
            <a:r>
              <a:rPr kumimoji="1" lang="ja-JP" altLang="en-US" sz="2000" smtClean="0"/>
              <a:t>も </a:t>
            </a:r>
            <a:r>
              <a:rPr kumimoji="1" lang="en-US" altLang="ja-JP" sz="2000" smtClean="0"/>
              <a:t>SC </a:t>
            </a:r>
            <a:r>
              <a:rPr kumimoji="1" lang="ja-JP" altLang="en-US" sz="2000" smtClean="0"/>
              <a:t>も小トランジスタで構成しており、不利</a:t>
            </a:r>
            <a:endParaRPr kumimoji="1" lang="ja-JP" altLang="en-US" sz="200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426726" y="5673442"/>
            <a:ext cx="3105714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smtClean="0"/>
              <a:t>大きい </a:t>
            </a:r>
            <a:r>
              <a:rPr lang="en-US" altLang="ja-JP" sz="2000" smtClean="0"/>
              <a:t>C1 </a:t>
            </a:r>
            <a:r>
              <a:rPr lang="ja-JP" altLang="en-US" sz="2000" smtClean="0"/>
              <a:t>を確保するために </a:t>
            </a:r>
            <a:r>
              <a:rPr lang="en-US" altLang="ja-JP" sz="2000" b="1" smtClean="0"/>
              <a:t>DMOS</a:t>
            </a:r>
            <a:r>
              <a:rPr lang="en-US" altLang="ja-JP" sz="2000" smtClean="0"/>
              <a:t> </a:t>
            </a:r>
            <a:r>
              <a:rPr lang="ja-JP" altLang="en-US" sz="2000" smtClean="0"/>
              <a:t>を採用したい</a:t>
            </a:r>
            <a:endParaRPr kumimoji="1" lang="ja-JP" altLang="en-US" sz="2000"/>
          </a:p>
        </p:txBody>
      </p:sp>
      <p:sp>
        <p:nvSpPr>
          <p:cNvPr id="3" name="右矢印 2"/>
          <p:cNvSpPr/>
          <p:nvPr/>
        </p:nvSpPr>
        <p:spPr>
          <a:xfrm>
            <a:off x="4572000" y="3248980"/>
            <a:ext cx="396045" cy="372492"/>
          </a:xfrm>
          <a:prstGeom prst="rightArrow">
            <a:avLst/>
          </a:prstGeom>
          <a:noFill/>
          <a:ln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2123728" y="2228818"/>
            <a:ext cx="0" cy="36933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2123728" y="2987660"/>
            <a:ext cx="0" cy="36933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10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DMOS  </a:t>
            </a:r>
            <a:r>
              <a:rPr kumimoji="1" lang="ja-JP" altLang="en-US" smtClean="0"/>
              <a:t>容量の測定</a:t>
            </a:r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CBC7-3F03-4A11-88AC-49789D9B062F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341" y="1805249"/>
            <a:ext cx="4026998" cy="302024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2159" y="2845810"/>
            <a:ext cx="2932870" cy="1979687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7822027" y="153909"/>
            <a:ext cx="1186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May</a:t>
            </a:r>
            <a:r>
              <a:rPr kumimoji="1" lang="ja-JP" altLang="en-US" sz="1200" dirty="0" smtClean="0"/>
              <a:t> </a:t>
            </a:r>
            <a:r>
              <a:rPr kumimoji="1" lang="en-US" altLang="ja-JP" sz="1200" dirty="0" smtClean="0"/>
              <a:t>13,</a:t>
            </a:r>
            <a:r>
              <a:rPr kumimoji="1" lang="ja-JP" altLang="en-US" sz="1200" dirty="0" smtClean="0"/>
              <a:t> </a:t>
            </a:r>
            <a:r>
              <a:rPr kumimoji="1" lang="en-US" altLang="ja-JP" sz="1200" dirty="0" smtClean="0"/>
              <a:t>2016</a:t>
            </a:r>
          </a:p>
          <a:p>
            <a:r>
              <a:rPr lang="en-US" altLang="ja-JP" sz="1200" dirty="0" smtClean="0"/>
              <a:t>KEK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I.</a:t>
            </a:r>
            <a:r>
              <a:rPr lang="ja-JP" altLang="en-US" sz="1200" dirty="0"/>
              <a:t> </a:t>
            </a:r>
            <a:r>
              <a:rPr lang="en-US" altLang="ja-JP" sz="1200" dirty="0" err="1" smtClean="0"/>
              <a:t>Kurach</a:t>
            </a:r>
            <a:r>
              <a:rPr lang="en-US" altLang="ja-JP" sz="1200" dirty="0" err="1"/>
              <a:t>i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40343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DMOS </a:t>
            </a:r>
            <a:r>
              <a:rPr kumimoji="1" lang="ja-JP" altLang="en-US" smtClean="0"/>
              <a:t>シミュレーション</a:t>
            </a:r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525963"/>
          </a:xfrm>
        </p:spPr>
        <p:txBody>
          <a:bodyPr/>
          <a:lstStyle/>
          <a:p>
            <a:r>
              <a:rPr lang="ja-JP" altLang="en-US" smtClean="0"/>
              <a:t>条件および応答例</a:t>
            </a:r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525963"/>
          </a:xfrm>
        </p:spPr>
        <p:txBody>
          <a:bodyPr/>
          <a:lstStyle/>
          <a:p>
            <a:r>
              <a:rPr kumimoji="1" lang="ja-JP" altLang="en-US" smtClean="0"/>
              <a:t>結果</a:t>
            </a:r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861048"/>
            <a:ext cx="4634560" cy="2667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3970574" cy="1920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979712" y="386104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1.7V to 1.8V</a:t>
            </a:r>
            <a:endParaRPr kumimoji="1" lang="ja-JP" altLang="en-US"/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473726"/>
              </p:ext>
            </p:extLst>
          </p:nvPr>
        </p:nvGraphicFramePr>
        <p:xfrm>
          <a:off x="4742064" y="1844824"/>
          <a:ext cx="4143150" cy="4209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KGPlot" r:id="rId5" imgW="5524200" imgH="5613120" progId="KGraph_Plot">
                  <p:embed/>
                </p:oleObj>
              </mc:Choice>
              <mc:Fallback>
                <p:oleObj name="KGPlot" r:id="rId5" imgW="5524200" imgH="5613120" progId="KGraph_Plo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42064" y="1844824"/>
                        <a:ext cx="4143150" cy="4209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893CB-00CF-4A5D-B6DA-7FDF2C3AACD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74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9" name="Picture 1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76872"/>
            <a:ext cx="5649656" cy="3735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mtClean="0"/>
              <a:t>FrontEnd Simulation @Cpad = 120fF</a:t>
            </a:r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525963"/>
          </a:xfrm>
        </p:spPr>
        <p:txBody>
          <a:bodyPr/>
          <a:lstStyle/>
          <a:p>
            <a:r>
              <a:rPr kumimoji="1" lang="ja-JP" altLang="en-US" smtClean="0"/>
              <a:t>応答 </a:t>
            </a:r>
            <a:r>
              <a:rPr kumimoji="1" lang="en-US" altLang="ja-JP" smtClean="0"/>
              <a:t>@1fC input</a:t>
            </a:r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244280" cy="4525963"/>
          </a:xfrm>
        </p:spPr>
        <p:txBody>
          <a:bodyPr/>
          <a:lstStyle/>
          <a:p>
            <a:r>
              <a:rPr kumimoji="1" lang="ja-JP" altLang="en-US" smtClean="0"/>
              <a:t>コンパレータ出力の信号依存性</a:t>
            </a:r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841491"/>
              </p:ext>
            </p:extLst>
          </p:nvPr>
        </p:nvGraphicFramePr>
        <p:xfrm>
          <a:off x="5778648" y="2276872"/>
          <a:ext cx="3329856" cy="3398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KGPlot" r:id="rId4" imgW="5549760" imgH="5664240" progId="KGraph_Plot">
                  <p:embed/>
                </p:oleObj>
              </mc:Choice>
              <mc:Fallback>
                <p:oleObj name="KGPlot" r:id="rId4" imgW="5549760" imgH="5664240" progId="KGraph_Plo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78648" y="2276872"/>
                        <a:ext cx="3329856" cy="3398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CBC7-3F03-4A11-88AC-49789D9B062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47864" y="3356992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smtClean="0">
                <a:solidFill>
                  <a:srgbClr val="FFC000"/>
                </a:solidFill>
              </a:rPr>
              <a:t>容量比ゲインアンプ出力</a:t>
            </a:r>
            <a:endParaRPr kumimoji="1" lang="en-US" altLang="ja-JP" sz="2000" b="1" smtClean="0">
              <a:solidFill>
                <a:srgbClr val="FFC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7544" y="2204864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smtClean="0">
                <a:solidFill>
                  <a:srgbClr val="00B050"/>
                </a:solidFill>
              </a:rPr>
              <a:t>Comp </a:t>
            </a:r>
            <a:r>
              <a:rPr lang="ja-JP" altLang="en-US" sz="2000" b="1">
                <a:solidFill>
                  <a:srgbClr val="00B050"/>
                </a:solidFill>
              </a:rPr>
              <a:t>出力</a:t>
            </a:r>
            <a:endParaRPr kumimoji="1" lang="ja-JP" altLang="en-US" sz="2000" b="1">
              <a:solidFill>
                <a:srgbClr val="00B05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3568" y="4581128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smtClean="0">
                <a:solidFill>
                  <a:srgbClr val="C00000"/>
                </a:solidFill>
              </a:rPr>
              <a:t>INPUT(current)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3568" y="5261138"/>
            <a:ext cx="2943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ソースフォロワ</a:t>
            </a:r>
            <a:r>
              <a:rPr lang="ja-JP" altLang="en-US" sz="2000" b="1" smtClean="0">
                <a:solidFill>
                  <a:srgbClr val="FF0000"/>
                </a:solidFill>
              </a:rPr>
              <a:t>入力</a:t>
            </a:r>
            <a:endParaRPr lang="en-US" altLang="ja-JP" sz="2000" b="1" smtClean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816188" y="4221088"/>
            <a:ext cx="747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smtClean="0">
                <a:solidFill>
                  <a:srgbClr val="FF6600"/>
                </a:solidFill>
              </a:rPr>
              <a:t>IVIN</a:t>
            </a: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2733777" y="2616817"/>
            <a:ext cx="0" cy="2572313"/>
          </a:xfrm>
          <a:prstGeom prst="straightConnector1">
            <a:avLst/>
          </a:prstGeom>
          <a:ln w="2540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1243062" y="2564904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2816188" y="3037276"/>
            <a:ext cx="628221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smtClean="0"/>
              <a:t>1.6V</a:t>
            </a:r>
            <a:endParaRPr kumimoji="1" lang="ja-JP" altLang="en-US" b="1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300192" y="5733256"/>
            <a:ext cx="266429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5fC </a:t>
            </a:r>
            <a:r>
              <a:rPr kumimoji="1" lang="ja-JP" altLang="en-US" smtClean="0"/>
              <a:t>以上</a:t>
            </a:r>
            <a:r>
              <a:rPr lang="ja-JP" altLang="en-US"/>
              <a:t>あれば</a:t>
            </a:r>
            <a:r>
              <a:rPr kumimoji="1" lang="ja-JP" altLang="en-US" smtClean="0"/>
              <a:t> </a:t>
            </a:r>
            <a:r>
              <a:rPr kumimoji="1" lang="en-US" altLang="ja-JP" smtClean="0"/>
              <a:t>1ns </a:t>
            </a:r>
            <a:r>
              <a:rPr kumimoji="1" lang="ja-JP" altLang="en-US" smtClean="0"/>
              <a:t>未満の変動に収まる</a:t>
            </a:r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175956" y="6102588"/>
            <a:ext cx="1150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smtClean="0"/>
              <a:t>TSPRA_2_6</a:t>
            </a:r>
            <a:endParaRPr kumimoji="1"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1645467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TMC (PLL)</a:t>
            </a:r>
            <a:endParaRPr kumimoji="1" lang="ja-JP" altLang="en-US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CBC7-3F03-4A11-88AC-49789D9B062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076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PLL </a:t>
            </a:r>
            <a:r>
              <a:rPr kumimoji="1" lang="ja-JP" altLang="en-US" smtClean="0"/>
              <a:t>方針</a:t>
            </a:r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mtClean="0"/>
              <a:t>問題点 </a:t>
            </a:r>
            <a:r>
              <a:rPr kumimoji="1" lang="en-US" altLang="ja-JP" smtClean="0"/>
              <a:t>@MALPIX6</a:t>
            </a:r>
          </a:p>
          <a:p>
            <a:pPr lvl="1"/>
            <a:r>
              <a:rPr lang="ja-JP" altLang="en-US" smtClean="0"/>
              <a:t>遅延の合計≠周期</a:t>
            </a:r>
            <a:endParaRPr lang="en-US" altLang="ja-JP" smtClean="0"/>
          </a:p>
          <a:p>
            <a:pPr lvl="2"/>
            <a:r>
              <a:rPr kumimoji="1" lang="en-US" altLang="ja-JP" smtClean="0"/>
              <a:t>15 – 17 </a:t>
            </a:r>
            <a:r>
              <a:rPr kumimoji="1" lang="ja-JP" altLang="en-US" smtClean="0"/>
              <a:t>段切替回路</a:t>
            </a:r>
            <a:endParaRPr kumimoji="1" lang="en-US" altLang="ja-JP" smtClean="0"/>
          </a:p>
          <a:p>
            <a:pPr lvl="1"/>
            <a:r>
              <a:rPr lang="ja-JP" altLang="en-US"/>
              <a:t>発振</a:t>
            </a:r>
            <a:r>
              <a:rPr lang="ja-JP" altLang="en-US" smtClean="0"/>
              <a:t>周波数が低い</a:t>
            </a:r>
            <a:endParaRPr lang="en-US" altLang="ja-JP" smtClean="0"/>
          </a:p>
          <a:p>
            <a:pPr lvl="2"/>
            <a:r>
              <a:rPr lang="en-US" altLang="ja-JP" smtClean="0"/>
              <a:t>Source-Tie </a:t>
            </a:r>
            <a:r>
              <a:rPr lang="ja-JP" altLang="en-US" smtClean="0"/>
              <a:t>デバイス</a:t>
            </a:r>
            <a:endParaRPr lang="en-US" altLang="ja-JP" smtClean="0"/>
          </a:p>
          <a:p>
            <a:pPr lvl="2"/>
            <a:r>
              <a:rPr lang="ja-JP" altLang="en-US"/>
              <a:t>周波数向上の</a:t>
            </a:r>
            <a:r>
              <a:rPr lang="ja-JP" altLang="en-US" smtClean="0"/>
              <a:t>ため最小サイズを採用</a:t>
            </a:r>
            <a:endParaRPr lang="en-US" altLang="ja-JP" smtClean="0"/>
          </a:p>
          <a:p>
            <a:pPr lvl="1"/>
            <a:r>
              <a:rPr lang="ja-JP" altLang="en-US" smtClean="0"/>
              <a:t>遅延</a:t>
            </a:r>
            <a:r>
              <a:rPr lang="ja-JP" altLang="en-US"/>
              <a:t>ばらつき</a:t>
            </a:r>
            <a:r>
              <a:rPr lang="ja-JP" altLang="en-US" smtClean="0"/>
              <a:t>が大きい</a:t>
            </a:r>
            <a:endParaRPr lang="en-US" altLang="ja-JP" smtClean="0"/>
          </a:p>
          <a:p>
            <a:pPr lvl="2"/>
            <a:r>
              <a:rPr lang="ja-JP" altLang="en-US" smtClean="0"/>
              <a:t>インバータ </a:t>
            </a:r>
            <a:r>
              <a:rPr lang="en-US" altLang="ja-JP" smtClean="0"/>
              <a:t>VTH </a:t>
            </a:r>
            <a:r>
              <a:rPr lang="ja-JP" altLang="en-US" smtClean="0"/>
              <a:t>ばらつきが大きい</a:t>
            </a:r>
            <a:endParaRPr lang="en-US" altLang="ja-JP" smtClean="0"/>
          </a:p>
          <a:p>
            <a:pPr lvl="1"/>
            <a:r>
              <a:rPr lang="ja-JP" altLang="en-US" smtClean="0"/>
              <a:t>ジッタが大きい</a:t>
            </a:r>
            <a:endParaRPr lang="en-US" altLang="ja-JP" smtClean="0"/>
          </a:p>
          <a:p>
            <a:pPr lvl="2"/>
            <a:r>
              <a:rPr lang="ja-JP" altLang="en-US"/>
              <a:t>周波数</a:t>
            </a:r>
            <a:r>
              <a:rPr lang="ja-JP" altLang="en-US" smtClean="0"/>
              <a:t>応答ゲインが低い</a:t>
            </a:r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mtClean="0"/>
              <a:t>改善点 </a:t>
            </a:r>
            <a:r>
              <a:rPr kumimoji="1" lang="en-US" altLang="ja-JP" smtClean="0"/>
              <a:t>@MALPIX7</a:t>
            </a:r>
          </a:p>
          <a:p>
            <a:pPr lvl="1"/>
            <a:r>
              <a:rPr lang="en-US" altLang="ja-JP" smtClean="0"/>
              <a:t>15 – 17 </a:t>
            </a:r>
            <a:r>
              <a:rPr lang="ja-JP" altLang="en-US" smtClean="0"/>
              <a:t>段切替回路の廃止</a:t>
            </a:r>
            <a:endParaRPr lang="en-US" altLang="ja-JP" smtClean="0"/>
          </a:p>
          <a:p>
            <a:pPr lvl="1"/>
            <a:r>
              <a:rPr lang="en-US" altLang="ja-JP" smtClean="0"/>
              <a:t>B</a:t>
            </a:r>
            <a:r>
              <a:rPr kumimoji="1" lang="en-US" altLang="ja-JP" smtClean="0"/>
              <a:t>ody Floating </a:t>
            </a:r>
            <a:r>
              <a:rPr kumimoji="1" lang="ja-JP" altLang="en-US" smtClean="0"/>
              <a:t>デバイスの採用</a:t>
            </a:r>
            <a:endParaRPr lang="en-US" altLang="ja-JP"/>
          </a:p>
          <a:p>
            <a:pPr lvl="2"/>
            <a:r>
              <a:rPr kumimoji="1" lang="ja-JP" altLang="en-US" smtClean="0"/>
              <a:t>周波数向上は余裕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endParaRPr kumimoji="1" lang="en-US" altLang="ja-JP" smtClean="0"/>
          </a:p>
          <a:p>
            <a:pPr lvl="1"/>
            <a:r>
              <a:rPr kumimoji="1" lang="en-US" altLang="ja-JP" smtClean="0"/>
              <a:t> </a:t>
            </a:r>
            <a:r>
              <a:rPr kumimoji="1" lang="ja-JP" altLang="en-US" smtClean="0"/>
              <a:t>デバイスの大型化</a:t>
            </a:r>
            <a:endParaRPr kumimoji="1" lang="en-US" altLang="ja-JP" smtClean="0"/>
          </a:p>
          <a:p>
            <a:pPr lvl="2"/>
            <a:r>
              <a:rPr lang="en-US" altLang="ja-JP" smtClean="0"/>
              <a:t>VTH </a:t>
            </a:r>
            <a:r>
              <a:rPr lang="ja-JP" altLang="en-US" smtClean="0"/>
              <a:t>ばらつきの低減化</a:t>
            </a:r>
            <a:r>
              <a:rPr lang="en-US" altLang="ja-JP"/>
              <a:t/>
            </a:r>
            <a:br>
              <a:rPr lang="en-US" altLang="ja-JP"/>
            </a:br>
            <a:endParaRPr lang="en-US" altLang="ja-JP"/>
          </a:p>
          <a:p>
            <a:pPr lvl="1"/>
            <a:r>
              <a:rPr kumimoji="1" lang="ja-JP" altLang="en-US" smtClean="0"/>
              <a:t>周波数応答ゲインの向上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CBC7-3F03-4A11-88AC-49789D9B062F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>
            <a:off x="4355976" y="2276872"/>
            <a:ext cx="504056" cy="432048"/>
          </a:xfrm>
          <a:prstGeom prst="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>
            <a:off x="4355976" y="3068960"/>
            <a:ext cx="504056" cy="432048"/>
          </a:xfrm>
          <a:prstGeom prst="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4355976" y="4221088"/>
            <a:ext cx="504056" cy="432048"/>
          </a:xfrm>
          <a:prstGeom prst="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>
            <a:off x="4355976" y="5157192"/>
            <a:ext cx="504056" cy="432048"/>
          </a:xfrm>
          <a:prstGeom prst="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064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052736"/>
            <a:ext cx="3929986" cy="2139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31" y="3645024"/>
            <a:ext cx="7557860" cy="2392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kumimoji="1" lang="en-US" altLang="ja-JP" smtClean="0"/>
              <a:t>PLL </a:t>
            </a:r>
            <a:r>
              <a:rPr lang="ja-JP" altLang="en-US"/>
              <a:t>構成</a:t>
            </a:r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r>
              <a:rPr lang="en-US" altLang="ja-JP" smtClean="0"/>
              <a:t>MALPIX6</a:t>
            </a:r>
            <a:br>
              <a:rPr lang="en-US" altLang="ja-JP" smtClean="0"/>
            </a:b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  <a:p>
            <a:r>
              <a:rPr lang="en-US" altLang="ja-JP" smtClean="0"/>
              <a:t>MALPIX7</a:t>
            </a:r>
            <a:r>
              <a:rPr lang="ja-JP" altLang="en-US" sz="2800" smtClean="0"/>
              <a:t>（全て同一構成）</a:t>
            </a:r>
            <a:endParaRPr kumimoji="1" lang="ja-JP" altLang="en-US" sz="280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490-5540-485B-87A3-4236BDA0E4C9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5724128" y="1484784"/>
            <a:ext cx="720080" cy="1368152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40085" y="1154439"/>
            <a:ext cx="151216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/>
              <a:t>スイッチ回路</a:t>
            </a:r>
            <a:endParaRPr kumimoji="1" lang="ja-JP" altLang="en-US"/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6444208" y="1339105"/>
            <a:ext cx="195877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グループ化 13"/>
          <p:cNvGrpSpPr/>
          <p:nvPr/>
        </p:nvGrpSpPr>
        <p:grpSpPr>
          <a:xfrm>
            <a:off x="1763688" y="1979962"/>
            <a:ext cx="302321" cy="288032"/>
            <a:chOff x="2411760" y="2122503"/>
            <a:chExt cx="302321" cy="288032"/>
          </a:xfrm>
        </p:grpSpPr>
        <p:sp>
          <p:nvSpPr>
            <p:cNvPr id="15" name="二等辺三角形 14"/>
            <p:cNvSpPr/>
            <p:nvPr/>
          </p:nvSpPr>
          <p:spPr>
            <a:xfrm rot="5400000">
              <a:off x="2393758" y="2140505"/>
              <a:ext cx="288032" cy="252028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2642073" y="2230515"/>
              <a:ext cx="72008" cy="7200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3" name="直線コネクタ 12"/>
          <p:cNvCxnSpPr/>
          <p:nvPr/>
        </p:nvCxnSpPr>
        <p:spPr>
          <a:xfrm flipH="1">
            <a:off x="1574298" y="3041342"/>
            <a:ext cx="151216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1574298" y="2123978"/>
            <a:ext cx="0" cy="91736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574298" y="2123978"/>
            <a:ext cx="18939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2066009" y="2122503"/>
            <a:ext cx="1137839" cy="0"/>
          </a:xfrm>
          <a:prstGeom prst="line">
            <a:avLst/>
          </a:prstGeom>
          <a:ln w="127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角丸四角形 2"/>
          <p:cNvSpPr/>
          <p:nvPr/>
        </p:nvSpPr>
        <p:spPr>
          <a:xfrm>
            <a:off x="1187624" y="3933056"/>
            <a:ext cx="576064" cy="2104034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1574298" y="2267994"/>
            <a:ext cx="315404" cy="1665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762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453</Words>
  <Application>Microsoft Office PowerPoint</Application>
  <PresentationFormat>画面に合わせる (4:3)</PresentationFormat>
  <Paragraphs>134</Paragraphs>
  <Slides>15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7" baseType="lpstr">
      <vt:lpstr>Office ​​テーマ</vt:lpstr>
      <vt:lpstr>KGPlot</vt:lpstr>
      <vt:lpstr>MALPIX7 Design</vt:lpstr>
      <vt:lpstr>主な改善事項</vt:lpstr>
      <vt:lpstr>FrontEnd 問題点と対策</vt:lpstr>
      <vt:lpstr>DMOS  容量の測定</vt:lpstr>
      <vt:lpstr>DMOS シミュレーション</vt:lpstr>
      <vt:lpstr>FrontEnd Simulation @Cpad = 120fF</vt:lpstr>
      <vt:lpstr>TMC (PLL)</vt:lpstr>
      <vt:lpstr>PLL 方針</vt:lpstr>
      <vt:lpstr>PLL 構成</vt:lpstr>
      <vt:lpstr>PLL レイアウト比較</vt:lpstr>
      <vt:lpstr>PLL シミュレーション（時間）</vt:lpstr>
      <vt:lpstr>PLL シミュレーション（周波数）</vt:lpstr>
      <vt:lpstr>ピクセルレイアウト</vt:lpstr>
      <vt:lpstr>SRAM</vt:lpstr>
      <vt:lpstr>レイアウト現状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MALPIX7</dc:title>
  <dc:creator>posione</dc:creator>
  <cp:lastModifiedBy>posione</cp:lastModifiedBy>
  <cp:revision>22</cp:revision>
  <cp:lastPrinted>2016-06-02T05:21:13Z</cp:lastPrinted>
  <dcterms:created xsi:type="dcterms:W3CDTF">2016-06-01T23:31:46Z</dcterms:created>
  <dcterms:modified xsi:type="dcterms:W3CDTF">2016-06-02T07:52:41Z</dcterms:modified>
</cp:coreProperties>
</file>