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1" r:id="rId4"/>
    <p:sldId id="267" r:id="rId5"/>
    <p:sldId id="263" r:id="rId6"/>
    <p:sldId id="260" r:id="rId7"/>
    <p:sldId id="258" r:id="rId8"/>
    <p:sldId id="265" r:id="rId9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-109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50DA7-003D-4C02-8923-AF5D615C1DE2}" type="datetimeFigureOut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3A5C7-248F-410D-A126-B565A72DA7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0056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9E5E3-6C10-481B-A16D-DD0EFB9BDB09}" type="datetimeFigureOut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18CFF-FF34-442F-914F-2EFF61DB583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698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ACB-4CDF-4C56-B238-28E0F4BF9D2C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221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9DE4-3FB6-495A-8F99-1107CDBB23DC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431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F687-CF01-4D02-9A19-93BA2FF91F22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80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C5B7-1FE5-4253-B4AA-31ECD1C8C216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509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CD5-9C7F-4F71-8C01-A6460CD34932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8379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C78B-44F8-434E-8073-075F6A6E7857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048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65A1-D443-441E-84C9-492934CCEFBA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627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B821C-D7A7-44C0-BDDC-39C8A3610F6D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450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2C0E-3A78-4787-BD52-EC98E4B0AAF7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805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A449-1603-4E85-97D4-FA1CAB98CDD4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99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15B8-B4F3-4586-B2F9-48982FDD4CEA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1508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C385-E0D9-4771-A75E-4112606ECB06}" type="datetime1">
              <a:rPr kumimoji="1" lang="ja-JP" altLang="en-US" smtClean="0"/>
              <a:pPr/>
              <a:t>12.2.16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BB022-32CE-4B88-93B5-6801934CEE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517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8200" y="1524000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MALPIX1</a:t>
            </a:r>
            <a:r>
              <a:rPr lang="ja-JP" altLang="en-US" dirty="0"/>
              <a:t> </a:t>
            </a:r>
            <a:r>
              <a:rPr lang="en-US" altLang="ja-JP" dirty="0" smtClean="0"/>
              <a:t>(MALDI-TOF TEG)</a:t>
            </a:r>
            <a:br>
              <a:rPr lang="en-US" altLang="ja-JP" dirty="0" smtClean="0"/>
            </a:br>
            <a:r>
              <a:rPr lang="ja-JP" altLang="en-US" dirty="0" smtClean="0"/>
              <a:t>設計概要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 smtClean="0"/>
              <a:t>2012/2/</a:t>
            </a:r>
            <a:r>
              <a:rPr kumimoji="1" lang="en-US" altLang="ja-JP" sz="2400" dirty="0" smtClean="0"/>
              <a:t>15</a:t>
            </a:r>
          </a:p>
          <a:p>
            <a:r>
              <a:rPr lang="ja-JP" altLang="en-US" sz="2400" dirty="0" smtClean="0"/>
              <a:t>高エネルギー加速器研究機構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Y. </a:t>
            </a:r>
            <a:r>
              <a:rPr lang="en-US" altLang="ja-JP" sz="2400" dirty="0" smtClean="0"/>
              <a:t>Fujita, </a:t>
            </a:r>
            <a:r>
              <a:rPr lang="en-US" altLang="ja-JP" sz="2400" dirty="0" err="1" smtClean="0"/>
              <a:t>Y.Arai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161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仕様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8816951"/>
              </p:ext>
            </p:extLst>
          </p:nvPr>
        </p:nvGraphicFramePr>
        <p:xfrm>
          <a:off x="457200" y="15208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基本構成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今回の</a:t>
                      </a:r>
                      <a:r>
                        <a:rPr kumimoji="1" lang="en-US" altLang="ja-JP" dirty="0" smtClean="0"/>
                        <a:t>TEG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2011.4 </a:t>
                      </a:r>
                      <a:r>
                        <a:rPr kumimoji="1" lang="ja-JP" altLang="en-US" dirty="0" smtClean="0"/>
                        <a:t>新井提案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電源電圧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3.3V (I/O), 1.8V (Core)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ym typeface="Wingdings"/>
                        </a:rPr>
                        <a:t></a:t>
                      </a:r>
                      <a:endParaRPr kumimoji="1" lang="en-US" altLang="ja-JP" dirty="0" smtClean="0">
                        <a:sym typeface="Wingding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チップサイズ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2.9 mm</a:t>
                      </a:r>
                      <a:r>
                        <a:rPr kumimoji="1" lang="en-US" altLang="ja-JP" baseline="0" dirty="0" smtClean="0"/>
                        <a:t> x 2.9 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25.5 mm </a:t>
                      </a:r>
                      <a:r>
                        <a:rPr kumimoji="1" lang="en-US" altLang="ja-JP" dirty="0" err="1" smtClean="0"/>
                        <a:t>x</a:t>
                      </a:r>
                      <a:r>
                        <a:rPr kumimoji="1" lang="en-US" altLang="ja-JP" dirty="0" smtClean="0"/>
                        <a:t> 25.5 mm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ピクセルサイズ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64 um x 64</a:t>
                      </a:r>
                      <a:r>
                        <a:rPr kumimoji="1" lang="en-US" altLang="ja-JP" baseline="0" dirty="0" smtClean="0"/>
                        <a:t> um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 um </a:t>
                      </a:r>
                      <a:r>
                        <a:rPr kumimoji="1" lang="en-US" altLang="ja-JP" dirty="0" err="1" smtClean="0"/>
                        <a:t>x</a:t>
                      </a:r>
                      <a:r>
                        <a:rPr kumimoji="1" lang="en-US" altLang="ja-JP" dirty="0" smtClean="0"/>
                        <a:t> 24 um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画素数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16 x 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1024 </a:t>
                      </a:r>
                      <a:r>
                        <a:rPr kumimoji="1" lang="en-US" altLang="ja-JP" dirty="0" err="1" smtClean="0"/>
                        <a:t>x</a:t>
                      </a:r>
                      <a:r>
                        <a:rPr kumimoji="1" lang="en-US" altLang="ja-JP" dirty="0" smtClean="0"/>
                        <a:t> 1024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入力感知電荷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&gt; 250,000 </a:t>
                      </a:r>
                      <a:r>
                        <a:rPr kumimoji="1" lang="en-US" altLang="ja-JP" dirty="0" err="1" smtClean="0"/>
                        <a:t>e</a:t>
                      </a:r>
                      <a:r>
                        <a:rPr kumimoji="1" lang="en-US" altLang="ja-JP" dirty="0" smtClean="0"/>
                        <a:t> (?)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&gt; 5,000 </a:t>
                      </a:r>
                      <a:r>
                        <a:rPr kumimoji="1" lang="en-US" altLang="ja-JP" dirty="0" err="1" smtClean="0"/>
                        <a:t>e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時間ダイナミックレンジ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bit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14 bit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時間分解能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/>
                        <a:t>6 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&gt; 1 ns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読み出し時間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&lt; 80ns/pix, &lt; 21us/frame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40ns/pix, 40</a:t>
                      </a:r>
                      <a:r>
                        <a:rPr kumimoji="1" lang="en-US" altLang="ja-JP" baseline="0" dirty="0" smtClean="0"/>
                        <a:t> m</a:t>
                      </a:r>
                      <a:r>
                        <a:rPr kumimoji="1" lang="en-US" altLang="ja-JP" dirty="0" smtClean="0"/>
                        <a:t>s/frame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BEE-9193-4AD1-A72D-90539F6F725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088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直線矢印コネクタ 32"/>
          <p:cNvCxnSpPr/>
          <p:nvPr/>
        </p:nvCxnSpPr>
        <p:spPr>
          <a:xfrm flipV="1">
            <a:off x="6012160" y="4653136"/>
            <a:ext cx="0" cy="7920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3357696" y="4653136"/>
            <a:ext cx="0" cy="7920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ブロック図</a:t>
            </a:r>
            <a:r>
              <a:rPr lang="ja-JP" altLang="en-US" dirty="0" smtClean="0"/>
              <a:t>（全体）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195736" y="1412776"/>
            <a:ext cx="720080" cy="3240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 rot="16200000">
            <a:off x="1331640" y="280074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Row Address Selector</a:t>
            </a:r>
            <a:endParaRPr kumimoji="1" lang="ja-JP" altLang="en-US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3203848" y="1412776"/>
            <a:ext cx="3240360" cy="3240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</a:rPr>
              <a:t>16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 x </a:t>
            </a:r>
            <a:r>
              <a:rPr lang="en-US" altLang="ja-JP" b="1" dirty="0" smtClean="0">
                <a:solidFill>
                  <a:schemeClr val="tx1"/>
                </a:solidFill>
              </a:rPr>
              <a:t>16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 Pixel</a:t>
            </a:r>
          </a:p>
          <a:p>
            <a:pPr algn="ctr"/>
            <a:r>
              <a:rPr lang="en-US" altLang="ja-JP" b="1" dirty="0" smtClean="0">
                <a:solidFill>
                  <a:schemeClr val="tx1"/>
                </a:solidFill>
              </a:rPr>
              <a:t>(1024 mm x 1024 mm)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915816" y="5733256"/>
            <a:ext cx="36004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Column Data Selector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203848" y="4869160"/>
            <a:ext cx="50405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Time</a:t>
            </a: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Gate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796136" y="4869160"/>
            <a:ext cx="50405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Time</a:t>
            </a: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Gate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203848" y="1412776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64</a:t>
            </a:r>
            <a:r>
              <a:rPr kumimoji="1" lang="en-US" altLang="ja-JP" sz="1200" b="1" dirty="0" smtClean="0">
                <a:solidFill>
                  <a:schemeClr val="tx1"/>
                </a:solidFill>
              </a:rPr>
              <a:t> um</a:t>
            </a: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X</a:t>
            </a: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64</a:t>
            </a:r>
            <a:r>
              <a:rPr kumimoji="1" lang="en-US" altLang="ja-JP" sz="1200" b="1" dirty="0" smtClean="0">
                <a:solidFill>
                  <a:schemeClr val="tx1"/>
                </a:solidFill>
              </a:rPr>
              <a:t> um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51920" y="1412776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851920" y="2060848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03848" y="2060848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796136" y="1412776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796136" y="4005064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203848" y="4005064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/>
          <p:cNvCxnSpPr>
            <a:endCxn id="8" idx="1"/>
          </p:cNvCxnSpPr>
          <p:nvPr/>
        </p:nvCxnSpPr>
        <p:spPr>
          <a:xfrm>
            <a:off x="2519772" y="6021288"/>
            <a:ext cx="396044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755575" y="5661248"/>
            <a:ext cx="1728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Column Address [</a:t>
            </a:r>
            <a:r>
              <a:rPr lang="en-US" altLang="ja-JP" b="1" dirty="0" smtClean="0"/>
              <a:t>3</a:t>
            </a:r>
            <a:r>
              <a:rPr kumimoji="1" lang="en-US" altLang="ja-JP" b="1" dirty="0" smtClean="0"/>
              <a:t>:0]</a:t>
            </a:r>
            <a:endParaRPr kumimoji="1" lang="ja-JP" altLang="en-US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948264" y="5661247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Time</a:t>
            </a:r>
            <a:r>
              <a:rPr kumimoji="1" lang="en-US" altLang="ja-JP" b="1" dirty="0" smtClean="0"/>
              <a:t> Out [</a:t>
            </a:r>
            <a:r>
              <a:rPr lang="en-US" altLang="ja-JP" b="1" dirty="0"/>
              <a:t>7</a:t>
            </a:r>
            <a:r>
              <a:rPr kumimoji="1" lang="en-US" altLang="ja-JP" b="1" dirty="0" smtClean="0"/>
              <a:t>:0]</a:t>
            </a:r>
            <a:endParaRPr kumimoji="1" lang="ja-JP" altLang="en-US" b="1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6516216" y="6021288"/>
            <a:ext cx="396044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BEE-9193-4AD1-A72D-90539F6F725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716016" y="155214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　・　・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427984" y="414443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　・　・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012160" y="2571291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endParaRPr lang="en-US" altLang="ja-JP" dirty="0"/>
          </a:p>
          <a:p>
            <a:r>
              <a:rPr kumimoji="1" lang="ja-JP" altLang="en-US" dirty="0" smtClean="0"/>
              <a:t>・</a:t>
            </a:r>
            <a:endParaRPr kumimoji="1" lang="en-US" altLang="ja-JP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357696" y="287260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endParaRPr lang="en-US" altLang="ja-JP" dirty="0"/>
          </a:p>
          <a:p>
            <a:r>
              <a:rPr kumimoji="1" lang="ja-JP" altLang="en-US" dirty="0" smtClean="0"/>
              <a:t>・</a:t>
            </a:r>
            <a:endParaRPr kumimoji="1" lang="en-US" altLang="ja-JP" dirty="0" smtClean="0"/>
          </a:p>
        </p:txBody>
      </p:sp>
      <p:cxnSp>
        <p:nvCxnSpPr>
          <p:cNvPr id="32" name="直線コネクタ 31"/>
          <p:cNvCxnSpPr/>
          <p:nvPr/>
        </p:nvCxnSpPr>
        <p:spPr>
          <a:xfrm>
            <a:off x="2915816" y="5445224"/>
            <a:ext cx="309634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3789744" y="4653136"/>
            <a:ext cx="0" cy="10449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6372200" y="4653136"/>
            <a:ext cx="0" cy="10449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323528" y="400506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Row</a:t>
            </a:r>
            <a:r>
              <a:rPr lang="ja-JP" altLang="en-US" b="1" dirty="0"/>
              <a:t> </a:t>
            </a:r>
            <a:r>
              <a:rPr kumimoji="1" lang="en-US" altLang="ja-JP" b="1" dirty="0" smtClean="0"/>
              <a:t>Address</a:t>
            </a:r>
          </a:p>
          <a:p>
            <a:r>
              <a:rPr kumimoji="1" lang="en-US" altLang="ja-JP" b="1" dirty="0" smtClean="0"/>
              <a:t>[3:0]</a:t>
            </a:r>
            <a:endParaRPr kumimoji="1" lang="ja-JP" altLang="en-US" b="1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27984" y="49318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　・　・</a:t>
            </a:r>
            <a:endParaRPr kumimoji="1" lang="ja-JP" altLang="en-US" dirty="0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1799692" y="4365104"/>
            <a:ext cx="396044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2915816" y="173681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2915816" y="234888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>
            <a:off x="2915816" y="429309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3573720" y="46531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6185672" y="46531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2519772" y="5445224"/>
            <a:ext cx="396044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1043608" y="52292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Time</a:t>
            </a:r>
            <a:r>
              <a:rPr kumimoji="1" lang="en-US" altLang="ja-JP" b="1" dirty="0" smtClean="0"/>
              <a:t> In [</a:t>
            </a:r>
            <a:r>
              <a:rPr lang="en-US" altLang="ja-JP" b="1" dirty="0"/>
              <a:t>7</a:t>
            </a:r>
            <a:r>
              <a:rPr kumimoji="1" lang="en-US" altLang="ja-JP" b="1" dirty="0" smtClean="0"/>
              <a:t>:0]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9011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レイアウト（全体）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96752"/>
            <a:ext cx="5200650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3707904" y="2780928"/>
            <a:ext cx="1944216" cy="187220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5652120" y="982334"/>
            <a:ext cx="1395563" cy="179859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948264" y="643780"/>
            <a:ext cx="15121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16 x 16 Pixels</a:t>
            </a:r>
            <a:endParaRPr kumimoji="1" lang="ja-JP" altLang="en-US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27884" y="1772816"/>
            <a:ext cx="57606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TIN</a:t>
            </a:r>
            <a:endParaRPr kumimoji="1" lang="ja-JP" altLang="en-US" b="1" dirty="0"/>
          </a:p>
        </p:txBody>
      </p:sp>
      <p:sp>
        <p:nvSpPr>
          <p:cNvPr id="12" name="下矢印 11"/>
          <p:cNvSpPr/>
          <p:nvPr/>
        </p:nvSpPr>
        <p:spPr>
          <a:xfrm>
            <a:off x="3527884" y="2142148"/>
            <a:ext cx="283042" cy="638780"/>
          </a:xfrm>
          <a:prstGeom prst="down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71570" y="5445224"/>
            <a:ext cx="75255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TOUT</a:t>
            </a:r>
            <a:endParaRPr kumimoji="1" lang="ja-JP" altLang="en-US" b="1" dirty="0"/>
          </a:p>
        </p:txBody>
      </p:sp>
      <p:sp>
        <p:nvSpPr>
          <p:cNvPr id="14" name="下矢印 13"/>
          <p:cNvSpPr/>
          <p:nvPr/>
        </p:nvSpPr>
        <p:spPr>
          <a:xfrm>
            <a:off x="5369078" y="4859581"/>
            <a:ext cx="283042" cy="513635"/>
          </a:xfrm>
          <a:prstGeom prst="down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203848" y="3068960"/>
            <a:ext cx="268296" cy="1872208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3711" y="2564904"/>
            <a:ext cx="101471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Row Selector</a:t>
            </a:r>
            <a:endParaRPr kumimoji="1" lang="ja-JP" altLang="en-US" b="1" dirty="0"/>
          </a:p>
        </p:txBody>
      </p:sp>
      <p:cxnSp>
        <p:nvCxnSpPr>
          <p:cNvPr id="17" name="直線矢印コネクタ 16"/>
          <p:cNvCxnSpPr>
            <a:stCxn id="16" idx="3"/>
          </p:cNvCxnSpPr>
          <p:nvPr/>
        </p:nvCxnSpPr>
        <p:spPr>
          <a:xfrm>
            <a:off x="1748429" y="2888070"/>
            <a:ext cx="1455419" cy="540930"/>
          </a:xfrm>
          <a:prstGeom prst="straightConnector1">
            <a:avLst/>
          </a:prstGeom>
          <a:ln w="508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189661" y="4710516"/>
            <a:ext cx="958403" cy="149065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66730" y="5734306"/>
            <a:ext cx="98169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Column Selector</a:t>
            </a:r>
            <a:endParaRPr kumimoji="1" lang="ja-JP" altLang="en-US" b="1" dirty="0"/>
          </a:p>
        </p:txBody>
      </p:sp>
      <p:cxnSp>
        <p:nvCxnSpPr>
          <p:cNvPr id="22" name="直線矢印コネクタ 21"/>
          <p:cNvCxnSpPr>
            <a:stCxn id="21" idx="3"/>
          </p:cNvCxnSpPr>
          <p:nvPr/>
        </p:nvCxnSpPr>
        <p:spPr>
          <a:xfrm flipV="1">
            <a:off x="1748429" y="4860632"/>
            <a:ext cx="2355519" cy="1196840"/>
          </a:xfrm>
          <a:prstGeom prst="straightConnector1">
            <a:avLst/>
          </a:prstGeom>
          <a:ln w="508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5721825" y="3212976"/>
            <a:ext cx="146320" cy="1008112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615153" y="3451267"/>
            <a:ext cx="111666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ACK Decoder</a:t>
            </a:r>
            <a:endParaRPr kumimoji="1" lang="ja-JP" altLang="en-US" b="1" dirty="0"/>
          </a:p>
        </p:txBody>
      </p:sp>
      <p:cxnSp>
        <p:nvCxnSpPr>
          <p:cNvPr id="36" name="直線矢印コネクタ 35"/>
          <p:cNvCxnSpPr>
            <a:stCxn id="35" idx="1"/>
          </p:cNvCxnSpPr>
          <p:nvPr/>
        </p:nvCxnSpPr>
        <p:spPr>
          <a:xfrm flipH="1">
            <a:off x="5868145" y="3774433"/>
            <a:ext cx="1747008" cy="0"/>
          </a:xfrm>
          <a:prstGeom prst="straightConnector1">
            <a:avLst/>
          </a:prstGeom>
          <a:ln w="508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B022-32CE-4B88-93B5-6801934CEE9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629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ブロック図（</a:t>
            </a:r>
            <a:r>
              <a:rPr lang="ja-JP" altLang="en-US" dirty="0" smtClean="0"/>
              <a:t>ピクセル）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559216" y="1500463"/>
            <a:ext cx="7613184" cy="46923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Pad</a:t>
            </a:r>
            <a:endParaRPr kumimoji="1" lang="ja-JP" altLang="en-US" sz="24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899592" y="4335608"/>
            <a:ext cx="17224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/>
          <p:cNvGrpSpPr/>
          <p:nvPr/>
        </p:nvGrpSpPr>
        <p:grpSpPr>
          <a:xfrm>
            <a:off x="1515852" y="3314480"/>
            <a:ext cx="432048" cy="1044116"/>
            <a:chOff x="2123728" y="1700808"/>
            <a:chExt cx="432048" cy="1044116"/>
          </a:xfrm>
        </p:grpSpPr>
        <p:cxnSp>
          <p:nvCxnSpPr>
            <p:cNvPr id="11" name="直線コネクタ 10"/>
            <p:cNvCxnSpPr/>
            <p:nvPr/>
          </p:nvCxnSpPr>
          <p:spPr>
            <a:xfrm flipH="1">
              <a:off x="2339752" y="2096852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H="1">
              <a:off x="2339752" y="2348880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2339752" y="2096852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2267744" y="2096852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円/楕円 15"/>
            <p:cNvSpPr/>
            <p:nvPr/>
          </p:nvSpPr>
          <p:spPr>
            <a:xfrm>
              <a:off x="2123728" y="2152520"/>
              <a:ext cx="144016" cy="1440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直線コネクタ 17"/>
            <p:cNvCxnSpPr/>
            <p:nvPr/>
          </p:nvCxnSpPr>
          <p:spPr>
            <a:xfrm flipV="1">
              <a:off x="2555776" y="1700808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2555776" y="2348880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直線コネクタ 21"/>
          <p:cNvCxnSpPr/>
          <p:nvPr/>
        </p:nvCxnSpPr>
        <p:spPr>
          <a:xfrm>
            <a:off x="1355930" y="3852246"/>
            <a:ext cx="1800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395536" y="46438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RST_DET</a:t>
            </a:r>
            <a:endParaRPr kumimoji="1" lang="ja-JP" altLang="en-US" b="1" dirty="0"/>
          </a:p>
        </p:txBody>
      </p:sp>
      <p:cxnSp>
        <p:nvCxnSpPr>
          <p:cNvPr id="28" name="直線コネクタ 27"/>
          <p:cNvCxnSpPr/>
          <p:nvPr/>
        </p:nvCxnSpPr>
        <p:spPr>
          <a:xfrm>
            <a:off x="1784220" y="3140968"/>
            <a:ext cx="3240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755576" y="5363924"/>
            <a:ext cx="1884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VLEVEL_RST_DET</a:t>
            </a:r>
            <a:endParaRPr kumimoji="1" lang="ja-JP" altLang="en-US" b="1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1659868" y="4322592"/>
            <a:ext cx="288032" cy="1044116"/>
            <a:chOff x="2267744" y="2708920"/>
            <a:chExt cx="288032" cy="1044116"/>
          </a:xfrm>
        </p:grpSpPr>
        <p:cxnSp>
          <p:nvCxnSpPr>
            <p:cNvPr id="31" name="直線コネクタ 30"/>
            <p:cNvCxnSpPr/>
            <p:nvPr/>
          </p:nvCxnSpPr>
          <p:spPr>
            <a:xfrm flipH="1">
              <a:off x="2339752" y="310496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H="1">
              <a:off x="2339752" y="3356992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2339752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2267744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V="1">
              <a:off x="2555776" y="2708920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555776" y="3356992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直線コネクタ 46"/>
          <p:cNvCxnSpPr/>
          <p:nvPr/>
        </p:nvCxnSpPr>
        <p:spPr>
          <a:xfrm>
            <a:off x="1412032" y="4846312"/>
            <a:ext cx="2478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1355930" y="3501008"/>
            <a:ext cx="59197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1377603" y="3501008"/>
            <a:ext cx="0" cy="342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円/楕円 53"/>
          <p:cNvSpPr/>
          <p:nvPr/>
        </p:nvSpPr>
        <p:spPr>
          <a:xfrm>
            <a:off x="1908572" y="4292065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55"/>
          <p:cNvGrpSpPr/>
          <p:nvPr/>
        </p:nvGrpSpPr>
        <p:grpSpPr>
          <a:xfrm>
            <a:off x="2622017" y="3122335"/>
            <a:ext cx="288032" cy="1044116"/>
            <a:chOff x="2267744" y="2708920"/>
            <a:chExt cx="288032" cy="1044116"/>
          </a:xfrm>
        </p:grpSpPr>
        <p:cxnSp>
          <p:nvCxnSpPr>
            <p:cNvPr id="57" name="直線コネクタ 56"/>
            <p:cNvCxnSpPr/>
            <p:nvPr/>
          </p:nvCxnSpPr>
          <p:spPr>
            <a:xfrm flipH="1">
              <a:off x="2339752" y="310496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flipH="1">
              <a:off x="2339752" y="3356992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2339752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2267744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flipV="1">
              <a:off x="2555776" y="2708920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flipV="1">
              <a:off x="2555776" y="3356992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/>
          <p:cNvGrpSpPr/>
          <p:nvPr/>
        </p:nvGrpSpPr>
        <p:grpSpPr>
          <a:xfrm>
            <a:off x="2622017" y="3816243"/>
            <a:ext cx="288032" cy="1044116"/>
            <a:chOff x="2267744" y="2708920"/>
            <a:chExt cx="288032" cy="1044116"/>
          </a:xfrm>
        </p:grpSpPr>
        <p:cxnSp>
          <p:nvCxnSpPr>
            <p:cNvPr id="64" name="直線コネクタ 63"/>
            <p:cNvCxnSpPr/>
            <p:nvPr/>
          </p:nvCxnSpPr>
          <p:spPr>
            <a:xfrm flipH="1">
              <a:off x="2339752" y="310496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H="1">
              <a:off x="2339752" y="3356992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>
              <a:off x="2339752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>
              <a:off x="2267744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flipV="1">
              <a:off x="2555776" y="2708920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V="1">
              <a:off x="2555776" y="3356992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グループ化 80"/>
          <p:cNvGrpSpPr/>
          <p:nvPr/>
        </p:nvGrpSpPr>
        <p:grpSpPr>
          <a:xfrm>
            <a:off x="2742304" y="4667183"/>
            <a:ext cx="324036" cy="312542"/>
            <a:chOff x="2392096" y="3735034"/>
            <a:chExt cx="324036" cy="312542"/>
          </a:xfrm>
        </p:grpSpPr>
        <p:grpSp>
          <p:nvGrpSpPr>
            <p:cNvPr id="82" name="グループ化 81"/>
            <p:cNvGrpSpPr/>
            <p:nvPr/>
          </p:nvGrpSpPr>
          <p:grpSpPr>
            <a:xfrm>
              <a:off x="2392096" y="3933056"/>
              <a:ext cx="324036" cy="114520"/>
              <a:chOff x="2392096" y="3736696"/>
              <a:chExt cx="324036" cy="114520"/>
            </a:xfrm>
          </p:grpSpPr>
          <p:cxnSp>
            <p:nvCxnSpPr>
              <p:cNvPr id="84" name="直線コネクタ 83"/>
              <p:cNvCxnSpPr/>
              <p:nvPr/>
            </p:nvCxnSpPr>
            <p:spPr>
              <a:xfrm>
                <a:off x="2392096" y="3736696"/>
                <a:ext cx="324036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/>
              <p:nvPr/>
            </p:nvCxnSpPr>
            <p:spPr>
              <a:xfrm flipH="1">
                <a:off x="2392096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 flipH="1">
                <a:off x="246410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 flipH="1">
                <a:off x="2542620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flipH="1">
                <a:off x="262778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直線コネクタ 82"/>
            <p:cNvCxnSpPr/>
            <p:nvPr/>
          </p:nvCxnSpPr>
          <p:spPr>
            <a:xfrm>
              <a:off x="2555776" y="3735034"/>
              <a:ext cx="0" cy="2045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0" name="直線コネクタ 89"/>
          <p:cNvCxnSpPr/>
          <p:nvPr/>
        </p:nvCxnSpPr>
        <p:spPr>
          <a:xfrm flipH="1">
            <a:off x="2405993" y="4338301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2746369" y="3132167"/>
            <a:ext cx="3240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二等辺三角形 91"/>
          <p:cNvSpPr/>
          <p:nvPr/>
        </p:nvSpPr>
        <p:spPr>
          <a:xfrm rot="5400000">
            <a:off x="3720139" y="3546213"/>
            <a:ext cx="576064" cy="612068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4" name="直線コネクタ 93"/>
          <p:cNvCxnSpPr/>
          <p:nvPr/>
        </p:nvCxnSpPr>
        <p:spPr>
          <a:xfrm>
            <a:off x="2918219" y="3996263"/>
            <a:ext cx="7985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>
            <a:off x="3328180" y="3708231"/>
            <a:ext cx="38046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3072067" y="3338899"/>
            <a:ext cx="63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V</a:t>
            </a:r>
            <a:r>
              <a:rPr kumimoji="1" lang="en-US" altLang="ja-JP" b="1" baseline="-25000" dirty="0" smtClean="0"/>
              <a:t>TH</a:t>
            </a:r>
            <a:endParaRPr kumimoji="1" lang="ja-JP" altLang="en-US" b="1" baseline="-25000" dirty="0"/>
          </a:p>
        </p:txBody>
      </p:sp>
      <p:grpSp>
        <p:nvGrpSpPr>
          <p:cNvPr id="132" name="グループ化 131"/>
          <p:cNvGrpSpPr/>
          <p:nvPr/>
        </p:nvGrpSpPr>
        <p:grpSpPr>
          <a:xfrm>
            <a:off x="5091525" y="3655887"/>
            <a:ext cx="554828" cy="653059"/>
            <a:chOff x="5529340" y="2728585"/>
            <a:chExt cx="554828" cy="653058"/>
          </a:xfrm>
        </p:grpSpPr>
        <p:sp>
          <p:nvSpPr>
            <p:cNvPr id="115" name="正方形/長方形 114"/>
            <p:cNvSpPr/>
            <p:nvPr/>
          </p:nvSpPr>
          <p:spPr>
            <a:xfrm>
              <a:off x="5529340" y="2745265"/>
              <a:ext cx="504056" cy="63637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テキスト ボックス 115"/>
            <p:cNvSpPr txBox="1"/>
            <p:nvPr/>
          </p:nvSpPr>
          <p:spPr>
            <a:xfrm>
              <a:off x="5529340" y="2728585"/>
              <a:ext cx="3600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 smtClean="0">
                  <a:solidFill>
                    <a:schemeClr val="accent1"/>
                  </a:solidFill>
                </a:rPr>
                <a:t>S</a:t>
              </a:r>
            </a:p>
            <a:p>
              <a:r>
                <a:rPr lang="en-US" altLang="ja-JP" b="1" dirty="0">
                  <a:solidFill>
                    <a:schemeClr val="accent1"/>
                  </a:solidFill>
                </a:rPr>
                <a:t>R</a:t>
              </a:r>
              <a:endParaRPr kumimoji="1" lang="ja-JP" altLang="en-US" b="1" dirty="0">
                <a:solidFill>
                  <a:schemeClr val="accent1"/>
                </a:solidFill>
              </a:endParaRPr>
            </a:p>
          </p:txBody>
        </p:sp>
        <p:sp>
          <p:nvSpPr>
            <p:cNvPr id="117" name="テキスト ボックス 116"/>
            <p:cNvSpPr txBox="1"/>
            <p:nvPr/>
          </p:nvSpPr>
          <p:spPr>
            <a:xfrm>
              <a:off x="5724128" y="286175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 smtClean="0">
                  <a:solidFill>
                    <a:schemeClr val="accent1"/>
                  </a:solidFill>
                </a:rPr>
                <a:t>Q</a:t>
              </a:r>
              <a:endParaRPr kumimoji="1" lang="ja-JP" altLang="en-US" b="1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120" name="直線コネクタ 119"/>
          <p:cNvCxnSpPr>
            <a:stCxn id="92" idx="0"/>
          </p:cNvCxnSpPr>
          <p:nvPr/>
        </p:nvCxnSpPr>
        <p:spPr>
          <a:xfrm>
            <a:off x="4314205" y="3852247"/>
            <a:ext cx="7773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/>
          <p:nvPr/>
        </p:nvCxnSpPr>
        <p:spPr>
          <a:xfrm>
            <a:off x="4494225" y="3852247"/>
            <a:ext cx="0" cy="10244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/>
          <p:cNvSpPr txBox="1"/>
          <p:nvPr/>
        </p:nvSpPr>
        <p:spPr>
          <a:xfrm>
            <a:off x="4197192" y="4885736"/>
            <a:ext cx="1089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REQ  ACK</a:t>
            </a:r>
            <a:endParaRPr kumimoji="1" lang="ja-JP" altLang="en-US" b="1" dirty="0"/>
          </a:p>
        </p:txBody>
      </p:sp>
      <p:cxnSp>
        <p:nvCxnSpPr>
          <p:cNvPr id="125" name="直線コネクタ 124"/>
          <p:cNvCxnSpPr/>
          <p:nvPr/>
        </p:nvCxnSpPr>
        <p:spPr>
          <a:xfrm flipV="1">
            <a:off x="4906609" y="4140279"/>
            <a:ext cx="0" cy="7299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/>
          <p:cNvCxnSpPr/>
          <p:nvPr/>
        </p:nvCxnSpPr>
        <p:spPr>
          <a:xfrm>
            <a:off x="4906609" y="4140279"/>
            <a:ext cx="1849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矢印コネクタ 133"/>
          <p:cNvCxnSpPr/>
          <p:nvPr/>
        </p:nvCxnSpPr>
        <p:spPr>
          <a:xfrm flipV="1">
            <a:off x="8009641" y="2236222"/>
            <a:ext cx="0" cy="295012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>
          <a:xfrm flipH="1" flipV="1">
            <a:off x="8369681" y="2220543"/>
            <a:ext cx="16340" cy="3034525"/>
          </a:xfrm>
          <a:prstGeom prst="straightConnector1">
            <a:avLst/>
          </a:prstGeom>
          <a:ln w="508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>
            <a:off x="7845961" y="2564904"/>
            <a:ext cx="360040" cy="2520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/>
          <p:nvPr/>
        </p:nvCxnSpPr>
        <p:spPr>
          <a:xfrm>
            <a:off x="8206001" y="4509120"/>
            <a:ext cx="360040" cy="2520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7629937" y="258715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8</a:t>
            </a:r>
            <a:endParaRPr kumimoji="1" lang="ja-JP" altLang="en-US" sz="1400" b="1" dirty="0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8061985" y="4585309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8</a:t>
            </a:r>
            <a:endParaRPr kumimoji="1" lang="ja-JP" altLang="en-US" sz="1400" b="1" dirty="0"/>
          </a:p>
        </p:txBody>
      </p:sp>
      <p:cxnSp>
        <p:nvCxnSpPr>
          <p:cNvPr id="145" name="直線コネクタ 144"/>
          <p:cNvCxnSpPr/>
          <p:nvPr/>
        </p:nvCxnSpPr>
        <p:spPr>
          <a:xfrm flipV="1">
            <a:off x="899592" y="1969697"/>
            <a:ext cx="0" cy="23659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9" name="グループ化 158"/>
          <p:cNvGrpSpPr/>
          <p:nvPr/>
        </p:nvGrpSpPr>
        <p:grpSpPr>
          <a:xfrm>
            <a:off x="5570280" y="4493014"/>
            <a:ext cx="504056" cy="674875"/>
            <a:chOff x="6300192" y="4284295"/>
            <a:chExt cx="504056" cy="674875"/>
          </a:xfrm>
        </p:grpSpPr>
        <p:cxnSp>
          <p:nvCxnSpPr>
            <p:cNvPr id="149" name="直線コネクタ 148"/>
            <p:cNvCxnSpPr/>
            <p:nvPr/>
          </p:nvCxnSpPr>
          <p:spPr>
            <a:xfrm flipH="1">
              <a:off x="6588224" y="4509120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H="1">
              <a:off x="6588224" y="4761148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>
              <a:off x="6588224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>
              <a:off x="6516216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コネクタ 152"/>
            <p:cNvCxnSpPr/>
            <p:nvPr/>
          </p:nvCxnSpPr>
          <p:spPr>
            <a:xfrm flipV="1">
              <a:off x="6804248" y="4284295"/>
              <a:ext cx="0" cy="22482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6804248" y="4761148"/>
              <a:ext cx="0" cy="1980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コネクタ 154"/>
            <p:cNvCxnSpPr/>
            <p:nvPr/>
          </p:nvCxnSpPr>
          <p:spPr>
            <a:xfrm flipH="1">
              <a:off x="6300192" y="463513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グループ化 159"/>
          <p:cNvGrpSpPr/>
          <p:nvPr/>
        </p:nvGrpSpPr>
        <p:grpSpPr>
          <a:xfrm>
            <a:off x="5912318" y="5122850"/>
            <a:ext cx="324036" cy="312542"/>
            <a:chOff x="2392096" y="3735034"/>
            <a:chExt cx="324036" cy="312542"/>
          </a:xfrm>
        </p:grpSpPr>
        <p:grpSp>
          <p:nvGrpSpPr>
            <p:cNvPr id="161" name="グループ化 160"/>
            <p:cNvGrpSpPr/>
            <p:nvPr/>
          </p:nvGrpSpPr>
          <p:grpSpPr>
            <a:xfrm>
              <a:off x="2392096" y="3933056"/>
              <a:ext cx="324036" cy="114520"/>
              <a:chOff x="2392096" y="3736696"/>
              <a:chExt cx="324036" cy="114520"/>
            </a:xfrm>
          </p:grpSpPr>
          <p:cxnSp>
            <p:nvCxnSpPr>
              <p:cNvPr id="163" name="直線コネクタ 162"/>
              <p:cNvCxnSpPr/>
              <p:nvPr/>
            </p:nvCxnSpPr>
            <p:spPr>
              <a:xfrm>
                <a:off x="2392096" y="3736696"/>
                <a:ext cx="324036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コネクタ 163"/>
              <p:cNvCxnSpPr/>
              <p:nvPr/>
            </p:nvCxnSpPr>
            <p:spPr>
              <a:xfrm flipH="1">
                <a:off x="2392096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線コネクタ 164"/>
              <p:cNvCxnSpPr/>
              <p:nvPr/>
            </p:nvCxnSpPr>
            <p:spPr>
              <a:xfrm flipH="1">
                <a:off x="246410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コネクタ 165"/>
              <p:cNvCxnSpPr/>
              <p:nvPr/>
            </p:nvCxnSpPr>
            <p:spPr>
              <a:xfrm flipH="1">
                <a:off x="2542620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/>
              <p:cNvCxnSpPr/>
              <p:nvPr/>
            </p:nvCxnSpPr>
            <p:spPr>
              <a:xfrm flipH="1">
                <a:off x="262778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2" name="直線コネクタ 161"/>
            <p:cNvCxnSpPr/>
            <p:nvPr/>
          </p:nvCxnSpPr>
          <p:spPr>
            <a:xfrm>
              <a:off x="2555776" y="3735034"/>
              <a:ext cx="0" cy="2045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グループ化 167"/>
          <p:cNvGrpSpPr/>
          <p:nvPr/>
        </p:nvGrpSpPr>
        <p:grpSpPr>
          <a:xfrm>
            <a:off x="6292783" y="4608962"/>
            <a:ext cx="306034" cy="540060"/>
            <a:chOff x="4139952" y="3537012"/>
            <a:chExt cx="306034" cy="540060"/>
          </a:xfrm>
        </p:grpSpPr>
        <p:cxnSp>
          <p:nvCxnSpPr>
            <p:cNvPr id="169" name="直線コネクタ 168"/>
            <p:cNvCxnSpPr/>
            <p:nvPr/>
          </p:nvCxnSpPr>
          <p:spPr>
            <a:xfrm>
              <a:off x="4139952" y="3753036"/>
              <a:ext cx="30603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コネクタ 169"/>
            <p:cNvCxnSpPr/>
            <p:nvPr/>
          </p:nvCxnSpPr>
          <p:spPr>
            <a:xfrm>
              <a:off x="4139952" y="3861048"/>
              <a:ext cx="30603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コネクタ 170"/>
            <p:cNvCxnSpPr/>
            <p:nvPr/>
          </p:nvCxnSpPr>
          <p:spPr>
            <a:xfrm flipV="1">
              <a:off x="4292969" y="3537012"/>
              <a:ext cx="0" cy="2160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コネクタ 171"/>
            <p:cNvCxnSpPr/>
            <p:nvPr/>
          </p:nvCxnSpPr>
          <p:spPr>
            <a:xfrm flipV="1">
              <a:off x="4293800" y="3861048"/>
              <a:ext cx="0" cy="2160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グループ化 172"/>
          <p:cNvGrpSpPr/>
          <p:nvPr/>
        </p:nvGrpSpPr>
        <p:grpSpPr>
          <a:xfrm>
            <a:off x="6287957" y="5122850"/>
            <a:ext cx="324036" cy="312542"/>
            <a:chOff x="2392096" y="3735034"/>
            <a:chExt cx="324036" cy="312542"/>
          </a:xfrm>
        </p:grpSpPr>
        <p:grpSp>
          <p:nvGrpSpPr>
            <p:cNvPr id="174" name="グループ化 173"/>
            <p:cNvGrpSpPr/>
            <p:nvPr/>
          </p:nvGrpSpPr>
          <p:grpSpPr>
            <a:xfrm>
              <a:off x="2392096" y="3933056"/>
              <a:ext cx="324036" cy="114520"/>
              <a:chOff x="2392096" y="3736696"/>
              <a:chExt cx="324036" cy="114520"/>
            </a:xfrm>
          </p:grpSpPr>
          <p:cxnSp>
            <p:nvCxnSpPr>
              <p:cNvPr id="176" name="直線コネクタ 175"/>
              <p:cNvCxnSpPr/>
              <p:nvPr/>
            </p:nvCxnSpPr>
            <p:spPr>
              <a:xfrm>
                <a:off x="2392096" y="3736696"/>
                <a:ext cx="324036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コネクタ 176"/>
              <p:cNvCxnSpPr/>
              <p:nvPr/>
            </p:nvCxnSpPr>
            <p:spPr>
              <a:xfrm flipH="1">
                <a:off x="2392096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コネクタ 177"/>
              <p:cNvCxnSpPr/>
              <p:nvPr/>
            </p:nvCxnSpPr>
            <p:spPr>
              <a:xfrm flipH="1">
                <a:off x="246410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線コネクタ 178"/>
              <p:cNvCxnSpPr/>
              <p:nvPr/>
            </p:nvCxnSpPr>
            <p:spPr>
              <a:xfrm flipH="1">
                <a:off x="2542620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直線コネクタ 179"/>
              <p:cNvCxnSpPr/>
              <p:nvPr/>
            </p:nvCxnSpPr>
            <p:spPr>
              <a:xfrm flipH="1">
                <a:off x="262778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5" name="直線コネクタ 174"/>
            <p:cNvCxnSpPr/>
            <p:nvPr/>
          </p:nvCxnSpPr>
          <p:spPr>
            <a:xfrm>
              <a:off x="2555776" y="3735034"/>
              <a:ext cx="0" cy="2045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グループ化 180"/>
          <p:cNvGrpSpPr/>
          <p:nvPr/>
        </p:nvGrpSpPr>
        <p:grpSpPr>
          <a:xfrm>
            <a:off x="6449593" y="2981012"/>
            <a:ext cx="504056" cy="674875"/>
            <a:chOff x="6300192" y="4284295"/>
            <a:chExt cx="504056" cy="674875"/>
          </a:xfrm>
        </p:grpSpPr>
        <p:cxnSp>
          <p:nvCxnSpPr>
            <p:cNvPr id="182" name="直線コネクタ 181"/>
            <p:cNvCxnSpPr/>
            <p:nvPr/>
          </p:nvCxnSpPr>
          <p:spPr>
            <a:xfrm flipH="1">
              <a:off x="6588224" y="4509120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コネクタ 182"/>
            <p:cNvCxnSpPr/>
            <p:nvPr/>
          </p:nvCxnSpPr>
          <p:spPr>
            <a:xfrm flipH="1">
              <a:off x="6588224" y="4761148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コネクタ 183"/>
            <p:cNvCxnSpPr/>
            <p:nvPr/>
          </p:nvCxnSpPr>
          <p:spPr>
            <a:xfrm>
              <a:off x="6588224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コネクタ 184"/>
            <p:cNvCxnSpPr/>
            <p:nvPr/>
          </p:nvCxnSpPr>
          <p:spPr>
            <a:xfrm>
              <a:off x="6516216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コネクタ 185"/>
            <p:cNvCxnSpPr/>
            <p:nvPr/>
          </p:nvCxnSpPr>
          <p:spPr>
            <a:xfrm flipV="1">
              <a:off x="6804248" y="4284295"/>
              <a:ext cx="0" cy="22482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コネクタ 186"/>
            <p:cNvCxnSpPr/>
            <p:nvPr/>
          </p:nvCxnSpPr>
          <p:spPr>
            <a:xfrm flipV="1">
              <a:off x="6804248" y="4761148"/>
              <a:ext cx="0" cy="1980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線コネクタ 187"/>
            <p:cNvCxnSpPr/>
            <p:nvPr/>
          </p:nvCxnSpPr>
          <p:spPr>
            <a:xfrm flipH="1">
              <a:off x="6300192" y="463513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グループ化 188"/>
          <p:cNvGrpSpPr/>
          <p:nvPr/>
        </p:nvGrpSpPr>
        <p:grpSpPr>
          <a:xfrm>
            <a:off x="6784584" y="3610848"/>
            <a:ext cx="324036" cy="312542"/>
            <a:chOff x="2392096" y="3735034"/>
            <a:chExt cx="324036" cy="312542"/>
          </a:xfrm>
        </p:grpSpPr>
        <p:grpSp>
          <p:nvGrpSpPr>
            <p:cNvPr id="190" name="グループ化 189"/>
            <p:cNvGrpSpPr/>
            <p:nvPr/>
          </p:nvGrpSpPr>
          <p:grpSpPr>
            <a:xfrm>
              <a:off x="2392096" y="3933056"/>
              <a:ext cx="324036" cy="114520"/>
              <a:chOff x="2392096" y="3736696"/>
              <a:chExt cx="324036" cy="114520"/>
            </a:xfrm>
          </p:grpSpPr>
          <p:cxnSp>
            <p:nvCxnSpPr>
              <p:cNvPr id="192" name="直線コネクタ 191"/>
              <p:cNvCxnSpPr/>
              <p:nvPr/>
            </p:nvCxnSpPr>
            <p:spPr>
              <a:xfrm>
                <a:off x="2392096" y="3736696"/>
                <a:ext cx="324036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コネクタ 192"/>
              <p:cNvCxnSpPr/>
              <p:nvPr/>
            </p:nvCxnSpPr>
            <p:spPr>
              <a:xfrm flipH="1">
                <a:off x="2392096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直線コネクタ 193"/>
              <p:cNvCxnSpPr/>
              <p:nvPr/>
            </p:nvCxnSpPr>
            <p:spPr>
              <a:xfrm flipH="1">
                <a:off x="246410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コネクタ 194"/>
              <p:cNvCxnSpPr/>
              <p:nvPr/>
            </p:nvCxnSpPr>
            <p:spPr>
              <a:xfrm flipH="1">
                <a:off x="2542620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線コネクタ 195"/>
              <p:cNvCxnSpPr/>
              <p:nvPr/>
            </p:nvCxnSpPr>
            <p:spPr>
              <a:xfrm flipH="1">
                <a:off x="262778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1" name="直線コネクタ 190"/>
            <p:cNvCxnSpPr/>
            <p:nvPr/>
          </p:nvCxnSpPr>
          <p:spPr>
            <a:xfrm>
              <a:off x="2555776" y="3735034"/>
              <a:ext cx="0" cy="2045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グループ化 196"/>
          <p:cNvGrpSpPr/>
          <p:nvPr/>
        </p:nvGrpSpPr>
        <p:grpSpPr>
          <a:xfrm rot="5400000">
            <a:off x="7024763" y="2397654"/>
            <a:ext cx="504056" cy="674875"/>
            <a:chOff x="6300192" y="4284295"/>
            <a:chExt cx="504056" cy="674875"/>
          </a:xfrm>
        </p:grpSpPr>
        <p:cxnSp>
          <p:nvCxnSpPr>
            <p:cNvPr id="198" name="直線コネクタ 197"/>
            <p:cNvCxnSpPr/>
            <p:nvPr/>
          </p:nvCxnSpPr>
          <p:spPr>
            <a:xfrm flipH="1">
              <a:off x="6588224" y="4509120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コネクタ 198"/>
            <p:cNvCxnSpPr/>
            <p:nvPr/>
          </p:nvCxnSpPr>
          <p:spPr>
            <a:xfrm flipH="1">
              <a:off x="6588224" y="4761148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線コネクタ 199"/>
            <p:cNvCxnSpPr/>
            <p:nvPr/>
          </p:nvCxnSpPr>
          <p:spPr>
            <a:xfrm>
              <a:off x="6588224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コネクタ 200"/>
            <p:cNvCxnSpPr/>
            <p:nvPr/>
          </p:nvCxnSpPr>
          <p:spPr>
            <a:xfrm>
              <a:off x="6516216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コネクタ 201"/>
            <p:cNvCxnSpPr/>
            <p:nvPr/>
          </p:nvCxnSpPr>
          <p:spPr>
            <a:xfrm flipV="1">
              <a:off x="6804248" y="4284295"/>
              <a:ext cx="0" cy="22482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コネクタ 202"/>
            <p:cNvCxnSpPr/>
            <p:nvPr/>
          </p:nvCxnSpPr>
          <p:spPr>
            <a:xfrm flipV="1">
              <a:off x="6804248" y="4761148"/>
              <a:ext cx="0" cy="1980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コネクタ 203"/>
            <p:cNvCxnSpPr/>
            <p:nvPr/>
          </p:nvCxnSpPr>
          <p:spPr>
            <a:xfrm flipH="1">
              <a:off x="6300192" y="463513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グループ化 204"/>
          <p:cNvGrpSpPr/>
          <p:nvPr/>
        </p:nvGrpSpPr>
        <p:grpSpPr>
          <a:xfrm rot="5400000">
            <a:off x="7005099" y="3909822"/>
            <a:ext cx="504056" cy="674875"/>
            <a:chOff x="6300192" y="4284295"/>
            <a:chExt cx="504056" cy="674875"/>
          </a:xfrm>
        </p:grpSpPr>
        <p:cxnSp>
          <p:nvCxnSpPr>
            <p:cNvPr id="206" name="直線コネクタ 205"/>
            <p:cNvCxnSpPr/>
            <p:nvPr/>
          </p:nvCxnSpPr>
          <p:spPr>
            <a:xfrm flipH="1">
              <a:off x="6588224" y="4509120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コネクタ 206"/>
            <p:cNvCxnSpPr/>
            <p:nvPr/>
          </p:nvCxnSpPr>
          <p:spPr>
            <a:xfrm flipH="1">
              <a:off x="6588224" y="4761148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線コネクタ 207"/>
            <p:cNvCxnSpPr/>
            <p:nvPr/>
          </p:nvCxnSpPr>
          <p:spPr>
            <a:xfrm>
              <a:off x="6588224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コネクタ 208"/>
            <p:cNvCxnSpPr/>
            <p:nvPr/>
          </p:nvCxnSpPr>
          <p:spPr>
            <a:xfrm>
              <a:off x="6516216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線コネクタ 209"/>
            <p:cNvCxnSpPr/>
            <p:nvPr/>
          </p:nvCxnSpPr>
          <p:spPr>
            <a:xfrm flipV="1">
              <a:off x="6804248" y="4284295"/>
              <a:ext cx="0" cy="22482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>
            <a:xfrm flipV="1">
              <a:off x="6804248" y="4761148"/>
              <a:ext cx="0" cy="1980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 flipH="1">
              <a:off x="6300192" y="463513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0" name="直線コネクタ 219"/>
          <p:cNvCxnSpPr/>
          <p:nvPr/>
        </p:nvCxnSpPr>
        <p:spPr>
          <a:xfrm flipH="1">
            <a:off x="6448313" y="3319125"/>
            <a:ext cx="6648" cy="13792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円/楕円 220"/>
          <p:cNvSpPr/>
          <p:nvPr/>
        </p:nvSpPr>
        <p:spPr>
          <a:xfrm>
            <a:off x="6413589" y="446660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2" name="直線コネクタ 221"/>
          <p:cNvCxnSpPr/>
          <p:nvPr/>
        </p:nvCxnSpPr>
        <p:spPr>
          <a:xfrm flipV="1">
            <a:off x="6090676" y="4499288"/>
            <a:ext cx="1018866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コネクタ 226"/>
          <p:cNvCxnSpPr/>
          <p:nvPr/>
        </p:nvCxnSpPr>
        <p:spPr>
          <a:xfrm flipH="1">
            <a:off x="5571367" y="3996263"/>
            <a:ext cx="16926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コネクタ 229"/>
          <p:cNvCxnSpPr/>
          <p:nvPr/>
        </p:nvCxnSpPr>
        <p:spPr>
          <a:xfrm>
            <a:off x="7594565" y="4499288"/>
            <a:ext cx="4314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円/楕円 230"/>
          <p:cNvSpPr/>
          <p:nvPr/>
        </p:nvSpPr>
        <p:spPr>
          <a:xfrm>
            <a:off x="7970313" y="446660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2" name="直線コネクタ 231"/>
          <p:cNvCxnSpPr/>
          <p:nvPr/>
        </p:nvCxnSpPr>
        <p:spPr>
          <a:xfrm>
            <a:off x="7413913" y="2990844"/>
            <a:ext cx="93960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円/楕円 232"/>
          <p:cNvSpPr/>
          <p:nvPr/>
        </p:nvSpPr>
        <p:spPr>
          <a:xfrm>
            <a:off x="8334482" y="295816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6953017" y="2123564"/>
            <a:ext cx="748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Read</a:t>
            </a:r>
            <a:endParaRPr kumimoji="1" lang="ja-JP" altLang="en-US" b="1" dirty="0"/>
          </a:p>
        </p:txBody>
      </p:sp>
      <p:sp>
        <p:nvSpPr>
          <p:cNvPr id="236" name="テキスト ボックス 235"/>
          <p:cNvSpPr txBox="1"/>
          <p:nvPr/>
        </p:nvSpPr>
        <p:spPr>
          <a:xfrm>
            <a:off x="5216436" y="4499828"/>
            <a:ext cx="641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RST</a:t>
            </a:r>
            <a:endParaRPr kumimoji="1" lang="ja-JP" altLang="en-US" b="1" dirty="0"/>
          </a:p>
        </p:txBody>
      </p:sp>
      <p:sp>
        <p:nvSpPr>
          <p:cNvPr id="237" name="テキスト ボックス 236"/>
          <p:cNvSpPr txBox="1"/>
          <p:nvPr/>
        </p:nvSpPr>
        <p:spPr>
          <a:xfrm>
            <a:off x="6642004" y="4692033"/>
            <a:ext cx="49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b="1" baseline="-25000" dirty="0" smtClean="0"/>
              <a:t>m</a:t>
            </a:r>
            <a:endParaRPr kumimoji="1" lang="ja-JP" altLang="en-US" b="1" baseline="-25000" dirty="0"/>
          </a:p>
        </p:txBody>
      </p:sp>
      <p:sp>
        <p:nvSpPr>
          <p:cNvPr id="239" name="正方形/長方形 238"/>
          <p:cNvSpPr/>
          <p:nvPr/>
        </p:nvSpPr>
        <p:spPr>
          <a:xfrm>
            <a:off x="5678292" y="2123564"/>
            <a:ext cx="1951645" cy="3465676"/>
          </a:xfrm>
          <a:prstGeom prst="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5685721" y="2132856"/>
            <a:ext cx="1051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Memory</a:t>
            </a:r>
            <a:endParaRPr kumimoji="1" lang="ja-JP" altLang="en-US" sz="1600" dirty="0"/>
          </a:p>
        </p:txBody>
      </p:sp>
      <p:sp>
        <p:nvSpPr>
          <p:cNvPr id="242" name="テキスト ボックス 241"/>
          <p:cNvSpPr txBox="1"/>
          <p:nvPr/>
        </p:nvSpPr>
        <p:spPr>
          <a:xfrm>
            <a:off x="7629937" y="5157192"/>
            <a:ext cx="898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err="1" smtClean="0"/>
              <a:t>TimeIn</a:t>
            </a:r>
            <a:endParaRPr kumimoji="1" lang="ja-JP" altLang="en-US" b="1" dirty="0"/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7883713" y="5404574"/>
            <a:ext cx="104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err="1" smtClean="0"/>
              <a:t>TimeOut</a:t>
            </a:r>
            <a:endParaRPr kumimoji="1" lang="ja-JP" altLang="en-US" b="1" dirty="0"/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3491880" y="3296017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Discriminator</a:t>
            </a:r>
            <a:endParaRPr kumimoji="1" lang="ja-JP" altLang="en-US" sz="1600" dirty="0"/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5748998" y="2478378"/>
            <a:ext cx="581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x8</a:t>
            </a:r>
            <a:endParaRPr kumimoji="1" lang="ja-JP" altLang="en-US" sz="2000" b="1" dirty="0"/>
          </a:p>
        </p:txBody>
      </p:sp>
      <p:sp>
        <p:nvSpPr>
          <p:cNvPr id="246" name="スライド番号プレースホルダー 2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BEE-9193-4AD1-A72D-90539F6F7256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213" name="円/楕円 212"/>
          <p:cNvSpPr/>
          <p:nvPr/>
        </p:nvSpPr>
        <p:spPr>
          <a:xfrm>
            <a:off x="2483768" y="3573016"/>
            <a:ext cx="144016" cy="144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円/楕円 213"/>
          <p:cNvSpPr/>
          <p:nvPr/>
        </p:nvSpPr>
        <p:spPr>
          <a:xfrm>
            <a:off x="2483768" y="426360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6" name="直線コネクタ 215"/>
          <p:cNvCxnSpPr/>
          <p:nvPr/>
        </p:nvCxnSpPr>
        <p:spPr>
          <a:xfrm>
            <a:off x="1943835" y="3140968"/>
            <a:ext cx="0" cy="342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コネクタ 216"/>
          <p:cNvCxnSpPr/>
          <p:nvPr/>
        </p:nvCxnSpPr>
        <p:spPr>
          <a:xfrm>
            <a:off x="1789987" y="5373216"/>
            <a:ext cx="3240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コネクタ 217"/>
          <p:cNvCxnSpPr/>
          <p:nvPr/>
        </p:nvCxnSpPr>
        <p:spPr>
          <a:xfrm>
            <a:off x="2303748" y="3645024"/>
            <a:ext cx="1800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3675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レイアウト</a:t>
            </a:r>
            <a:r>
              <a:rPr lang="ja-JP" altLang="en-US" sz="4000" dirty="0" smtClean="0"/>
              <a:t>（ピクセル）</a:t>
            </a:r>
            <a:endParaRPr kumimoji="1" lang="ja-JP" altLang="en-US" sz="27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BEE-9193-4AD1-A72D-90539F6F7256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09762"/>
            <a:ext cx="6209824" cy="5231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6732240" y="188640"/>
            <a:ext cx="2160240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サイズ： </a:t>
            </a:r>
            <a:r>
              <a:rPr lang="en-US" altLang="ja-JP" dirty="0"/>
              <a:t>64 x 64 um</a:t>
            </a:r>
            <a:r>
              <a:rPr lang="en-US" altLang="ja-JP" baseline="30000" dirty="0"/>
              <a:t>2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03648" y="2949922"/>
            <a:ext cx="4464496" cy="1512168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403648" y="5038154"/>
            <a:ext cx="4464496" cy="1512168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5885280" y="3706008"/>
            <a:ext cx="846960" cy="635787"/>
          </a:xfrm>
          <a:prstGeom prst="straightConnector1">
            <a:avLst/>
          </a:prstGeom>
          <a:ln w="508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5957288" y="5049681"/>
            <a:ext cx="774952" cy="793051"/>
          </a:xfrm>
          <a:prstGeom prst="straightConnector1">
            <a:avLst/>
          </a:prstGeom>
          <a:ln w="508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804248" y="4341795"/>
            <a:ext cx="1800200" cy="70788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8bit Memory</a:t>
            </a:r>
          </a:p>
          <a:p>
            <a:r>
              <a:rPr lang="en-US" altLang="ja-JP" sz="2000" b="1" dirty="0" smtClean="0"/>
              <a:t>(C</a:t>
            </a:r>
            <a:r>
              <a:rPr lang="en-US" altLang="ja-JP" sz="2000" b="1" baseline="-25000" dirty="0" smtClean="0"/>
              <a:t>m</a:t>
            </a:r>
            <a:r>
              <a:rPr lang="en-US" altLang="ja-JP" sz="2000" b="1" dirty="0" smtClean="0"/>
              <a:t> = 37.5fF)</a:t>
            </a:r>
            <a:endParaRPr kumimoji="1" lang="ja-JP" altLang="en-US" sz="20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76968" y="4495683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bg1"/>
                </a:solidFill>
              </a:rPr>
              <a:t>TIN&lt;7:0&gt;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flipH="1">
            <a:off x="5847380" y="1376772"/>
            <a:ext cx="956868" cy="180020"/>
          </a:xfrm>
          <a:prstGeom prst="straightConnector1">
            <a:avLst/>
          </a:prstGeom>
          <a:ln w="508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4805162" y="1268760"/>
            <a:ext cx="1999086" cy="360040"/>
          </a:xfrm>
          <a:prstGeom prst="straightConnector1">
            <a:avLst/>
          </a:prstGeom>
          <a:ln w="508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3725041" y="1196752"/>
            <a:ext cx="3079207" cy="432048"/>
          </a:xfrm>
          <a:prstGeom prst="straightConnector1">
            <a:avLst/>
          </a:prstGeom>
          <a:ln w="508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>
            <a:off x="2608919" y="1124744"/>
            <a:ext cx="4195329" cy="504056"/>
          </a:xfrm>
          <a:prstGeom prst="straightConnector1">
            <a:avLst/>
          </a:prstGeom>
          <a:ln w="508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6876256" y="980728"/>
            <a:ext cx="1368152" cy="4001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TOUT&lt;7:0&gt;</a:t>
            </a:r>
            <a:endParaRPr kumimoji="1" lang="ja-JP" altLang="en-US" sz="2000" b="1" dirty="0"/>
          </a:p>
        </p:txBody>
      </p:sp>
      <p:sp>
        <p:nvSpPr>
          <p:cNvPr id="38" name="正方形/長方形 37"/>
          <p:cNvSpPr/>
          <p:nvPr/>
        </p:nvSpPr>
        <p:spPr>
          <a:xfrm>
            <a:off x="1420784" y="1988840"/>
            <a:ext cx="4464496" cy="864096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876256" y="2204864"/>
            <a:ext cx="1872208" cy="4001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SF + Comp + FF</a:t>
            </a:r>
            <a:endParaRPr kumimoji="1" lang="ja-JP" altLang="en-US" sz="2000" b="1" dirty="0"/>
          </a:p>
        </p:txBody>
      </p:sp>
      <p:cxnSp>
        <p:nvCxnSpPr>
          <p:cNvPr id="40" name="直線矢印コネクタ 39"/>
          <p:cNvCxnSpPr/>
          <p:nvPr/>
        </p:nvCxnSpPr>
        <p:spPr>
          <a:xfrm flipH="1">
            <a:off x="6037680" y="2420888"/>
            <a:ext cx="694560" cy="0"/>
          </a:xfrm>
          <a:prstGeom prst="straightConnector1">
            <a:avLst/>
          </a:prstGeom>
          <a:ln w="508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7056276" y="1412776"/>
            <a:ext cx="684076" cy="70788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REQ</a:t>
            </a:r>
          </a:p>
          <a:p>
            <a:r>
              <a:rPr kumimoji="1" lang="en-US" altLang="ja-JP" sz="2000" b="1" dirty="0" smtClean="0"/>
              <a:t>ACK</a:t>
            </a:r>
            <a:endParaRPr kumimoji="1" lang="ja-JP" altLang="en-US" sz="2000" b="1" dirty="0"/>
          </a:p>
        </p:txBody>
      </p:sp>
      <p:cxnSp>
        <p:nvCxnSpPr>
          <p:cNvPr id="52" name="直線矢印コネクタ 51"/>
          <p:cNvCxnSpPr/>
          <p:nvPr/>
        </p:nvCxnSpPr>
        <p:spPr>
          <a:xfrm flipH="1">
            <a:off x="6613744" y="1772816"/>
            <a:ext cx="347280" cy="0"/>
          </a:xfrm>
          <a:prstGeom prst="straightConnector1">
            <a:avLst/>
          </a:prstGeom>
          <a:ln w="508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H="1">
            <a:off x="6672992" y="1844824"/>
            <a:ext cx="347280" cy="0"/>
          </a:xfrm>
          <a:prstGeom prst="straightConnector1">
            <a:avLst/>
          </a:prstGeom>
          <a:ln w="50800">
            <a:solidFill>
              <a:srgbClr val="00B0F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81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入出力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BEE-9193-4AD1-A72D-90539F6F725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707904" y="1864641"/>
            <a:ext cx="2376264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accent1"/>
                </a:solidFill>
              </a:rPr>
              <a:t>MALPIX1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699792" y="3396320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67544" y="3223348"/>
            <a:ext cx="2232248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ROW ADDRESS &lt;3:0&gt;</a:t>
            </a:r>
            <a:endParaRPr kumimoji="1" lang="ja-JP" altLang="en-US" b="1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3059832" y="3278629"/>
            <a:ext cx="144016" cy="2322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059832" y="30793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4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7504" y="3635732"/>
            <a:ext cx="2592288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COLUMN ADDRESS </a:t>
            </a:r>
            <a:r>
              <a:rPr kumimoji="1" lang="en-US" altLang="ja-JP" b="1" dirty="0" smtClean="0"/>
              <a:t>&lt;3:0&gt;</a:t>
            </a:r>
            <a:endParaRPr kumimoji="1" lang="ja-JP" altLang="en-US" b="1" dirty="0"/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699792" y="3838200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059832" y="3720509"/>
            <a:ext cx="144016" cy="2322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059832" y="35113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4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07704" y="2800592"/>
            <a:ext cx="792088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READ</a:t>
            </a:r>
            <a:endParaRPr kumimoji="1" lang="ja-JP" altLang="en-US" b="1" dirty="0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2699792" y="3016616"/>
            <a:ext cx="100811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187624" y="2368544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TIME IN </a:t>
            </a:r>
            <a:r>
              <a:rPr kumimoji="1" lang="en-US" altLang="ja-JP" b="1" dirty="0" smtClean="0"/>
              <a:t>&lt;7:0&gt;</a:t>
            </a:r>
            <a:endParaRPr kumimoji="1" lang="ja-JP" altLang="en-US" b="1" dirty="0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2699792" y="2551348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3059832" y="2433657"/>
            <a:ext cx="144016" cy="2322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3059832" y="22245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accent1"/>
                </a:solidFill>
              </a:rPr>
              <a:t>8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120388" y="2368544"/>
            <a:ext cx="1772092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TIME OUT </a:t>
            </a:r>
            <a:r>
              <a:rPr kumimoji="1" lang="en-US" altLang="ja-JP" b="1" dirty="0" smtClean="0"/>
              <a:t>&lt;7:0&gt;</a:t>
            </a:r>
            <a:endParaRPr kumimoji="1" lang="ja-JP" altLang="en-US" b="1" dirty="0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6084168" y="2531684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6444208" y="2413993"/>
            <a:ext cx="144016" cy="2322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6444208" y="22048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accent1"/>
                </a:solidFill>
              </a:rPr>
              <a:t>8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6084168" y="3314480"/>
            <a:ext cx="1008112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444208" y="3196789"/>
            <a:ext cx="144016" cy="2322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6444208" y="29876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accent1"/>
                </a:solidFill>
              </a:rPr>
              <a:t>16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131608" y="3131676"/>
            <a:ext cx="1328824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REQ </a:t>
            </a:r>
            <a:r>
              <a:rPr kumimoji="1" lang="en-US" altLang="ja-JP" b="1" dirty="0" smtClean="0"/>
              <a:t>&lt;15:0&gt;</a:t>
            </a:r>
            <a:endParaRPr kumimoji="1" lang="ja-JP" altLang="en-US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131608" y="3501008"/>
            <a:ext cx="1328824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ACK </a:t>
            </a:r>
            <a:r>
              <a:rPr kumimoji="1" lang="en-US" altLang="ja-JP" b="1" dirty="0" smtClean="0"/>
              <a:t>&lt;3:0&gt;</a:t>
            </a:r>
            <a:endParaRPr kumimoji="1" lang="ja-JP" altLang="en-US" b="1" dirty="0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6084168" y="3674520"/>
            <a:ext cx="1008112" cy="0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6444208" y="3556829"/>
            <a:ext cx="144016" cy="2322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444208" y="33477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accent1"/>
                </a:solidFill>
              </a:rPr>
              <a:t>4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645786" y="1124744"/>
            <a:ext cx="2142238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VDD33/VDD18/GND</a:t>
            </a:r>
            <a:endParaRPr kumimoji="1" lang="ja-JP" altLang="en-US" b="1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896036" y="1124744"/>
            <a:ext cx="2052228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VDET/VBACK/BPW</a:t>
            </a:r>
            <a:endParaRPr kumimoji="1" lang="ja-JP" altLang="en-US" b="1" dirty="0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4139952" y="1494616"/>
            <a:ext cx="0" cy="37002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5724128" y="1494616"/>
            <a:ext cx="0" cy="37056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555776" y="5094476"/>
            <a:ext cx="648072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VTH</a:t>
            </a:r>
            <a:endParaRPr kumimoji="1" lang="ja-JP" altLang="en-US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23728" y="4365104"/>
            <a:ext cx="1080120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RST_DET</a:t>
            </a:r>
            <a:endParaRPr kumimoji="1" lang="ja-JP" altLang="en-US" b="1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83668" y="5458224"/>
            <a:ext cx="1620180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RST_MEMORY</a:t>
            </a:r>
            <a:endParaRPr kumimoji="1" lang="ja-JP" altLang="en-US" b="1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95736" y="5818264"/>
            <a:ext cx="1008112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BIAS_SF</a:t>
            </a:r>
            <a:endParaRPr kumimoji="1" lang="ja-JP" altLang="en-US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835696" y="6187596"/>
            <a:ext cx="1368152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BIAS_COMP</a:t>
            </a:r>
            <a:endParaRPr kumimoji="1" lang="ja-JP" altLang="en-US" b="1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331640" y="4725144"/>
            <a:ext cx="1872208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VLEVEL_RST_DET</a:t>
            </a:r>
            <a:endParaRPr kumimoji="1" lang="ja-JP" altLang="en-US" b="1" dirty="0"/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3203848" y="4581128"/>
            <a:ext cx="1008112" cy="0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4211960" y="4231073"/>
            <a:ext cx="0" cy="370025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4499992" y="4221088"/>
            <a:ext cx="0" cy="688722"/>
          </a:xfrm>
          <a:prstGeom prst="straightConnector1">
            <a:avLst/>
          </a:prstGeom>
          <a:ln w="25400">
            <a:solidFill>
              <a:srgbClr val="FFC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4788024" y="4221088"/>
            <a:ext cx="0" cy="1058054"/>
          </a:xfrm>
          <a:prstGeom prst="straightConnector1">
            <a:avLst/>
          </a:prstGeom>
          <a:ln w="25400">
            <a:solidFill>
              <a:srgbClr val="FFC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5076056" y="4221088"/>
            <a:ext cx="0" cy="144016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5364088" y="4221088"/>
            <a:ext cx="0" cy="1781842"/>
          </a:xfrm>
          <a:prstGeom prst="straightConnector1">
            <a:avLst/>
          </a:prstGeom>
          <a:ln w="25400">
            <a:solidFill>
              <a:srgbClr val="FFC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5652120" y="4221088"/>
            <a:ext cx="0" cy="2151174"/>
          </a:xfrm>
          <a:prstGeom prst="straightConnector1">
            <a:avLst/>
          </a:prstGeom>
          <a:ln w="25400">
            <a:solidFill>
              <a:srgbClr val="FFC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3203848" y="4888824"/>
            <a:ext cx="1296144" cy="0"/>
          </a:xfrm>
          <a:prstGeom prst="straightConnector1">
            <a:avLst/>
          </a:prstGeom>
          <a:ln w="254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3203848" y="5281544"/>
            <a:ext cx="1584176" cy="0"/>
          </a:xfrm>
          <a:prstGeom prst="straightConnector1">
            <a:avLst/>
          </a:prstGeom>
          <a:ln w="254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3203848" y="5661248"/>
            <a:ext cx="1872208" cy="0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3203848" y="6021288"/>
            <a:ext cx="2160240" cy="0"/>
          </a:xfrm>
          <a:prstGeom prst="straightConnector1">
            <a:avLst/>
          </a:prstGeom>
          <a:ln w="254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flipV="1">
            <a:off x="3203848" y="6372262"/>
            <a:ext cx="2448272" cy="9066"/>
          </a:xfrm>
          <a:prstGeom prst="straightConnector1">
            <a:avLst/>
          </a:prstGeom>
          <a:ln w="254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7596336" y="692696"/>
            <a:ext cx="352144" cy="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7596336" y="908720"/>
            <a:ext cx="352144" cy="0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8028384" y="487543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C000"/>
                </a:solidFill>
              </a:rPr>
              <a:t>Analog</a:t>
            </a:r>
            <a:r>
              <a:rPr kumimoji="1" lang="en-US" altLang="ja-JP" b="1" dirty="0" smtClean="0">
                <a:solidFill>
                  <a:schemeClr val="accent5"/>
                </a:solidFill>
              </a:rPr>
              <a:t>Digital</a:t>
            </a:r>
            <a:endParaRPr kumimoji="1" lang="ja-JP" altLang="en-US" b="1" dirty="0">
              <a:solidFill>
                <a:schemeClr val="accent5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043608" y="1916832"/>
            <a:ext cx="1656184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DET IN </a:t>
            </a:r>
            <a:r>
              <a:rPr kumimoji="1" lang="en-US" altLang="ja-JP" b="1" dirty="0" smtClean="0"/>
              <a:t>&lt;255:0&gt;</a:t>
            </a:r>
            <a:endParaRPr kumimoji="1" lang="ja-JP" altLang="en-US" b="1" dirty="0"/>
          </a:p>
        </p:txBody>
      </p:sp>
      <p:cxnSp>
        <p:nvCxnSpPr>
          <p:cNvPr id="62" name="直線矢印コネクタ 61"/>
          <p:cNvCxnSpPr/>
          <p:nvPr/>
        </p:nvCxnSpPr>
        <p:spPr>
          <a:xfrm>
            <a:off x="2699792" y="2099636"/>
            <a:ext cx="1008112" cy="0"/>
          </a:xfrm>
          <a:prstGeom prst="straightConnector1">
            <a:avLst/>
          </a:prstGeom>
          <a:ln w="635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3059832" y="1981945"/>
            <a:ext cx="144016" cy="23221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987824" y="17728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C000"/>
                </a:solidFill>
              </a:rPr>
              <a:t>256</a:t>
            </a:r>
            <a:endParaRPr kumimoji="1" lang="ja-JP" alt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671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2418" y="1292331"/>
            <a:ext cx="8286750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動作タイミング</a:t>
            </a:r>
            <a:r>
              <a:rPr lang="ja-JP" altLang="en-US" dirty="0" smtClean="0"/>
              <a:t>（ピクセル）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ja-JP" sz="2000" dirty="0" smtClean="0"/>
              <a:t>@Vth </a:t>
            </a:r>
            <a:r>
              <a:rPr lang="en-US" altLang="ja-JP" sz="2000" dirty="0"/>
              <a:t>=  </a:t>
            </a:r>
            <a:r>
              <a:rPr lang="en-US" altLang="ja-JP" sz="2000" dirty="0" smtClean="0"/>
              <a:t>700mV, T</a:t>
            </a:r>
            <a:r>
              <a:rPr lang="en-US" altLang="ja-JP" sz="2000" baseline="-25000" dirty="0" smtClean="0"/>
              <a:t>IN</a:t>
            </a:r>
            <a:r>
              <a:rPr lang="en-US" altLang="ja-JP" sz="2000" dirty="0" smtClean="0"/>
              <a:t> = 1.8V DC, 10kΩ pull-upped </a:t>
            </a:r>
            <a:r>
              <a:rPr lang="en-US" altLang="ja-JP" sz="2000" dirty="0"/>
              <a:t>T</a:t>
            </a:r>
            <a:r>
              <a:rPr lang="en-US" altLang="ja-JP" sz="2000" baseline="-25000" dirty="0"/>
              <a:t>OUT</a:t>
            </a:r>
            <a:r>
              <a:rPr lang="en-US" altLang="ja-JP" sz="2000" dirty="0"/>
              <a:t> </a:t>
            </a:r>
            <a:endParaRPr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BEE-9193-4AD1-A72D-90539F6F725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424832" y="6381328"/>
            <a:ext cx="8294336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355976" y="6372036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100ns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7704" y="517074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Q</a:t>
            </a:r>
            <a:r>
              <a:rPr kumimoji="1" lang="en-US" altLang="ja-JP" b="1" dirty="0" smtClean="0"/>
              <a:t>in = 100mV * 1pF = 100fC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7704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REQ</a:t>
            </a:r>
            <a:endParaRPr kumimoji="1" lang="ja-JP" altLang="en-US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07704" y="45811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ACK</a:t>
            </a:r>
            <a:endParaRPr kumimoji="1" lang="ja-JP" altLang="en-US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52036" y="1956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Comparator</a:t>
            </a:r>
            <a:r>
              <a:rPr kumimoji="1" lang="en-US" altLang="ja-JP" b="1" dirty="0" smtClean="0"/>
              <a:t> IN</a:t>
            </a:r>
            <a:endParaRPr kumimoji="1" lang="ja-JP" altLang="en-US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80921" y="4023770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Memory IN</a:t>
            </a:r>
            <a:endParaRPr kumimoji="1" lang="ja-JP" altLang="en-US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3568" y="198884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640mV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91680" y="184482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733mV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07704" y="5661248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Memory</a:t>
            </a:r>
            <a:endParaRPr kumimoji="1" lang="ja-JP" altLang="en-US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875024" y="3501008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RST</a:t>
            </a:r>
            <a:endParaRPr kumimoji="1" lang="ja-JP" altLang="en-US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75024" y="29969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READ</a:t>
            </a:r>
            <a:endParaRPr kumimoji="1" lang="ja-JP" altLang="en-US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88040" y="24928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TOUT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6605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398</Words>
  <Application>Microsoft Macintosh PowerPoint</Application>
  <PresentationFormat>画面に合わせる (4:3)</PresentationFormat>
  <Paragraphs>141</Paragraphs>
  <Slides>8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MALPIX1 (MALDI-TOF TEG) 設計概要</vt:lpstr>
      <vt:lpstr>仕様</vt:lpstr>
      <vt:lpstr>ブロック図（全体）</vt:lpstr>
      <vt:lpstr>レイアウト（全体）</vt:lpstr>
      <vt:lpstr>ブロック図（ピクセル）</vt:lpstr>
      <vt:lpstr>レイアウト（ピクセル）</vt:lpstr>
      <vt:lpstr>入出力</vt:lpstr>
      <vt:lpstr>動作タイミング（ピクセル）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MALPIX1</dc:title>
  <dc:creator>posione</dc:creator>
  <cp:lastModifiedBy>Arai Yasuo</cp:lastModifiedBy>
  <cp:revision>42</cp:revision>
  <cp:lastPrinted>2012-02-15T01:11:07Z</cp:lastPrinted>
  <dcterms:created xsi:type="dcterms:W3CDTF">2012-02-16T11:40:17Z</dcterms:created>
  <dcterms:modified xsi:type="dcterms:W3CDTF">2012-02-16T12:19:04Z</dcterms:modified>
</cp:coreProperties>
</file>