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97" r:id="rId3"/>
    <p:sldId id="298" r:id="rId4"/>
    <p:sldId id="303" r:id="rId5"/>
    <p:sldId id="300" r:id="rId6"/>
    <p:sldId id="316" r:id="rId7"/>
    <p:sldId id="321" r:id="rId8"/>
    <p:sldId id="341" r:id="rId9"/>
    <p:sldId id="309" r:id="rId10"/>
    <p:sldId id="305" r:id="rId11"/>
    <p:sldId id="315" r:id="rId12"/>
    <p:sldId id="343" r:id="rId13"/>
    <p:sldId id="306" r:id="rId14"/>
    <p:sldId id="307" r:id="rId15"/>
    <p:sldId id="342" r:id="rId16"/>
    <p:sldId id="344" r:id="rId17"/>
    <p:sldId id="337" r:id="rId18"/>
    <p:sldId id="338" r:id="rId19"/>
    <p:sldId id="314" r:id="rId20"/>
    <p:sldId id="275" r:id="rId2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9"/>
    <a:srgbClr val="14DC1E"/>
    <a:srgbClr val="283F19"/>
    <a:srgbClr val="0099CC"/>
    <a:srgbClr val="FF66FF"/>
    <a:srgbClr val="FF9966"/>
    <a:srgbClr val="FF0C6E"/>
    <a:srgbClr val="FFCCCC"/>
    <a:srgbClr val="FF47CD"/>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62" autoAdjust="0"/>
    <p:restoredTop sz="93891" autoAdjust="0"/>
  </p:normalViewPr>
  <p:slideViewPr>
    <p:cSldViewPr snapToGrid="0">
      <p:cViewPr varScale="1">
        <p:scale>
          <a:sx n="68" d="100"/>
          <a:sy n="68" d="100"/>
        </p:scale>
        <p:origin x="1072" y="32"/>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4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kekk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Sheet1!$C$2</c:f>
              <c:strCache>
                <c:ptCount val="1"/>
                <c:pt idx="0">
                  <c:v>cal</c:v>
                </c:pt>
              </c:strCache>
            </c:strRef>
          </c:tx>
          <c:spPr>
            <a:ln w="28575">
              <a:solidFill>
                <a:srgbClr val="0070C0"/>
              </a:solidFill>
            </a:ln>
          </c:spPr>
          <c:marker>
            <c:spPr>
              <a:solidFill>
                <a:srgbClr val="0070C0"/>
              </a:solidFill>
              <a:ln w="28575">
                <a:solidFill>
                  <a:srgbClr val="0070C0"/>
                </a:solidFill>
              </a:ln>
            </c:spPr>
          </c:marker>
          <c:cat>
            <c:numRef>
              <c:f>Sheet1!$B$3:$B$14</c:f>
              <c:numCache>
                <c:formatCode>General</c:formatCode>
                <c:ptCount val="12"/>
                <c:pt idx="0">
                  <c:v>102</c:v>
                </c:pt>
                <c:pt idx="1">
                  <c:v>104</c:v>
                </c:pt>
                <c:pt idx="2">
                  <c:v>106</c:v>
                </c:pt>
                <c:pt idx="3">
                  <c:v>108</c:v>
                </c:pt>
                <c:pt idx="4">
                  <c:v>110</c:v>
                </c:pt>
                <c:pt idx="5">
                  <c:v>112</c:v>
                </c:pt>
                <c:pt idx="6">
                  <c:v>114</c:v>
                </c:pt>
                <c:pt idx="7">
                  <c:v>116</c:v>
                </c:pt>
                <c:pt idx="8">
                  <c:v>118</c:v>
                </c:pt>
                <c:pt idx="9">
                  <c:v>120</c:v>
                </c:pt>
                <c:pt idx="10">
                  <c:v>122</c:v>
                </c:pt>
                <c:pt idx="11">
                  <c:v>124</c:v>
                </c:pt>
              </c:numCache>
            </c:numRef>
          </c:cat>
          <c:val>
            <c:numRef>
              <c:f>Sheet1!$C$3:$C$14</c:f>
              <c:numCache>
                <c:formatCode>0.00E+00</c:formatCode>
                <c:ptCount val="12"/>
                <c:pt idx="0">
                  <c:v>2581.8760911924901</c:v>
                </c:pt>
                <c:pt idx="1">
                  <c:v>5.3018377494874596</c:v>
                </c:pt>
                <c:pt idx="2">
                  <c:v>0.47735231998805899</c:v>
                </c:pt>
                <c:pt idx="3">
                  <c:v>0.27532826733734</c:v>
                </c:pt>
                <c:pt idx="4">
                  <c:v>6.14376535552624E-2</c:v>
                </c:pt>
                <c:pt idx="5">
                  <c:v>55.518342819101697</c:v>
                </c:pt>
                <c:pt idx="6">
                  <c:v>75.899826056078794</c:v>
                </c:pt>
                <c:pt idx="7">
                  <c:v>12.676817541074501</c:v>
                </c:pt>
                <c:pt idx="8">
                  <c:v>0</c:v>
                </c:pt>
                <c:pt idx="9">
                  <c:v>92.275000000000006</c:v>
                </c:pt>
                <c:pt idx="10">
                  <c:v>0</c:v>
                </c:pt>
                <c:pt idx="11">
                  <c:v>0</c:v>
                </c:pt>
              </c:numCache>
            </c:numRef>
          </c:val>
          <c:smooth val="0"/>
          <c:extLst>
            <c:ext xmlns:c16="http://schemas.microsoft.com/office/drawing/2014/chart" uri="{C3380CC4-5D6E-409C-BE32-E72D297353CC}">
              <c16:uniqueId val="{00000000-647A-4FD1-A397-B83CCC10F659}"/>
            </c:ext>
          </c:extLst>
        </c:ser>
        <c:ser>
          <c:idx val="1"/>
          <c:order val="1"/>
          <c:tx>
            <c:strRef>
              <c:f>Sheet1!$D$2</c:f>
              <c:strCache>
                <c:ptCount val="1"/>
                <c:pt idx="0">
                  <c:v>exp</c:v>
                </c:pt>
              </c:strCache>
            </c:strRef>
          </c:tx>
          <c:cat>
            <c:numRef>
              <c:f>Sheet1!$B$3:$B$14</c:f>
              <c:numCache>
                <c:formatCode>General</c:formatCode>
                <c:ptCount val="12"/>
                <c:pt idx="0">
                  <c:v>102</c:v>
                </c:pt>
                <c:pt idx="1">
                  <c:v>104</c:v>
                </c:pt>
                <c:pt idx="2">
                  <c:v>106</c:v>
                </c:pt>
                <c:pt idx="3">
                  <c:v>108</c:v>
                </c:pt>
                <c:pt idx="4">
                  <c:v>110</c:v>
                </c:pt>
                <c:pt idx="5">
                  <c:v>112</c:v>
                </c:pt>
                <c:pt idx="6">
                  <c:v>114</c:v>
                </c:pt>
                <c:pt idx="7">
                  <c:v>116</c:v>
                </c:pt>
                <c:pt idx="8">
                  <c:v>118</c:v>
                </c:pt>
                <c:pt idx="9">
                  <c:v>120</c:v>
                </c:pt>
                <c:pt idx="10">
                  <c:v>122</c:v>
                </c:pt>
                <c:pt idx="11">
                  <c:v>124</c:v>
                </c:pt>
              </c:numCache>
            </c:numRef>
          </c:cat>
          <c:val>
            <c:numRef>
              <c:f>Sheet1!$D$3:$D$14</c:f>
              <c:numCache>
                <c:formatCode>0.00E+00</c:formatCode>
                <c:ptCount val="12"/>
                <c:pt idx="0">
                  <c:v>200000</c:v>
                </c:pt>
                <c:pt idx="1">
                  <c:v>2000</c:v>
                </c:pt>
                <c:pt idx="2">
                  <c:v>110</c:v>
                </c:pt>
                <c:pt idx="3">
                  <c:v>4</c:v>
                </c:pt>
                <c:pt idx="4">
                  <c:v>0.5</c:v>
                </c:pt>
                <c:pt idx="5">
                  <c:v>2.5</c:v>
                </c:pt>
                <c:pt idx="6">
                  <c:v>11</c:v>
                </c:pt>
                <c:pt idx="7">
                  <c:v>3</c:v>
                </c:pt>
                <c:pt idx="8">
                  <c:v>0</c:v>
                </c:pt>
                <c:pt idx="9" formatCode="General">
                  <c:v>0</c:v>
                </c:pt>
                <c:pt idx="10">
                  <c:v>0</c:v>
                </c:pt>
                <c:pt idx="11">
                  <c:v>0</c:v>
                </c:pt>
              </c:numCache>
            </c:numRef>
          </c:val>
          <c:smooth val="0"/>
          <c:extLst>
            <c:ext xmlns:c16="http://schemas.microsoft.com/office/drawing/2014/chart" uri="{C3380CC4-5D6E-409C-BE32-E72D297353CC}">
              <c16:uniqueId val="{00000001-647A-4FD1-A397-B83CCC10F659}"/>
            </c:ext>
          </c:extLst>
        </c:ser>
        <c:ser>
          <c:idx val="2"/>
          <c:order val="2"/>
          <c:tx>
            <c:strRef>
              <c:f>Sheet1!$E$2</c:f>
              <c:strCache>
                <c:ptCount val="1"/>
              </c:strCache>
            </c:strRef>
          </c:tx>
          <c:spPr>
            <a:ln>
              <a:noFill/>
            </a:ln>
            <a:effectLst/>
          </c:spPr>
          <c:marker>
            <c:symbol val="diamond"/>
            <c:size val="8"/>
            <c:spPr>
              <a:solidFill>
                <a:srgbClr val="0070C0"/>
              </a:solidFill>
              <a:ln>
                <a:noFill/>
              </a:ln>
              <a:effectLst/>
            </c:spPr>
          </c:marker>
          <c:cat>
            <c:numRef>
              <c:f>Sheet1!$B$3:$B$14</c:f>
              <c:numCache>
                <c:formatCode>General</c:formatCode>
                <c:ptCount val="12"/>
                <c:pt idx="0">
                  <c:v>102</c:v>
                </c:pt>
                <c:pt idx="1">
                  <c:v>104</c:v>
                </c:pt>
                <c:pt idx="2">
                  <c:v>106</c:v>
                </c:pt>
                <c:pt idx="3">
                  <c:v>108</c:v>
                </c:pt>
                <c:pt idx="4">
                  <c:v>110</c:v>
                </c:pt>
                <c:pt idx="5">
                  <c:v>112</c:v>
                </c:pt>
                <c:pt idx="6">
                  <c:v>114</c:v>
                </c:pt>
                <c:pt idx="7">
                  <c:v>116</c:v>
                </c:pt>
                <c:pt idx="8">
                  <c:v>118</c:v>
                </c:pt>
                <c:pt idx="9">
                  <c:v>120</c:v>
                </c:pt>
                <c:pt idx="10">
                  <c:v>122</c:v>
                </c:pt>
                <c:pt idx="11">
                  <c:v>124</c:v>
                </c:pt>
              </c:numCache>
            </c:numRef>
          </c:cat>
          <c:val>
            <c:numRef>
              <c:f>Sheet1!$E$3:$E$14</c:f>
              <c:numCache>
                <c:formatCode>General</c:formatCode>
                <c:ptCount val="12"/>
                <c:pt idx="9" formatCode="0.00E+00">
                  <c:v>55.603999999999999</c:v>
                </c:pt>
                <c:pt idx="10" formatCode="0.00E+00">
                  <c:v>27.379000000000001</c:v>
                </c:pt>
                <c:pt idx="11" formatCode="0.00E+00">
                  <c:v>276.32</c:v>
                </c:pt>
              </c:numCache>
            </c:numRef>
          </c:val>
          <c:smooth val="0"/>
          <c:extLst>
            <c:ext xmlns:c16="http://schemas.microsoft.com/office/drawing/2014/chart" uri="{C3380CC4-5D6E-409C-BE32-E72D297353CC}">
              <c16:uniqueId val="{00000002-647A-4FD1-A397-B83CCC10F659}"/>
            </c:ext>
          </c:extLst>
        </c:ser>
        <c:ser>
          <c:idx val="3"/>
          <c:order val="3"/>
          <c:tx>
            <c:strRef>
              <c:f>Sheet1!$F$2</c:f>
              <c:strCache>
                <c:ptCount val="1"/>
              </c:strCache>
            </c:strRef>
          </c:tx>
          <c:spPr>
            <a:ln>
              <a:noFill/>
            </a:ln>
          </c:spPr>
          <c:marker>
            <c:symbol val="diamond"/>
            <c:size val="8"/>
            <c:spPr>
              <a:solidFill>
                <a:srgbClr val="0070C0"/>
              </a:solidFill>
              <a:ln>
                <a:noFill/>
              </a:ln>
            </c:spPr>
          </c:marker>
          <c:cat>
            <c:numRef>
              <c:f>Sheet1!$B$3:$B$14</c:f>
              <c:numCache>
                <c:formatCode>General</c:formatCode>
                <c:ptCount val="12"/>
                <c:pt idx="0">
                  <c:v>102</c:v>
                </c:pt>
                <c:pt idx="1">
                  <c:v>104</c:v>
                </c:pt>
                <c:pt idx="2">
                  <c:v>106</c:v>
                </c:pt>
                <c:pt idx="3">
                  <c:v>108</c:v>
                </c:pt>
                <c:pt idx="4">
                  <c:v>110</c:v>
                </c:pt>
                <c:pt idx="5">
                  <c:v>112</c:v>
                </c:pt>
                <c:pt idx="6">
                  <c:v>114</c:v>
                </c:pt>
                <c:pt idx="7">
                  <c:v>116</c:v>
                </c:pt>
                <c:pt idx="8">
                  <c:v>118</c:v>
                </c:pt>
                <c:pt idx="9">
                  <c:v>120</c:v>
                </c:pt>
                <c:pt idx="10">
                  <c:v>122</c:v>
                </c:pt>
                <c:pt idx="11">
                  <c:v>124</c:v>
                </c:pt>
              </c:numCache>
            </c:numRef>
          </c:cat>
          <c:val>
            <c:numRef>
              <c:f>Sheet1!$F$3:$F$14</c:f>
              <c:numCache>
                <c:formatCode>General</c:formatCode>
                <c:ptCount val="12"/>
                <c:pt idx="9" formatCode="0.00E+00">
                  <c:v>61.42</c:v>
                </c:pt>
                <c:pt idx="10" formatCode="0.00E+00">
                  <c:v>5.6562000000000001</c:v>
                </c:pt>
                <c:pt idx="11" formatCode="0.00E+00">
                  <c:v>5.4397999999999998E-3</c:v>
                </c:pt>
              </c:numCache>
            </c:numRef>
          </c:val>
          <c:smooth val="0"/>
          <c:extLst>
            <c:ext xmlns:c16="http://schemas.microsoft.com/office/drawing/2014/chart" uri="{C3380CC4-5D6E-409C-BE32-E72D297353CC}">
              <c16:uniqueId val="{00000003-647A-4FD1-A397-B83CCC10F659}"/>
            </c:ext>
          </c:extLst>
        </c:ser>
        <c:dLbls>
          <c:showLegendKey val="0"/>
          <c:showVal val="0"/>
          <c:showCatName val="0"/>
          <c:showSerName val="0"/>
          <c:showPercent val="0"/>
          <c:showBubbleSize val="0"/>
        </c:dLbls>
        <c:marker val="1"/>
        <c:smooth val="0"/>
        <c:axId val="230456256"/>
        <c:axId val="230456816"/>
      </c:lineChart>
      <c:catAx>
        <c:axId val="230456256"/>
        <c:scaling>
          <c:orientation val="minMax"/>
        </c:scaling>
        <c:delete val="0"/>
        <c:axPos val="b"/>
        <c:title>
          <c:tx>
            <c:rich>
              <a:bodyPr/>
              <a:lstStyle/>
              <a:p>
                <a:pPr>
                  <a:defRPr/>
                </a:pPr>
                <a:r>
                  <a:rPr lang="en-US" altLang="ja-JP"/>
                  <a:t>Atomic number Z</a:t>
                </a:r>
              </a:p>
            </c:rich>
          </c:tx>
          <c:overlay val="0"/>
        </c:title>
        <c:numFmt formatCode="General" sourceLinked="1"/>
        <c:majorTickMark val="out"/>
        <c:minorTickMark val="none"/>
        <c:tickLblPos val="nextTo"/>
        <c:txPr>
          <a:bodyPr/>
          <a:lstStyle/>
          <a:p>
            <a:pPr>
              <a:defRPr lang="ja-JP"/>
            </a:pPr>
            <a:endParaRPr lang="en-US"/>
          </a:p>
        </c:txPr>
        <c:crossAx val="230456816"/>
        <c:crosses val="autoZero"/>
        <c:auto val="1"/>
        <c:lblAlgn val="ctr"/>
        <c:lblOffset val="100"/>
        <c:noMultiLvlLbl val="0"/>
      </c:catAx>
      <c:valAx>
        <c:axId val="230456816"/>
        <c:scaling>
          <c:logBase val="10"/>
          <c:orientation val="minMax"/>
        </c:scaling>
        <c:delete val="0"/>
        <c:axPos val="l"/>
        <c:majorGridlines/>
        <c:title>
          <c:tx>
            <c:rich>
              <a:bodyPr/>
              <a:lstStyle/>
              <a:p>
                <a:pPr>
                  <a:defRPr/>
                </a:pPr>
                <a:r>
                  <a:rPr lang="en-US" altLang="ja-JP"/>
                  <a:t>ER</a:t>
                </a:r>
                <a:r>
                  <a:rPr lang="en-US" altLang="ja-JP" baseline="0"/>
                  <a:t> cross section (pb)</a:t>
                </a:r>
                <a:endParaRPr lang="en-US" altLang="ja-JP"/>
              </a:p>
            </c:rich>
          </c:tx>
          <c:overlay val="0"/>
        </c:title>
        <c:numFmt formatCode="0.00E+00" sourceLinked="1"/>
        <c:majorTickMark val="out"/>
        <c:minorTickMark val="none"/>
        <c:tickLblPos val="nextTo"/>
        <c:txPr>
          <a:bodyPr/>
          <a:lstStyle/>
          <a:p>
            <a:pPr>
              <a:defRPr lang="ja-JP"/>
            </a:pPr>
            <a:endParaRPr lang="en-US"/>
          </a:p>
        </c:txPr>
        <c:crossAx val="230456256"/>
        <c:crosses val="autoZero"/>
        <c:crossBetween val="between"/>
      </c:valAx>
    </c:plotArea>
    <c:legend>
      <c:legendPos val="r"/>
      <c:legendEntry>
        <c:idx val="2"/>
        <c:delete val="1"/>
      </c:legendEntry>
      <c:legendEntry>
        <c:idx val="3"/>
        <c:delete val="1"/>
      </c:legendEntry>
      <c:layout>
        <c:manualLayout>
          <c:xMode val="edge"/>
          <c:yMode val="edge"/>
          <c:x val="0.89037106606713989"/>
          <c:y val="7.0972954034234953E-2"/>
          <c:w val="0.10705981607274756"/>
          <c:h val="0.18148407679002565"/>
        </c:manualLayout>
      </c:layout>
      <c:overlay val="0"/>
      <c:txPr>
        <a:bodyPr/>
        <a:lstStyle/>
        <a:p>
          <a:pPr>
            <a:defRPr lang="ja-JP"/>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1.emf"/><Relationship Id="rId5" Type="http://schemas.openxmlformats.org/officeDocument/2006/relationships/image" Target="../media/image26.wmf"/><Relationship Id="rId4"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1.emf"/><Relationship Id="rId4"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1.emf"/><Relationship Id="rId4"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1.emf"/><Relationship Id="rId4"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e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18831" cy="495029"/>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3"/>
            <a:ext cx="2918831" cy="495029"/>
          </a:xfrm>
          <a:prstGeom prst="rect">
            <a:avLst/>
          </a:prstGeom>
        </p:spPr>
        <p:txBody>
          <a:bodyPr vert="horz" lIns="90343" tIns="45171" rIns="90343" bIns="45171" rtlCol="0"/>
          <a:lstStyle>
            <a:lvl1pPr algn="r">
              <a:defRPr sz="1200"/>
            </a:lvl1pPr>
          </a:lstStyle>
          <a:p>
            <a:fld id="{E050A268-4B4B-413D-8231-F525ACE5424D}" type="datetimeFigureOut">
              <a:rPr kumimoji="1" lang="ja-JP" altLang="en-US" smtClean="0"/>
              <a:pPr/>
              <a:t>2017/11/21</a:t>
            </a:fld>
            <a:endParaRPr kumimoji="1" lang="ja-JP" altLang="en-US"/>
          </a:p>
        </p:txBody>
      </p:sp>
      <p:sp>
        <p:nvSpPr>
          <p:cNvPr id="4" name="フッター プレースホルダー 3"/>
          <p:cNvSpPr>
            <a:spLocks noGrp="1"/>
          </p:cNvSpPr>
          <p:nvPr>
            <p:ph type="ftr" sz="quarter" idx="2"/>
          </p:nvPr>
        </p:nvSpPr>
        <p:spPr>
          <a:xfrm>
            <a:off x="0" y="9371286"/>
            <a:ext cx="2918831" cy="495029"/>
          </a:xfrm>
          <a:prstGeom prst="rect">
            <a:avLst/>
          </a:prstGeom>
        </p:spPr>
        <p:txBody>
          <a:bodyPr vert="horz" lIns="90343" tIns="45171" rIns="90343" bIns="4517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5029"/>
          </a:xfrm>
          <a:prstGeom prst="rect">
            <a:avLst/>
          </a:prstGeom>
        </p:spPr>
        <p:txBody>
          <a:bodyPr vert="horz" lIns="90343" tIns="45171" rIns="90343" bIns="45171" rtlCol="0" anchor="b"/>
          <a:lstStyle>
            <a:lvl1pPr algn="r">
              <a:defRPr sz="1200"/>
            </a:lvl1pPr>
          </a:lstStyle>
          <a:p>
            <a:fld id="{F3A13BCA-B95F-4501-BFCA-4BD7AA1FA255}" type="slidenum">
              <a:rPr kumimoji="1" lang="ja-JP" altLang="en-US" smtClean="0"/>
              <a:pPr/>
              <a:t>‹#›</a:t>
            </a:fld>
            <a:endParaRPr kumimoji="1" lang="ja-JP" altLang="en-US"/>
          </a:p>
        </p:txBody>
      </p:sp>
    </p:spTree>
    <p:extLst>
      <p:ext uri="{BB962C8B-B14F-4D97-AF65-F5344CB8AC3E}">
        <p14:creationId xmlns:p14="http://schemas.microsoft.com/office/powerpoint/2010/main" val="2045946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18831" cy="495029"/>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3"/>
            <a:ext cx="2918831" cy="495029"/>
          </a:xfrm>
          <a:prstGeom prst="rect">
            <a:avLst/>
          </a:prstGeom>
        </p:spPr>
        <p:txBody>
          <a:bodyPr vert="horz" lIns="90343" tIns="45171" rIns="90343" bIns="45171" rtlCol="0"/>
          <a:lstStyle>
            <a:lvl1pPr algn="r">
              <a:defRPr sz="1200"/>
            </a:lvl1pPr>
          </a:lstStyle>
          <a:p>
            <a:fld id="{270E9142-AAA6-4E9B-B52D-A22DA6C418DC}" type="datetimeFigureOut">
              <a:rPr kumimoji="1" lang="ja-JP" altLang="en-US" smtClean="0"/>
              <a:pPr/>
              <a:t>2017/11/21</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343" tIns="45171" rIns="90343" bIns="45171"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0343" tIns="45171" rIns="90343" bIns="451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9"/>
          </a:xfrm>
          <a:prstGeom prst="rect">
            <a:avLst/>
          </a:prstGeom>
        </p:spPr>
        <p:txBody>
          <a:bodyPr vert="horz" lIns="90343" tIns="45171" rIns="90343" bIns="451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9"/>
          </a:xfrm>
          <a:prstGeom prst="rect">
            <a:avLst/>
          </a:prstGeom>
        </p:spPr>
        <p:txBody>
          <a:bodyPr vert="horz" lIns="90343" tIns="45171" rIns="90343" bIns="45171" rtlCol="0" anchor="b"/>
          <a:lstStyle>
            <a:lvl1pPr algn="r">
              <a:defRPr sz="1200"/>
            </a:lvl1pPr>
          </a:lstStyle>
          <a:p>
            <a:fld id="{1DF4C6F5-5A9B-4EF3-A9B7-305DAC20E6C1}" type="slidenum">
              <a:rPr kumimoji="1" lang="ja-JP" altLang="en-US" smtClean="0"/>
              <a:pPr/>
              <a:t>‹#›</a:t>
            </a:fld>
            <a:endParaRPr kumimoji="1" lang="ja-JP" altLang="en-US"/>
          </a:p>
        </p:txBody>
      </p:sp>
    </p:spTree>
    <p:extLst>
      <p:ext uri="{BB962C8B-B14F-4D97-AF65-F5344CB8AC3E}">
        <p14:creationId xmlns:p14="http://schemas.microsoft.com/office/powerpoint/2010/main" val="16205495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u="sng"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1</a:t>
            </a:fld>
            <a:endParaRPr kumimoji="1" lang="ja-JP" altLang="en-US" dirty="0"/>
          </a:p>
        </p:txBody>
      </p:sp>
    </p:spTree>
    <p:extLst>
      <p:ext uri="{BB962C8B-B14F-4D97-AF65-F5344CB8AC3E}">
        <p14:creationId xmlns:p14="http://schemas.microsoft.com/office/powerpoint/2010/main" val="1241755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９枚目の説明は</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第一ステージにカップルドチャネルモデル、第２ステージにランジュバン方程式</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n-lt"/>
                <a:ea typeface="+mn-ea"/>
              </a:rPr>
              <a:t>を用いて、この二つのステージから融合確率を計算します。</a:t>
            </a:r>
            <a:endParaRPr lang="en-US" altLang="ja-JP"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n-lt"/>
                <a:ea typeface="+mn-ea"/>
              </a:rPr>
              <a:t>（グラフ中の</a:t>
            </a:r>
            <a:r>
              <a:rPr lang="en-US" altLang="ja-JP" dirty="0">
                <a:solidFill>
                  <a:prstClr val="black"/>
                </a:solidFill>
                <a:latin typeface="+mn-lt"/>
                <a:ea typeface="+mn-ea"/>
              </a:rPr>
              <a:t>formation </a:t>
            </a:r>
            <a:r>
              <a:rPr lang="ja-JP" altLang="en-US" dirty="0">
                <a:solidFill>
                  <a:prstClr val="black"/>
                </a:solidFill>
                <a:latin typeface="+mn-lt"/>
                <a:ea typeface="+mn-ea"/>
              </a:rPr>
              <a:t>を指し示す）</a:t>
            </a:r>
            <a:endParaRPr lang="en-US" altLang="ja-JP"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n-lt"/>
                <a:ea typeface="+mn-ea"/>
              </a:rPr>
              <a:t>第３ステージでは統計模型を用いて、生き残り確率を計算します。</a:t>
            </a:r>
            <a:endParaRPr lang="en-US" altLang="ja-JP"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n-lt"/>
                <a:ea typeface="+mn-ea"/>
              </a:rPr>
              <a:t>（グラフ中の</a:t>
            </a:r>
            <a:r>
              <a:rPr lang="en-US" altLang="ja-JP" dirty="0">
                <a:solidFill>
                  <a:prstClr val="black"/>
                </a:solidFill>
                <a:latin typeface="+mn-lt"/>
                <a:ea typeface="+mn-ea"/>
              </a:rPr>
              <a:t>survival</a:t>
            </a:r>
            <a:r>
              <a:rPr lang="ja-JP" altLang="en-US" dirty="0">
                <a:solidFill>
                  <a:prstClr val="black"/>
                </a:solidFill>
                <a:latin typeface="+mn-lt"/>
                <a:ea typeface="+mn-ea"/>
              </a:rPr>
              <a:t>を指し示す）</a:t>
            </a:r>
            <a:endParaRPr lang="en-US" altLang="ja-JP"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n-lt"/>
                <a:ea typeface="+mn-ea"/>
              </a:rPr>
              <a:t>この両者をかけて、蒸発残留核断面積を求めます。</a:t>
            </a:r>
            <a:endParaRPr lang="en-US" altLang="ja-JP"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n-lt"/>
                <a:ea typeface="+mn-ea"/>
              </a:rPr>
              <a:t>今回は、この生き残り確率の計算に注目して、不定なパラメータの変動に</a:t>
            </a:r>
            <a:endParaRPr lang="en-US" altLang="ja-JP"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n-lt"/>
                <a:ea typeface="+mn-ea"/>
              </a:rPr>
              <a:t>よる蒸発残留核断面積の影響を調べました</a:t>
            </a:r>
            <a:endParaRPr lang="en-US" altLang="ja-JP" dirty="0">
              <a:solidFill>
                <a:prstClr val="black"/>
              </a:solidFill>
              <a:latin typeface="+mn-lt"/>
              <a:ea typeface="+mn-ea"/>
            </a:endParaRPr>
          </a:p>
          <a:p>
            <a:endParaRPr kumimoji="1" lang="en-US" altLang="ja-JP" dirty="0"/>
          </a:p>
          <a:p>
            <a:r>
              <a:rPr kumimoji="1" lang="en-US" altLang="ja-JP" dirty="0"/>
              <a:t>We</a:t>
            </a:r>
            <a:r>
              <a:rPr kumimoji="1" lang="en-US" altLang="ja-JP" baseline="0" dirty="0"/>
              <a:t> used coupled channel </a:t>
            </a:r>
            <a:r>
              <a:rPr kumimoji="1" lang="en-US" altLang="ja-JP" u="sng" baseline="0" dirty="0">
                <a:solidFill>
                  <a:srgbClr val="FFFF00"/>
                </a:solidFill>
              </a:rPr>
              <a:t>Model</a:t>
            </a:r>
            <a:r>
              <a:rPr kumimoji="1" lang="en-US" altLang="ja-JP" baseline="0" dirty="0">
                <a:solidFill>
                  <a:srgbClr val="FF0000"/>
                </a:solidFill>
              </a:rPr>
              <a:t> </a:t>
            </a:r>
            <a:r>
              <a:rPr kumimoji="1" lang="en-US" altLang="ja-JP" baseline="0" dirty="0"/>
              <a:t>for first stage, Langevin equation for second stage. From these two stages, formation probability can be calculated.</a:t>
            </a:r>
          </a:p>
          <a:p>
            <a:r>
              <a:rPr kumimoji="1" lang="en-US" altLang="ja-JP" baseline="0" dirty="0"/>
              <a:t>For statistical model in third stage, survival probability is calculated. </a:t>
            </a:r>
          </a:p>
          <a:p>
            <a:r>
              <a:rPr kumimoji="1" lang="en-US" altLang="ja-JP" baseline="0" dirty="0"/>
              <a:t>We used Langevin equation to calculate the formation probability and used statistical model to calculate survival probability. From these two probability (formation and survival probability) we can get the probability of ER. </a:t>
            </a:r>
          </a:p>
          <a:p>
            <a:r>
              <a:rPr kumimoji="1" lang="en-US" altLang="ja-JP" baseline="0" dirty="0"/>
              <a:t>In this time, we focused on survival probability and look how the uncertain parameter value change the effect  ER cross section. </a:t>
            </a:r>
            <a:endParaRPr kumimoji="1" lang="ja-JP" altLang="en-US"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10</a:t>
            </a:fld>
            <a:endParaRPr kumimoji="1" lang="ja-JP" altLang="en-US"/>
          </a:p>
        </p:txBody>
      </p:sp>
    </p:spTree>
    <p:extLst>
      <p:ext uri="{BB962C8B-B14F-4D97-AF65-F5344CB8AC3E}">
        <p14:creationId xmlns:p14="http://schemas.microsoft.com/office/powerpoint/2010/main" val="414977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Bf</a:t>
                </a:r>
                <a:r>
                  <a:rPr kumimoji="1" lang="ja-JP" altLang="en-US" sz="1200" b="0" i="0" kern="1200" dirty="0">
                    <a:solidFill>
                      <a:schemeClr val="tx1"/>
                    </a:solidFill>
                    <a:effectLst/>
                    <a:latin typeface="+mn-lt"/>
                    <a:ea typeface="+mn-ea"/>
                    <a:cs typeface="+mn-cs"/>
                  </a:rPr>
                  <a:t>に関しては、</a:t>
                </a:r>
                <a:r>
                  <a:rPr kumimoji="1" lang="en-US" altLang="ja-JP" sz="1200" b="0" i="0" kern="1200" dirty="0">
                    <a:solidFill>
                      <a:schemeClr val="tx1"/>
                    </a:solidFill>
                    <a:effectLst/>
                    <a:latin typeface="+mn-lt"/>
                    <a:ea typeface="+mn-ea"/>
                    <a:cs typeface="+mn-cs"/>
                  </a:rPr>
                  <a:t>Bf</a:t>
                </a:r>
                <a:r>
                  <a:rPr kumimoji="1" lang="ja-JP" altLang="en-US" sz="1200" b="0" i="0" kern="1200" dirty="0">
                    <a:solidFill>
                      <a:schemeClr val="tx1"/>
                    </a:solidFill>
                    <a:effectLst/>
                    <a:latin typeface="+mn-lt"/>
                    <a:ea typeface="+mn-ea"/>
                    <a:cs typeface="+mn-cs"/>
                  </a:rPr>
                  <a:t>の値を</a:t>
                </a:r>
                <a:r>
                  <a:rPr kumimoji="1" lang="en-US" altLang="ja-JP" sz="1200" b="0" i="0" kern="1200" dirty="0">
                    <a:solidFill>
                      <a:schemeClr val="tx1"/>
                    </a:solidFill>
                    <a:effectLst/>
                    <a:latin typeface="+mn-lt"/>
                    <a:ea typeface="+mn-ea"/>
                    <a:cs typeface="+mn-cs"/>
                  </a:rPr>
                  <a:t>Moller </a:t>
                </a:r>
                <a:r>
                  <a:rPr kumimoji="1" lang="ja-JP" altLang="en-US" sz="1200" b="0" i="0" kern="1200" dirty="0">
                    <a:solidFill>
                      <a:schemeClr val="tx1"/>
                    </a:solidFill>
                    <a:effectLst/>
                    <a:latin typeface="+mn-lt"/>
                    <a:ea typeface="+mn-ea"/>
                    <a:cs typeface="+mn-cs"/>
                  </a:rPr>
                  <a:t>の論文を参考にして、求めた</a:t>
                </a:r>
                <a:br>
                  <a:rPr lang="ja-JP" altLang="en-US" dirty="0"/>
                </a:br>
                <a:r>
                  <a:rPr kumimoji="1" lang="ja-JP" altLang="en-US" sz="1200" b="0" i="0" kern="1200" dirty="0">
                    <a:solidFill>
                      <a:schemeClr val="tx1"/>
                    </a:solidFill>
                    <a:effectLst/>
                    <a:latin typeface="+mn-lt"/>
                    <a:ea typeface="+mn-ea"/>
                    <a:cs typeface="+mn-cs"/>
                  </a:rPr>
                  <a:t>ということになっています。</a:t>
                </a:r>
                <a:br>
                  <a:rPr lang="ja-JP" altLang="en-US" dirty="0"/>
                </a:br>
                <a:r>
                  <a:rPr kumimoji="1" lang="ja-JP" altLang="en-US" sz="1200" b="0" i="0" kern="1200" dirty="0">
                    <a:solidFill>
                      <a:schemeClr val="tx1"/>
                    </a:solidFill>
                    <a:effectLst/>
                    <a:latin typeface="+mn-lt"/>
                    <a:ea typeface="+mn-ea"/>
                    <a:cs typeface="+mn-cs"/>
                  </a:rPr>
                  <a:t>実際は</a:t>
                </a:r>
                <a:r>
                  <a:rPr kumimoji="1" lang="en-US" altLang="ja-JP" sz="1200" b="0" i="0" kern="1200" dirty="0">
                    <a:solidFill>
                      <a:schemeClr val="tx1"/>
                    </a:solidFill>
                    <a:effectLst/>
                    <a:latin typeface="+mn-lt"/>
                    <a:ea typeface="+mn-ea"/>
                    <a:cs typeface="+mn-cs"/>
                  </a:rPr>
                  <a:t>Bf</a:t>
                </a:r>
                <a:r>
                  <a:rPr kumimoji="1" lang="ja-JP" altLang="en-US" sz="1200" b="0" i="0" kern="1200" dirty="0">
                    <a:solidFill>
                      <a:schemeClr val="tx1"/>
                    </a:solidFill>
                    <a:effectLst/>
                    <a:latin typeface="+mn-lt"/>
                    <a:ea typeface="+mn-ea"/>
                    <a:cs typeface="+mn-cs"/>
                  </a:rPr>
                  <a:t>は液滴模型と殻補正エネルギーの和であらわされますが、</a:t>
                </a:r>
                <a:br>
                  <a:rPr lang="ja-JP" altLang="en-US" dirty="0"/>
                </a:br>
                <a:r>
                  <a:rPr kumimoji="1" lang="ja-JP" altLang="en-US" sz="1200" b="0" i="0" kern="1200" dirty="0">
                    <a:solidFill>
                      <a:schemeClr val="tx1"/>
                    </a:solidFill>
                    <a:effectLst/>
                    <a:latin typeface="+mn-lt"/>
                    <a:ea typeface="+mn-ea"/>
                    <a:cs typeface="+mn-cs"/>
                  </a:rPr>
                  <a:t>その殻補正エネルギーを</a:t>
                </a:r>
                <a:r>
                  <a:rPr kumimoji="1" lang="en-US" altLang="ja-JP" sz="1200" b="0" i="0" kern="1200" dirty="0">
                    <a:solidFill>
                      <a:schemeClr val="tx1"/>
                    </a:solidFill>
                    <a:effectLst/>
                    <a:latin typeface="+mn-lt"/>
                    <a:ea typeface="+mn-ea"/>
                    <a:cs typeface="+mn-cs"/>
                  </a:rPr>
                  <a:t>Moller</a:t>
                </a:r>
                <a:r>
                  <a:rPr kumimoji="1" lang="ja-JP" altLang="en-US" sz="1200" b="0" i="0" kern="1200" dirty="0">
                    <a:solidFill>
                      <a:schemeClr val="tx1"/>
                    </a:solidFill>
                    <a:effectLst/>
                    <a:latin typeface="+mn-lt"/>
                    <a:ea typeface="+mn-ea"/>
                    <a:cs typeface="+mn-cs"/>
                  </a:rPr>
                  <a:t>の論文から引用してきたという意味です</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For this calculation, we change these uncertain</a:t>
                </a:r>
                <a:r>
                  <a:rPr kumimoji="1" lang="en-US" altLang="ja-JP" sz="1200" b="0" i="0" kern="1200" baseline="0" dirty="0">
                    <a:solidFill>
                      <a:schemeClr val="tx1"/>
                    </a:solidFill>
                    <a:effectLst/>
                    <a:latin typeface="+mn-lt"/>
                    <a:ea typeface="+mn-ea"/>
                    <a:cs typeface="+mn-cs"/>
                  </a:rPr>
                  <a:t> </a:t>
                </a:r>
                <a:r>
                  <a:rPr kumimoji="1" lang="en-US" altLang="ja-JP" sz="1200" b="0" i="0" kern="1200" dirty="0">
                    <a:solidFill>
                      <a:schemeClr val="tx1"/>
                    </a:solidFill>
                    <a:effectLst/>
                    <a:latin typeface="+mn-lt"/>
                    <a:ea typeface="+mn-ea"/>
                    <a:cs typeface="+mn-cs"/>
                  </a:rPr>
                  <a:t>parameter,</a:t>
                </a:r>
                <a:r>
                  <a:rPr kumimoji="1" lang="en-US" altLang="ja-JP" sz="1200" b="0" i="0" kern="1200" baseline="0" dirty="0">
                    <a:solidFill>
                      <a:schemeClr val="tx1"/>
                    </a:solidFill>
                    <a:effectLst/>
                    <a:latin typeface="+mn-lt"/>
                    <a:ea typeface="+mn-ea"/>
                    <a:cs typeface="+mn-cs"/>
                  </a:rPr>
                  <a:t> which is </a:t>
                </a:r>
                <a:r>
                  <a:rPr kumimoji="1" lang="en-US" altLang="ja-JP" sz="1200" b="0" i="0" kern="1200" dirty="0">
                    <a:solidFill>
                      <a:schemeClr val="tx1"/>
                    </a:solidFill>
                    <a:effectLst/>
                    <a:latin typeface="+mn-lt"/>
                    <a:ea typeface="+mn-ea"/>
                    <a:cs typeface="+mn-cs"/>
                  </a:rPr>
                  <a:t> </a:t>
                </a:r>
                <a:r>
                  <a:rPr lang="en-US" altLang="ja-JP" sz="1200" dirty="0"/>
                  <a:t>Adjustment value of Fission barrier parameter : </a:t>
                </a:r>
                <a14:m>
                  <m:oMath xmlns:m="http://schemas.openxmlformats.org/officeDocument/2006/math">
                    <m:r>
                      <m:rPr>
                        <m:nor/>
                      </m:rPr>
                      <a:rPr lang="en-US" altLang="ja-JP" sz="1200" i="1" dirty="0">
                        <a:highlight>
                          <a:srgbClr val="FFFF00"/>
                        </a:highlight>
                        <a:latin typeface="Cambria Math" panose="02040503050406030204" pitchFamily="18" charset="0"/>
                      </a:rPr>
                      <m:t>δ</m:t>
                    </m:r>
                    <m:r>
                      <m:rPr>
                        <m:sty m:val="p"/>
                      </m:rPr>
                      <a:rPr lang="en-US" altLang="ja-JP" sz="1200" i="1" dirty="0">
                        <a:highlight>
                          <a:srgbClr val="FFFF00"/>
                        </a:highlight>
                        <a:latin typeface="Cambria Math" panose="02040503050406030204" pitchFamily="18" charset="0"/>
                      </a:rPr>
                      <m:t>B</m:t>
                    </m:r>
                    <m:r>
                      <m:rPr>
                        <m:nor/>
                      </m:rPr>
                      <a:rPr lang="en-US" altLang="ja-JP" sz="1200" baseline="-25000" dirty="0">
                        <a:highlight>
                          <a:srgbClr val="FFFF00"/>
                        </a:highlight>
                      </a:rPr>
                      <m:t>f</m:t>
                    </m:r>
                  </m:oMath>
                </a14:m>
                <a:r>
                  <a:rPr lang="en-US" altLang="ja-JP" sz="1200" dirty="0"/>
                  <a:t> </a:t>
                </a:r>
                <a:r>
                  <a:rPr kumimoji="1" lang="en-US" altLang="ja-JP" sz="1200" dirty="0"/>
                  <a:t>, Friction </a:t>
                </a:r>
                <a:r>
                  <a:rPr kumimoji="1" lang="en-US" altLang="ja-JP" sz="1200" dirty="0">
                    <a:highlight>
                      <a:srgbClr val="FFFF00"/>
                    </a:highlight>
                  </a:rPr>
                  <a:t>γ </a:t>
                </a:r>
                <a:r>
                  <a:rPr kumimoji="1" lang="en-US" altLang="ja-JP" sz="1200" dirty="0"/>
                  <a:t>parameter ,and </a:t>
                </a:r>
                <a:r>
                  <a:rPr lang="en-US" altLang="ja-JP" sz="1200" dirty="0"/>
                  <a:t>Level density parameter </a:t>
                </a:r>
                <a:r>
                  <a:rPr lang="en-US" altLang="ja-JP" sz="1200" dirty="0" err="1">
                    <a:highlight>
                      <a:srgbClr val="FFFF00"/>
                    </a:highlight>
                  </a:rPr>
                  <a:t>a</a:t>
                </a:r>
                <a:r>
                  <a:rPr lang="en-US" altLang="ja-JP" sz="1200" baseline="-25000" dirty="0" err="1">
                    <a:highlight>
                      <a:srgbClr val="FFFF00"/>
                    </a:highlight>
                  </a:rPr>
                  <a:t>f</a:t>
                </a:r>
                <a:r>
                  <a:rPr lang="en-US" altLang="ja-JP" sz="1200" dirty="0">
                    <a:highlight>
                      <a:srgbClr val="FFFF00"/>
                    </a:highlight>
                  </a:rPr>
                  <a:t>/a</a:t>
                </a:r>
                <a:r>
                  <a:rPr lang="en-US" altLang="ja-JP" sz="1200" baseline="-25000" dirty="0">
                    <a:highlight>
                      <a:srgbClr val="FFFF00"/>
                    </a:highlight>
                  </a:rPr>
                  <a:t>n </a:t>
                </a:r>
                <a:r>
                  <a:rPr lang="en-US" altLang="ja-JP" sz="1200" baseline="0" dirty="0">
                    <a:highlight>
                      <a:srgbClr val="FFFF00"/>
                    </a:highlight>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For</a:t>
                </a:r>
                <a:r>
                  <a:rPr kumimoji="1" lang="en-US" altLang="ja-JP" sz="1200" b="0" i="0" kern="1200" baseline="0" dirty="0">
                    <a:solidFill>
                      <a:schemeClr val="tx1"/>
                    </a:solidFill>
                    <a:effectLst/>
                    <a:latin typeface="+mn-lt"/>
                    <a:ea typeface="+mn-ea"/>
                    <a:cs typeface="+mn-cs"/>
                  </a:rPr>
                  <a:t> fission barrier, we used Moller as the 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baseline="0" dirty="0">
                    <a:solidFill>
                      <a:schemeClr val="tx1">
                        <a:lumMod val="50000"/>
                        <a:lumOff val="50000"/>
                      </a:schemeClr>
                    </a:solidFill>
                    <a:effectLst/>
                    <a:latin typeface="+mn-lt"/>
                    <a:ea typeface="+mn-ea"/>
                    <a:cs typeface="+mn-cs"/>
                  </a:rPr>
                  <a:t>We had calculated the excitation energy E* from 10-50MeV and had calculated the </a:t>
                </a:r>
                <a:r>
                  <a:rPr kumimoji="1" lang="en-US" altLang="ja-JP" sz="1200" b="0" i="0" kern="1200" baseline="0" dirty="0" err="1">
                    <a:solidFill>
                      <a:schemeClr val="tx1">
                        <a:lumMod val="50000"/>
                        <a:lumOff val="50000"/>
                      </a:schemeClr>
                    </a:solidFill>
                    <a:effectLst/>
                    <a:latin typeface="+mn-lt"/>
                    <a:ea typeface="+mn-ea"/>
                    <a:cs typeface="+mn-cs"/>
                  </a:rPr>
                  <a:t>superheavy</a:t>
                </a:r>
                <a:r>
                  <a:rPr kumimoji="1" lang="en-US" altLang="ja-JP" sz="1200" b="0" i="0" kern="1200" baseline="0" dirty="0">
                    <a:solidFill>
                      <a:schemeClr val="tx1">
                        <a:lumMod val="50000"/>
                        <a:lumOff val="50000"/>
                      </a:schemeClr>
                    </a:solidFill>
                    <a:effectLst/>
                    <a:latin typeface="+mn-lt"/>
                    <a:ea typeface="+mn-ea"/>
                    <a:cs typeface="+mn-cs"/>
                  </a:rPr>
                  <a:t> nuclei z 110-124, the element that had been not discovered yet. </a:t>
                </a:r>
                <a:r>
                  <a:rPr kumimoji="1" lang="en-US" altLang="ja-JP" sz="1200" b="0" i="0" u="sng" kern="1200" baseline="0" dirty="0">
                    <a:solidFill>
                      <a:schemeClr val="tx1">
                        <a:lumMod val="50000"/>
                        <a:lumOff val="50000"/>
                      </a:schemeClr>
                    </a:solidFill>
                    <a:effectLst/>
                    <a:latin typeface="+mn-lt"/>
                    <a:ea typeface="+mn-ea"/>
                    <a:cs typeface="+mn-cs"/>
                  </a:rPr>
                  <a:t>We calculate from 110-124 to check the model uncertainty so that we can check whether the uncertainty effect the calculation or not. In last stage, We can look how these uncertainty parameters effect the evaporation residue cross section. </a:t>
                </a:r>
                <a:r>
                  <a:rPr kumimoji="1" lang="en-US" altLang="ja-JP" sz="1200" b="0" i="0" kern="1200" baseline="0" dirty="0">
                    <a:solidFill>
                      <a:schemeClr val="tx1">
                        <a:lumMod val="50000"/>
                        <a:lumOff val="50000"/>
                      </a:schemeClr>
                    </a:solidFill>
                    <a:effectLst/>
                    <a:latin typeface="+mn-lt"/>
                    <a:ea typeface="+mn-ea"/>
                    <a:cs typeface="+mn-cs"/>
                  </a:rPr>
                  <a:t>We used cold fusion system for Z number less than 114 and hot fusion system for Z number more than 114.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i="1" dirty="0"/>
                  <a:t>As the reaction Q value parameter also effect the calculation result, we will change this parameter </a:t>
                </a:r>
                <a:r>
                  <a:rPr lang="en-MY" altLang="ja-JP" i="1" dirty="0"/>
                  <a:t>too.</a:t>
                </a:r>
                <a:endParaRPr kumimoji="1" lang="en-US" altLang="ja-JP" sz="1200" b="0" i="0" kern="1200" baseline="0" dirty="0">
                  <a:solidFill>
                    <a:schemeClr val="tx1">
                      <a:lumMod val="50000"/>
                      <a:lumOff val="5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baseline="0" dirty="0">
                    <a:solidFill>
                      <a:schemeClr val="tx1">
                        <a:lumMod val="50000"/>
                        <a:lumOff val="50000"/>
                      </a:schemeClr>
                    </a:solidFill>
                    <a:effectLst/>
                    <a:latin typeface="+mn-lt"/>
                    <a:ea typeface="+mn-ea"/>
                    <a:cs typeface="+mn-cs"/>
                  </a:rPr>
                  <a:t>This is the system, we calculated for the element that had been not discovered yet. </a:t>
                </a:r>
                <a:r>
                  <a:rPr kumimoji="1" lang="en-US" altLang="ja-JP" sz="1200" b="0" i="1" kern="1200" baseline="0" dirty="0">
                    <a:solidFill>
                      <a:schemeClr val="tx1">
                        <a:lumMod val="50000"/>
                        <a:lumOff val="50000"/>
                      </a:schemeClr>
                    </a:solidFill>
                    <a:effectLst/>
                    <a:latin typeface="+mn-lt"/>
                    <a:ea typeface="+mn-ea"/>
                    <a:cs typeface="+mn-cs"/>
                  </a:rPr>
                  <a:t>For element 120 we used </a:t>
                </a:r>
                <a:r>
                  <a:rPr kumimoji="1" lang="en-US" altLang="ja-JP" sz="1200" b="0" i="1" kern="1200" baseline="0" dirty="0" err="1">
                    <a:solidFill>
                      <a:schemeClr val="tx1">
                        <a:lumMod val="50000"/>
                        <a:lumOff val="50000"/>
                      </a:schemeClr>
                    </a:solidFill>
                    <a:effectLst/>
                    <a:latin typeface="+mn-lt"/>
                    <a:ea typeface="+mn-ea"/>
                    <a:cs typeface="+mn-cs"/>
                  </a:rPr>
                  <a:t>Chorium</a:t>
                </a:r>
                <a:r>
                  <a:rPr kumimoji="1" lang="en-US" altLang="ja-JP" sz="1200" b="0" i="1" kern="1200" baseline="0" dirty="0">
                    <a:solidFill>
                      <a:schemeClr val="tx1">
                        <a:lumMod val="50000"/>
                        <a:lumOff val="50000"/>
                      </a:schemeClr>
                    </a:solidFill>
                    <a:effectLst/>
                    <a:latin typeface="+mn-lt"/>
                    <a:ea typeface="+mn-ea"/>
                    <a:cs typeface="+mn-cs"/>
                  </a:rPr>
                  <a:t> as the projectile and Curium as the target. While for element 122, </a:t>
                </a:r>
                <a:r>
                  <a:rPr kumimoji="1" lang="en-US" altLang="ja-JP" sz="1200" b="0" i="1" kern="1200" baseline="0" dirty="0" err="1">
                    <a:solidFill>
                      <a:schemeClr val="tx1">
                        <a:lumMod val="50000"/>
                        <a:lumOff val="50000"/>
                      </a:schemeClr>
                    </a:solidFill>
                    <a:effectLst/>
                    <a:latin typeface="+mn-lt"/>
                    <a:ea typeface="+mn-ea"/>
                    <a:cs typeface="+mn-cs"/>
                  </a:rPr>
                  <a:t>chorium</a:t>
                </a:r>
                <a:r>
                  <a:rPr kumimoji="1" lang="en-US" altLang="ja-JP" sz="1200" b="0" i="1" kern="1200" baseline="0" dirty="0">
                    <a:solidFill>
                      <a:schemeClr val="tx1">
                        <a:lumMod val="50000"/>
                        <a:lumOff val="50000"/>
                      </a:schemeClr>
                    </a:solidFill>
                    <a:effectLst/>
                    <a:latin typeface="+mn-lt"/>
                    <a:ea typeface="+mn-ea"/>
                    <a:cs typeface="+mn-cs"/>
                  </a:rPr>
                  <a:t> as a projectile and Californium as the target. For element 124, we used </a:t>
                </a:r>
                <a:r>
                  <a:rPr kumimoji="1" lang="en-US" altLang="ja-JP" sz="1200" b="0" i="1" kern="1200" baseline="0" dirty="0" err="1">
                    <a:solidFill>
                      <a:schemeClr val="tx1">
                        <a:lumMod val="50000"/>
                        <a:lumOff val="50000"/>
                      </a:schemeClr>
                    </a:solidFill>
                    <a:effectLst/>
                    <a:latin typeface="+mn-lt"/>
                    <a:ea typeface="+mn-ea"/>
                    <a:cs typeface="+mn-cs"/>
                  </a:rPr>
                  <a:t>Ferum</a:t>
                </a:r>
                <a:r>
                  <a:rPr kumimoji="1" lang="en-US" altLang="ja-JP" sz="1200" b="0" i="1" kern="1200" baseline="0" dirty="0">
                    <a:solidFill>
                      <a:schemeClr val="tx1">
                        <a:lumMod val="50000"/>
                        <a:lumOff val="50000"/>
                      </a:schemeClr>
                    </a:solidFill>
                    <a:effectLst/>
                    <a:latin typeface="+mn-lt"/>
                    <a:ea typeface="+mn-ea"/>
                    <a:cs typeface="+mn-cs"/>
                  </a:rPr>
                  <a:t> as the projectile nuclei and Californium as the target nuclei.</a:t>
                </a:r>
                <a:endParaRPr kumimoji="1" lang="en-US" altLang="ja-JP" sz="1200" b="0" i="1" kern="1200" dirty="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kumimoji="1" lang="en-US" altLang="ja-JP" dirty="0" smtClean="0">
                    <a:solidFill>
                      <a:srgbClr val="FF0000"/>
                    </a:solidFill>
                  </a:rPr>
                  <a:t>Q-value</a:t>
                </a:r>
                <a:r>
                  <a:rPr kumimoji="1" lang="ja-JP" altLang="en-US" dirty="0" smtClean="0">
                    <a:solidFill>
                      <a:srgbClr val="FF0000"/>
                    </a:solidFill>
                  </a:rPr>
                  <a:t> の</a:t>
                </a:r>
                <a:r>
                  <a:rPr lang="ja-JP" altLang="en-US" dirty="0" smtClean="0">
                    <a:solidFill>
                      <a:srgbClr val="FF0000"/>
                    </a:solidFill>
                  </a:rPr>
                  <a:t>変化を調べた結果は説明が難しいので、今回の学会では</a:t>
                </a:r>
                <a:endParaRPr lang="en-US" altLang="ja-JP" dirty="0" smtClean="0">
                  <a:solidFill>
                    <a:srgbClr val="FF0000"/>
                  </a:solidFill>
                </a:endParaRPr>
              </a:p>
              <a:p>
                <a:r>
                  <a:rPr kumimoji="1" lang="ja-JP" altLang="en-US" dirty="0" smtClean="0">
                    <a:solidFill>
                      <a:srgbClr val="FF0000"/>
                    </a:solidFill>
                  </a:rPr>
                  <a:t>省略した方がいいと思います</a:t>
                </a:r>
                <a:endParaRPr kumimoji="1" lang="en-US" altLang="ja-JP" dirty="0" smtClean="0">
                  <a:solidFill>
                    <a:srgbClr val="FF0000"/>
                  </a:solidFill>
                </a:endParaRPr>
              </a:p>
              <a:p>
                <a:endParaRPr kumimoji="1" lang="en-US" altLang="ja-JP" dirty="0" smtClean="0">
                  <a:solidFill>
                    <a:srgbClr val="FF0000"/>
                  </a:solidFill>
                </a:endParaRPr>
              </a:p>
              <a:p>
                <a:r>
                  <a:rPr kumimoji="1" lang="en-US" altLang="ja-JP" sz="1200" b="0" i="0" kern="1200" dirty="0" smtClean="0">
                    <a:solidFill>
                      <a:schemeClr val="tx1"/>
                    </a:solidFill>
                    <a:effectLst/>
                    <a:latin typeface="+mn-lt"/>
                    <a:ea typeface="+mn-ea"/>
                    <a:cs typeface="+mn-cs"/>
                  </a:rPr>
                  <a:t>Bf</a:t>
                </a:r>
                <a:r>
                  <a:rPr kumimoji="1" lang="ja-JP" altLang="en-US" sz="1200" b="0" i="0" kern="1200" dirty="0" smtClean="0">
                    <a:solidFill>
                      <a:schemeClr val="tx1"/>
                    </a:solidFill>
                    <a:effectLst/>
                    <a:latin typeface="+mn-lt"/>
                    <a:ea typeface="+mn-ea"/>
                    <a:cs typeface="+mn-cs"/>
                  </a:rPr>
                  <a:t>に関しては、</a:t>
                </a:r>
                <a:r>
                  <a:rPr kumimoji="1" lang="en-US" altLang="ja-JP" sz="1200" b="0" i="0" kern="1200" dirty="0" smtClean="0">
                    <a:solidFill>
                      <a:schemeClr val="tx1"/>
                    </a:solidFill>
                    <a:effectLst/>
                    <a:latin typeface="+mn-lt"/>
                    <a:ea typeface="+mn-ea"/>
                    <a:cs typeface="+mn-cs"/>
                  </a:rPr>
                  <a:t>Bf</a:t>
                </a:r>
                <a:r>
                  <a:rPr kumimoji="1" lang="ja-JP" altLang="en-US" sz="1200" b="0" i="0" kern="1200" dirty="0" smtClean="0">
                    <a:solidFill>
                      <a:schemeClr val="tx1"/>
                    </a:solidFill>
                    <a:effectLst/>
                    <a:latin typeface="+mn-lt"/>
                    <a:ea typeface="+mn-ea"/>
                    <a:cs typeface="+mn-cs"/>
                  </a:rPr>
                  <a:t>の値を</a:t>
                </a:r>
                <a:r>
                  <a:rPr kumimoji="1" lang="en-US" altLang="ja-JP" sz="1200" b="0" i="0" kern="1200" dirty="0" smtClean="0">
                    <a:solidFill>
                      <a:schemeClr val="tx1"/>
                    </a:solidFill>
                    <a:effectLst/>
                    <a:latin typeface="+mn-lt"/>
                    <a:ea typeface="+mn-ea"/>
                    <a:cs typeface="+mn-cs"/>
                  </a:rPr>
                  <a:t>Moller </a:t>
                </a:r>
                <a:r>
                  <a:rPr kumimoji="1" lang="ja-JP" altLang="en-US" sz="1200" b="0" i="0" kern="1200" dirty="0" smtClean="0">
                    <a:solidFill>
                      <a:schemeClr val="tx1"/>
                    </a:solidFill>
                    <a:effectLst/>
                    <a:latin typeface="+mn-lt"/>
                    <a:ea typeface="+mn-ea"/>
                    <a:cs typeface="+mn-cs"/>
                  </a:rPr>
                  <a:t>の論文を参考にして、求めた</a:t>
                </a:r>
                <a:r>
                  <a:rPr lang="ja-JP" altLang="en-US" dirty="0" smtClean="0"/>
                  <a:t/>
                </a:r>
                <a:br>
                  <a:rPr lang="ja-JP" altLang="en-US" dirty="0" smtClean="0"/>
                </a:br>
                <a:r>
                  <a:rPr kumimoji="1" lang="ja-JP" altLang="en-US" sz="1200" b="0" i="0" kern="1200" dirty="0" smtClean="0">
                    <a:solidFill>
                      <a:schemeClr val="tx1"/>
                    </a:solidFill>
                    <a:effectLst/>
                    <a:latin typeface="+mn-lt"/>
                    <a:ea typeface="+mn-ea"/>
                    <a:cs typeface="+mn-cs"/>
                  </a:rPr>
                  <a:t>ということになっています。</a:t>
                </a:r>
                <a:r>
                  <a:rPr lang="ja-JP" altLang="en-US" dirty="0" smtClean="0"/>
                  <a:t/>
                </a:r>
                <a:br>
                  <a:rPr lang="ja-JP" altLang="en-US" dirty="0" smtClean="0"/>
                </a:br>
                <a:r>
                  <a:rPr kumimoji="1" lang="ja-JP" altLang="en-US" sz="1200" b="0" i="0" kern="1200" dirty="0" smtClean="0">
                    <a:solidFill>
                      <a:schemeClr val="tx1"/>
                    </a:solidFill>
                    <a:effectLst/>
                    <a:latin typeface="+mn-lt"/>
                    <a:ea typeface="+mn-ea"/>
                    <a:cs typeface="+mn-cs"/>
                  </a:rPr>
                  <a:t>実際は</a:t>
                </a:r>
                <a:r>
                  <a:rPr kumimoji="1" lang="en-US" altLang="ja-JP" sz="1200" b="0" i="0" kern="1200" dirty="0" smtClean="0">
                    <a:solidFill>
                      <a:schemeClr val="tx1"/>
                    </a:solidFill>
                    <a:effectLst/>
                    <a:latin typeface="+mn-lt"/>
                    <a:ea typeface="+mn-ea"/>
                    <a:cs typeface="+mn-cs"/>
                  </a:rPr>
                  <a:t>Bf</a:t>
                </a:r>
                <a:r>
                  <a:rPr kumimoji="1" lang="ja-JP" altLang="en-US" sz="1200" b="0" i="0" kern="1200" dirty="0" smtClean="0">
                    <a:solidFill>
                      <a:schemeClr val="tx1"/>
                    </a:solidFill>
                    <a:effectLst/>
                    <a:latin typeface="+mn-lt"/>
                    <a:ea typeface="+mn-ea"/>
                    <a:cs typeface="+mn-cs"/>
                  </a:rPr>
                  <a:t>は液滴模型と殻補正エネルギーの和であらわされますが、</a:t>
                </a:r>
                <a:r>
                  <a:rPr lang="ja-JP" altLang="en-US" dirty="0" smtClean="0"/>
                  <a:t/>
                </a:r>
                <a:br>
                  <a:rPr lang="ja-JP" altLang="en-US" dirty="0" smtClean="0"/>
                </a:br>
                <a:r>
                  <a:rPr kumimoji="1" lang="ja-JP" altLang="en-US" sz="1200" b="0" i="0" kern="1200" dirty="0" smtClean="0">
                    <a:solidFill>
                      <a:schemeClr val="tx1"/>
                    </a:solidFill>
                    <a:effectLst/>
                    <a:latin typeface="+mn-lt"/>
                    <a:ea typeface="+mn-ea"/>
                    <a:cs typeface="+mn-cs"/>
                  </a:rPr>
                  <a:t>その殻補正エネルギーを</a:t>
                </a:r>
                <a:r>
                  <a:rPr kumimoji="1" lang="en-US" altLang="ja-JP" sz="1200" b="0" i="0" kern="1200" dirty="0" smtClean="0">
                    <a:solidFill>
                      <a:schemeClr val="tx1"/>
                    </a:solidFill>
                    <a:effectLst/>
                    <a:latin typeface="+mn-lt"/>
                    <a:ea typeface="+mn-ea"/>
                    <a:cs typeface="+mn-cs"/>
                  </a:rPr>
                  <a:t>Moller</a:t>
                </a:r>
                <a:r>
                  <a:rPr kumimoji="1" lang="ja-JP" altLang="en-US" sz="1200" b="0" i="0" kern="1200" dirty="0" smtClean="0">
                    <a:solidFill>
                      <a:schemeClr val="tx1"/>
                    </a:solidFill>
                    <a:effectLst/>
                    <a:latin typeface="+mn-lt"/>
                    <a:ea typeface="+mn-ea"/>
                    <a:cs typeface="+mn-cs"/>
                  </a:rPr>
                  <a:t>の論文から引用してきたという意味です</a:t>
                </a:r>
                <a:endParaRPr kumimoji="1" lang="en-US" altLang="ja-JP" sz="1200" b="0" i="0" kern="1200" dirty="0" smtClean="0">
                  <a:solidFill>
                    <a:schemeClr val="tx1"/>
                  </a:solidFill>
                  <a:effectLst/>
                  <a:latin typeface="+mn-lt"/>
                  <a:ea typeface="+mn-ea"/>
                  <a:cs typeface="+mn-cs"/>
                </a:endParaRPr>
              </a:p>
              <a:p>
                <a:endParaRPr kumimoji="1" lang="en-US" altLang="ja-JP" sz="1200" b="0" i="0" kern="1200" dirty="0" smtClean="0">
                  <a:solidFill>
                    <a:schemeClr val="tx1"/>
                  </a:solidFill>
                  <a:effectLst/>
                  <a:latin typeface="+mn-lt"/>
                  <a:ea typeface="+mn-ea"/>
                  <a:cs typeface="+mn-cs"/>
                </a:endParaRPr>
              </a:p>
              <a:p>
                <a:endParaRPr kumimoji="1" lang="en-US" altLang="ja-JP" sz="1200" b="0" i="0" kern="1200" dirty="0" smtClean="0">
                  <a:solidFill>
                    <a:schemeClr val="tx1"/>
                  </a:solidFill>
                  <a:effectLst/>
                  <a:latin typeface="+mn-lt"/>
                  <a:ea typeface="+mn-ea"/>
                  <a:cs typeface="+mn-cs"/>
                </a:endParaRPr>
              </a:p>
              <a:p>
                <a:r>
                  <a:rPr kumimoji="1" lang="en-US" altLang="ja-JP" sz="1200" b="0" i="0" kern="1200" dirty="0" smtClean="0">
                    <a:solidFill>
                      <a:schemeClr val="tx1"/>
                    </a:solidFill>
                    <a:effectLst/>
                    <a:latin typeface="+mn-lt"/>
                    <a:ea typeface="+mn-ea"/>
                    <a:cs typeface="+mn-cs"/>
                  </a:rPr>
                  <a:t>For this calculation, we change these uncertain</a:t>
                </a:r>
                <a:r>
                  <a:rPr kumimoji="1" lang="en-US" altLang="ja-JP" sz="1200" b="0" i="0" kern="1200" baseline="0" dirty="0" smtClean="0">
                    <a:solidFill>
                      <a:schemeClr val="tx1"/>
                    </a:solidFill>
                    <a:effectLst/>
                    <a:latin typeface="+mn-lt"/>
                    <a:ea typeface="+mn-ea"/>
                    <a:cs typeface="+mn-cs"/>
                  </a:rPr>
                  <a:t> </a:t>
                </a:r>
                <a:r>
                  <a:rPr kumimoji="1" lang="en-US" altLang="ja-JP" sz="1200" b="0" i="0" kern="1200" dirty="0" smtClean="0">
                    <a:solidFill>
                      <a:schemeClr val="tx1"/>
                    </a:solidFill>
                    <a:effectLst/>
                    <a:latin typeface="+mn-lt"/>
                    <a:ea typeface="+mn-ea"/>
                    <a:cs typeface="+mn-cs"/>
                  </a:rPr>
                  <a:t>parameter,</a:t>
                </a:r>
                <a:r>
                  <a:rPr kumimoji="1" lang="en-US" altLang="ja-JP" sz="1200" b="0" i="0" kern="1200" baseline="0" dirty="0" smtClean="0">
                    <a:solidFill>
                      <a:schemeClr val="tx1"/>
                    </a:solidFill>
                    <a:effectLst/>
                    <a:latin typeface="+mn-lt"/>
                    <a:ea typeface="+mn-ea"/>
                    <a:cs typeface="+mn-cs"/>
                  </a:rPr>
                  <a:t> which is </a:t>
                </a:r>
                <a:r>
                  <a:rPr kumimoji="1" lang="en-US" altLang="ja-JP" sz="1200" b="0" i="0" kern="1200" dirty="0" smtClean="0">
                    <a:solidFill>
                      <a:schemeClr val="tx1"/>
                    </a:solidFill>
                    <a:effectLst/>
                    <a:latin typeface="+mn-lt"/>
                    <a:ea typeface="+mn-ea"/>
                    <a:cs typeface="+mn-cs"/>
                  </a:rPr>
                  <a:t> </a:t>
                </a:r>
                <a:r>
                  <a:rPr lang="en-US" altLang="ja-JP" sz="1200" dirty="0" smtClean="0"/>
                  <a:t>Adjustment value of Fission barrier : </a:t>
                </a:r>
                <a:r>
                  <a:rPr lang="en-US" altLang="ja-JP" sz="1200" i="0" dirty="0">
                    <a:highlight>
                      <a:srgbClr val="FFFF00"/>
                    </a:highlight>
                    <a:latin typeface="Cambria Math" panose="02040503050406030204" pitchFamily="18" charset="0"/>
                  </a:rPr>
                  <a:t>"δ" B</a:t>
                </a:r>
                <a:r>
                  <a:rPr lang="en-US" altLang="ja-JP" sz="1200" i="0" baseline="-25000" dirty="0">
                    <a:highlight>
                      <a:srgbClr val="FFFF00"/>
                    </a:highlight>
                    <a:latin typeface="Cambria Math" panose="02040503050406030204" pitchFamily="18" charset="0"/>
                  </a:rPr>
                  <a:t>"f</a:t>
                </a:r>
                <a:r>
                  <a:rPr lang="ja-JP" altLang="en-US" sz="1200" i="0" baseline="-25000" dirty="0">
                    <a:highlight>
                      <a:srgbClr val="FFFF00"/>
                    </a:highlight>
                  </a:rPr>
                  <a:t>"</a:t>
                </a:r>
                <a:r>
                  <a:rPr lang="en-US" altLang="ja-JP" sz="1200" dirty="0"/>
                  <a:t> </a:t>
                </a:r>
                <a:r>
                  <a:rPr kumimoji="1" lang="en-US" altLang="ja-JP" sz="1200" dirty="0" smtClean="0"/>
                  <a:t>, Friction </a:t>
                </a:r>
                <a:r>
                  <a:rPr kumimoji="1" lang="en-US" altLang="ja-JP" sz="1200" dirty="0" smtClean="0">
                    <a:highlight>
                      <a:srgbClr val="FFFF00"/>
                    </a:highlight>
                  </a:rPr>
                  <a:t>γ </a:t>
                </a:r>
                <a:r>
                  <a:rPr kumimoji="1" lang="en-US" altLang="ja-JP" sz="1200" dirty="0" smtClean="0"/>
                  <a:t>parameter ,and </a:t>
                </a:r>
                <a:r>
                  <a:rPr lang="en-US" altLang="ja-JP" sz="1200" dirty="0" smtClean="0"/>
                  <a:t>Level density parameter </a:t>
                </a:r>
                <a:r>
                  <a:rPr lang="en-US" altLang="ja-JP" sz="1200" dirty="0" err="1" smtClean="0">
                    <a:highlight>
                      <a:srgbClr val="FFFF00"/>
                    </a:highlight>
                  </a:rPr>
                  <a:t>a</a:t>
                </a:r>
                <a:r>
                  <a:rPr lang="en-US" altLang="ja-JP" sz="1200" baseline="-25000" dirty="0" err="1" smtClean="0">
                    <a:highlight>
                      <a:srgbClr val="FFFF00"/>
                    </a:highlight>
                  </a:rPr>
                  <a:t>f</a:t>
                </a:r>
                <a:r>
                  <a:rPr lang="en-US" altLang="ja-JP" sz="1200" dirty="0" smtClean="0">
                    <a:highlight>
                      <a:srgbClr val="FFFF00"/>
                    </a:highlight>
                  </a:rPr>
                  <a:t>/a</a:t>
                </a:r>
                <a:r>
                  <a:rPr lang="en-US" altLang="ja-JP" sz="1200" baseline="-25000" dirty="0" smtClean="0">
                    <a:highlight>
                      <a:srgbClr val="FFFF00"/>
                    </a:highlight>
                  </a:rPr>
                  <a:t>n </a:t>
                </a:r>
                <a:r>
                  <a:rPr lang="en-US" altLang="ja-JP" sz="1200" baseline="0" dirty="0" smtClean="0">
                    <a:highlight>
                      <a:srgbClr val="FFFF00"/>
                    </a:highligh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1" kern="1200" dirty="0" smtClean="0">
                    <a:solidFill>
                      <a:schemeClr val="tx1"/>
                    </a:solidFill>
                    <a:effectLst/>
                    <a:latin typeface="+mn-lt"/>
                    <a:ea typeface="+mn-ea"/>
                    <a:cs typeface="+mn-cs"/>
                  </a:rPr>
                  <a:t>We plan to change the value of reaction </a:t>
                </a:r>
                <a:r>
                  <a:rPr kumimoji="1" lang="en-US" altLang="ja-JP" sz="1200" b="0" i="1" kern="1200" dirty="0" err="1" smtClean="0">
                    <a:solidFill>
                      <a:schemeClr val="tx1"/>
                    </a:solidFill>
                    <a:effectLst/>
                    <a:latin typeface="+mn-lt"/>
                    <a:ea typeface="+mn-ea"/>
                    <a:cs typeface="+mn-cs"/>
                  </a:rPr>
                  <a:t>Qvalue</a:t>
                </a:r>
                <a:r>
                  <a:rPr kumimoji="1" lang="en-US" altLang="ja-JP" sz="1200" b="0" i="1" kern="1200" dirty="0" smtClean="0">
                    <a:solidFill>
                      <a:schemeClr val="tx1"/>
                    </a:solidFill>
                    <a:effectLst/>
                    <a:latin typeface="+mn-lt"/>
                    <a:ea typeface="+mn-ea"/>
                    <a:cs typeface="+mn-cs"/>
                  </a:rPr>
                  <a:t> in next calculation.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For</a:t>
                </a:r>
                <a:r>
                  <a:rPr kumimoji="1" lang="en-US" altLang="ja-JP" sz="1200" b="0" i="0" kern="1200" baseline="0" dirty="0" smtClean="0">
                    <a:solidFill>
                      <a:schemeClr val="tx1"/>
                    </a:solidFill>
                    <a:effectLst/>
                    <a:latin typeface="+mn-lt"/>
                    <a:ea typeface="+mn-ea"/>
                    <a:cs typeface="+mn-cs"/>
                  </a:rPr>
                  <a:t> fission barrier, we used Moller as the 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baseline="0" dirty="0" smtClean="0">
                    <a:solidFill>
                      <a:schemeClr val="tx1">
                        <a:lumMod val="50000"/>
                        <a:lumOff val="50000"/>
                      </a:schemeClr>
                    </a:solidFill>
                    <a:effectLst/>
                    <a:latin typeface="+mn-lt"/>
                    <a:ea typeface="+mn-ea"/>
                    <a:cs typeface="+mn-cs"/>
                  </a:rPr>
                  <a:t>We had calculated the excitation energy E* from 10-50MeV and had calculated the </a:t>
                </a:r>
                <a:r>
                  <a:rPr kumimoji="1" lang="en-US" altLang="ja-JP" sz="1200" b="0" i="0" kern="1200" baseline="0" dirty="0" err="1" smtClean="0">
                    <a:solidFill>
                      <a:schemeClr val="tx1">
                        <a:lumMod val="50000"/>
                        <a:lumOff val="50000"/>
                      </a:schemeClr>
                    </a:solidFill>
                    <a:effectLst/>
                    <a:latin typeface="+mn-lt"/>
                    <a:ea typeface="+mn-ea"/>
                    <a:cs typeface="+mn-cs"/>
                  </a:rPr>
                  <a:t>superheavy</a:t>
                </a:r>
                <a:r>
                  <a:rPr kumimoji="1" lang="en-US" altLang="ja-JP" sz="1200" b="0" i="0" kern="1200" baseline="0" dirty="0" smtClean="0">
                    <a:solidFill>
                      <a:schemeClr val="tx1">
                        <a:lumMod val="50000"/>
                        <a:lumOff val="50000"/>
                      </a:schemeClr>
                    </a:solidFill>
                    <a:effectLst/>
                    <a:latin typeface="+mn-lt"/>
                    <a:ea typeface="+mn-ea"/>
                    <a:cs typeface="+mn-cs"/>
                  </a:rPr>
                  <a:t> nuclei z 112-124, the element that had been not discovered yet. This is the system we calculated for the element that had been not discovered yet.</a:t>
                </a:r>
                <a:endParaRPr kumimoji="1" lang="en-US" altLang="ja-JP" sz="1200" b="0" i="0" kern="1200" dirty="0" smtClean="0">
                  <a:solidFill>
                    <a:schemeClr val="tx1"/>
                  </a:solidFill>
                  <a:effectLst/>
                  <a:latin typeface="+mn-lt"/>
                  <a:ea typeface="+mn-ea"/>
                  <a:cs typeface="+mn-cs"/>
                </a:endParaRPr>
              </a:p>
            </p:txBody>
          </p:sp>
        </mc:Fallback>
      </mc:AlternateContent>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11</a:t>
            </a:fld>
            <a:endParaRPr kumimoji="1" lang="ja-JP" altLang="en-US"/>
          </a:p>
        </p:txBody>
      </p:sp>
    </p:spTree>
    <p:extLst>
      <p:ext uri="{BB962C8B-B14F-4D97-AF65-F5344CB8AC3E}">
        <p14:creationId xmlns:p14="http://schemas.microsoft.com/office/powerpoint/2010/main" val="197789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Here is some example of calculation result to show the relation between formation cross section, survival probability and evaporation residue cross section. This is the example of calculation result for element 112, 114 116 and 118.</a:t>
            </a:r>
          </a:p>
        </p:txBody>
      </p:sp>
      <p:sp>
        <p:nvSpPr>
          <p:cNvPr id="4" name="Slide Number Placeholder 3"/>
          <p:cNvSpPr>
            <a:spLocks noGrp="1"/>
          </p:cNvSpPr>
          <p:nvPr>
            <p:ph type="sldNum" sz="quarter" idx="10"/>
          </p:nvPr>
        </p:nvSpPr>
        <p:spPr/>
        <p:txBody>
          <a:bodyPr/>
          <a:lstStyle/>
          <a:p>
            <a:fld id="{1DF4C6F5-5A9B-4EF3-A9B7-305DAC20E6C1}" type="slidenum">
              <a:rPr kumimoji="1" lang="ja-JP" altLang="en-US" smtClean="0"/>
              <a:pPr/>
              <a:t>12</a:t>
            </a:fld>
            <a:endParaRPr kumimoji="1" lang="ja-JP" altLang="en-US"/>
          </a:p>
        </p:txBody>
      </p:sp>
    </p:spTree>
    <p:extLst>
      <p:ext uri="{BB962C8B-B14F-4D97-AF65-F5344CB8AC3E}">
        <p14:creationId xmlns:p14="http://schemas.microsoft.com/office/powerpoint/2010/main" val="182014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 3 graphs are the graphs</a:t>
            </a:r>
            <a:r>
              <a:rPr kumimoji="1" lang="en-US" altLang="ja-JP" baseline="0" dirty="0"/>
              <a:t> of survival probability base on different uncertain parameter value in third stage. This is the example for calculation results element 114, where Calcium as the projectile nuclei and Plutonium as the target nuclei.</a:t>
            </a:r>
          </a:p>
          <a:p>
            <a:r>
              <a:rPr kumimoji="1" lang="en-US" altLang="ja-JP" baseline="0" dirty="0"/>
              <a:t>As we can see, the uncertain parameter value effect the calculation results of survival probability. </a:t>
            </a:r>
          </a:p>
          <a:p>
            <a:r>
              <a:rPr kumimoji="1" lang="en-US" altLang="ja-JP" baseline="0" dirty="0"/>
              <a:t>As we can see, there are some different, gap, between the parameter.</a:t>
            </a:r>
          </a:p>
          <a:p>
            <a:r>
              <a:rPr kumimoji="1" lang="en-US" altLang="ja-JP" u="sng" baseline="0" dirty="0"/>
              <a:t>The trend is same with other system for </a:t>
            </a:r>
            <a:r>
              <a:rPr kumimoji="1" lang="en-US" altLang="ja-JP" u="sng" baseline="0" dirty="0" err="1"/>
              <a:t>superheavy</a:t>
            </a:r>
            <a:r>
              <a:rPr kumimoji="1" lang="en-US" altLang="ja-JP" u="sng" baseline="0" dirty="0"/>
              <a:t> element. We change these parameter one by one.</a:t>
            </a:r>
            <a:endParaRPr kumimoji="1" lang="ja-JP" altLang="en-US" u="sng"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13</a:t>
            </a:fld>
            <a:endParaRPr kumimoji="1" lang="ja-JP" altLang="en-US"/>
          </a:p>
        </p:txBody>
      </p:sp>
    </p:spTree>
    <p:extLst>
      <p:ext uri="{BB962C8B-B14F-4D97-AF65-F5344CB8AC3E}">
        <p14:creationId xmlns:p14="http://schemas.microsoft.com/office/powerpoint/2010/main" val="3761992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these are the results of ER cross section </a:t>
            </a:r>
            <a:r>
              <a:rPr kumimoji="1" lang="en-US" altLang="ja-JP" baseline="0" dirty="0"/>
              <a:t>base on different uncertain parameter value. As we can see also, because the survival probability change just now, the uncertain parameter value also effect the calculation result of ER cross section.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a:t>From these graphs, we took the maximum value of the ER cross section, and…….. (next page)</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14</a:t>
            </a:fld>
            <a:endParaRPr kumimoji="1" lang="ja-JP" altLang="en-US"/>
          </a:p>
        </p:txBody>
      </p:sp>
    </p:spTree>
    <p:extLst>
      <p:ext uri="{BB962C8B-B14F-4D97-AF65-F5344CB8AC3E}">
        <p14:creationId xmlns:p14="http://schemas.microsoft.com/office/powerpoint/2010/main" val="2841653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plot it like had been</a:t>
            </a:r>
            <a:r>
              <a:rPr kumimoji="1" lang="en-US" altLang="ja-JP" baseline="0" dirty="0"/>
              <a:t> showed in these graph. These are the summaries of all system that we had calculated from 110-124. As the </a:t>
            </a:r>
            <a:r>
              <a:rPr lang="en-US" altLang="ja-JP" sz="1200" dirty="0"/>
              <a:t>Adjustment value of Fission barrier increase the ER cross section increase. Same goes to as the friction parameter increase, the ER cross section will</a:t>
            </a:r>
            <a:r>
              <a:rPr lang="en-US" altLang="ja-JP" sz="1200" baseline="0" dirty="0"/>
              <a:t> increase too. Meanwhile as the level density parameter </a:t>
            </a:r>
            <a:r>
              <a:rPr lang="en-US" altLang="ja-JP" sz="1200" u="sng" baseline="0" dirty="0" err="1"/>
              <a:t>af</a:t>
            </a:r>
            <a:r>
              <a:rPr lang="en-US" altLang="ja-JP" sz="1200" u="sng" baseline="0" dirty="0"/>
              <a:t>/an </a:t>
            </a:r>
            <a:r>
              <a:rPr lang="en-US" altLang="ja-JP" sz="1200" baseline="0" dirty="0"/>
              <a:t>increase the ER cross section will decrease. These parameters change was calculated one by one. These is the system that we used in this calculation. And for element that had been not discovered yet from 119-124 these are the system that we used.</a:t>
            </a:r>
            <a:endParaRPr kumimoji="1" lang="ja-JP" altLang="en-US" dirty="0"/>
          </a:p>
          <a:p>
            <a:endParaRPr lang="en-MY" dirty="0"/>
          </a:p>
        </p:txBody>
      </p:sp>
      <p:sp>
        <p:nvSpPr>
          <p:cNvPr id="4" name="Slide Number Placeholder 3"/>
          <p:cNvSpPr>
            <a:spLocks noGrp="1"/>
          </p:cNvSpPr>
          <p:nvPr>
            <p:ph type="sldNum" sz="quarter" idx="10"/>
          </p:nvPr>
        </p:nvSpPr>
        <p:spPr/>
        <p:txBody>
          <a:bodyPr/>
          <a:lstStyle/>
          <a:p>
            <a:fld id="{1DF4C6F5-5A9B-4EF3-A9B7-305DAC20E6C1}" type="slidenum">
              <a:rPr kumimoji="1" lang="ja-JP" altLang="en-US" smtClean="0"/>
              <a:pPr/>
              <a:t>15</a:t>
            </a:fld>
            <a:endParaRPr kumimoji="1" lang="ja-JP" altLang="en-US"/>
          </a:p>
        </p:txBody>
      </p:sp>
    </p:spTree>
    <p:extLst>
      <p:ext uri="{BB962C8B-B14F-4D97-AF65-F5344CB8AC3E}">
        <p14:creationId xmlns:p14="http://schemas.microsoft.com/office/powerpoint/2010/main" val="2244066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This is the maximum value of evaporation residue cross section.  There are many possible system for synthesizing </a:t>
            </a:r>
            <a:r>
              <a:rPr lang="en-MY" dirty="0" err="1"/>
              <a:t>superheavy</a:t>
            </a:r>
            <a:r>
              <a:rPr lang="en-MY" dirty="0"/>
              <a:t> element, especially element that had been not discovered yet. For example, in this graph, for element 120, If we used other system, the calculation results are change too. For 122, if we used </a:t>
            </a:r>
            <a:r>
              <a:rPr lang="en-US" altLang="ja-JP" sz="1200" baseline="30000" dirty="0"/>
              <a:t>54</a:t>
            </a:r>
            <a:r>
              <a:rPr lang="en-US" altLang="ja-JP" sz="1200" dirty="0"/>
              <a:t>Cr+</a:t>
            </a:r>
            <a:r>
              <a:rPr lang="en-US" altLang="ja-JP" sz="1200" baseline="30000" dirty="0"/>
              <a:t>249</a:t>
            </a:r>
            <a:r>
              <a:rPr lang="en-US" altLang="ja-JP" sz="1200" dirty="0"/>
              <a:t>Cf</a:t>
            </a:r>
            <a:r>
              <a:rPr lang="en-MY" altLang="ja-JP" sz="1200" dirty="0"/>
              <a:t> system, the ER will be at this point, while if we used </a:t>
            </a:r>
            <a:r>
              <a:rPr lang="en-MY" altLang="ja-JP" sz="1200" dirty="0" err="1"/>
              <a:t>Fe+Cm</a:t>
            </a:r>
            <a:r>
              <a:rPr lang="en-MY" altLang="ja-JP" sz="1200" dirty="0"/>
              <a:t>, the calculation result will be like this. </a:t>
            </a:r>
            <a:r>
              <a:rPr lang="en-MY" altLang="ja-JP" sz="1200" u="sng" dirty="0"/>
              <a:t>These result are not set the parameter (we use standard parameter)</a:t>
            </a:r>
            <a:endParaRPr lang="en-MY" u="sng" dirty="0"/>
          </a:p>
          <a:p>
            <a:r>
              <a:rPr lang="en-MY" dirty="0"/>
              <a:t>Maybe Because it was not set to parameter.</a:t>
            </a:r>
          </a:p>
        </p:txBody>
      </p:sp>
      <p:sp>
        <p:nvSpPr>
          <p:cNvPr id="4" name="Slide Number Placeholder 3"/>
          <p:cNvSpPr>
            <a:spLocks noGrp="1"/>
          </p:cNvSpPr>
          <p:nvPr>
            <p:ph type="sldNum" sz="quarter" idx="10"/>
          </p:nvPr>
        </p:nvSpPr>
        <p:spPr/>
        <p:txBody>
          <a:bodyPr/>
          <a:lstStyle/>
          <a:p>
            <a:fld id="{1DF4C6F5-5A9B-4EF3-A9B7-305DAC20E6C1}" type="slidenum">
              <a:rPr kumimoji="1" lang="ja-JP" altLang="en-US" smtClean="0"/>
              <a:pPr/>
              <a:t>16</a:t>
            </a:fld>
            <a:endParaRPr kumimoji="1" lang="ja-JP" altLang="en-US"/>
          </a:p>
        </p:txBody>
      </p:sp>
    </p:spTree>
    <p:extLst>
      <p:ext uri="{BB962C8B-B14F-4D97-AF65-F5344CB8AC3E}">
        <p14:creationId xmlns:p14="http://schemas.microsoft.com/office/powerpoint/2010/main" val="121996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For discussion, this is calculation by</a:t>
            </a:r>
            <a:r>
              <a:rPr kumimoji="1" lang="en-US" altLang="ja-JP" baseline="0" dirty="0"/>
              <a:t> Jin Nakagawa in our group </a:t>
            </a:r>
            <a:r>
              <a:rPr kumimoji="1" lang="en-US" altLang="ja-JP" strike="sngStrike" baseline="0" dirty="0"/>
              <a:t>from </a:t>
            </a:r>
            <a:r>
              <a:rPr kumimoji="1" lang="en-US" altLang="ja-JP" strike="sngStrike" baseline="0" dirty="0" err="1"/>
              <a:t>Kindai</a:t>
            </a:r>
            <a:r>
              <a:rPr kumimoji="1" lang="en-US" altLang="ja-JP" strike="sngStrike" baseline="0" dirty="0"/>
              <a:t> University last year</a:t>
            </a:r>
            <a:r>
              <a:rPr kumimoji="1" lang="en-US" altLang="ja-JP" baseline="0" dirty="0"/>
              <a:t>. This (at the left graph) is the calculation without changing the parameter value (</a:t>
            </a:r>
            <a:r>
              <a:rPr kumimoji="1" lang="en-US" altLang="ja-JP" u="sng" baseline="0" dirty="0"/>
              <a:t>using the default parameter set</a:t>
            </a:r>
            <a:r>
              <a:rPr kumimoji="1" lang="en-US" altLang="ja-JP" baseline="0" dirty="0"/>
              <a:t>) Bf=0,γ=5,af/an=1.02. While this graph (right)is the calculation result after changing these parameter values (friction parameter and fission barrier height). For example, for calculation element 103 Lawrencium, if we change the friction parameter to 2.5 and </a:t>
            </a:r>
            <a:r>
              <a:rPr lang="en-US" altLang="ja-JP" sz="1200" dirty="0"/>
              <a:t>Adjustment value of Fission barrier adds to -0.8MeV, the calculation</a:t>
            </a:r>
            <a:r>
              <a:rPr lang="en-US" altLang="ja-JP" sz="1200" baseline="0" dirty="0"/>
              <a:t> result is almost matched with experiment data. The experiment data is </a:t>
            </a:r>
            <a:r>
              <a:rPr lang="en-US" altLang="ja-JP" sz="1200" u="sng" baseline="0" dirty="0"/>
              <a:t>from NRV data</a:t>
            </a:r>
            <a:r>
              <a:rPr lang="en-US" altLang="ja-JP" sz="1200" baseline="0" dirty="0"/>
              <a:t>. </a:t>
            </a:r>
            <a:r>
              <a:rPr kumimoji="1" lang="en-US" altLang="ja-JP" sz="1200" baseline="0" dirty="0"/>
              <a:t>F</a:t>
            </a:r>
            <a:r>
              <a:rPr kumimoji="1" lang="en-US" altLang="ja-JP" baseline="0" dirty="0"/>
              <a:t>or calculation element 105 </a:t>
            </a:r>
            <a:r>
              <a:rPr kumimoji="1" lang="en-US" altLang="ja-JP" baseline="0" dirty="0" err="1"/>
              <a:t>Dubnium</a:t>
            </a:r>
            <a:r>
              <a:rPr kumimoji="1" lang="en-US" altLang="ja-JP" baseline="0" dirty="0"/>
              <a:t>, if we change the friction parameter to 3 and </a:t>
            </a:r>
            <a:r>
              <a:rPr lang="en-US" altLang="ja-JP" sz="1200" dirty="0"/>
              <a:t>Adjustment value of Fission barrier adds to -0.2MeV, the calculation</a:t>
            </a:r>
            <a:r>
              <a:rPr lang="en-US" altLang="ja-JP" sz="1200" baseline="0" dirty="0"/>
              <a:t> result is almost matched with experiment data. </a:t>
            </a:r>
            <a:r>
              <a:rPr lang="en-US" altLang="ja-JP" sz="1200" i="1" u="sng" baseline="0" dirty="0"/>
              <a:t>This change was made manually. </a:t>
            </a:r>
            <a:endParaRPr kumimoji="1" lang="ja-JP" altLang="en-US" i="1" u="sng"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17</a:t>
            </a:fld>
            <a:endParaRPr kumimoji="1" lang="ja-JP" altLang="en-US"/>
          </a:p>
        </p:txBody>
      </p:sp>
    </p:spTree>
    <p:extLst>
      <p:ext uri="{BB962C8B-B14F-4D97-AF65-F5344CB8AC3E}">
        <p14:creationId xmlns:p14="http://schemas.microsoft.com/office/powerpoint/2010/main" val="2404379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From those calculations just now, we can make some</a:t>
            </a:r>
            <a:r>
              <a:rPr kumimoji="1" lang="en-US" altLang="ja-JP" baseline="0" dirty="0"/>
              <a:t> </a:t>
            </a:r>
            <a:r>
              <a:rPr kumimoji="1" lang="en-US" altLang="ja-JP" u="sng" baseline="0" dirty="0"/>
              <a:t>function equa</a:t>
            </a:r>
            <a:r>
              <a:rPr kumimoji="1" lang="en-US" altLang="ja-JP" baseline="0" dirty="0"/>
              <a:t>tion (as we can see, for adjustment of fission barrier height its linear fit, and for friction its exponential fit) and can predict the uncertain parameter value for the next </a:t>
            </a:r>
            <a:r>
              <a:rPr kumimoji="1" lang="en-US" altLang="ja-JP" baseline="0" dirty="0" err="1"/>
              <a:t>next</a:t>
            </a:r>
            <a:r>
              <a:rPr kumimoji="1" lang="en-US" altLang="ja-JP" baseline="0" dirty="0"/>
              <a:t> </a:t>
            </a:r>
            <a:r>
              <a:rPr kumimoji="1" lang="en-US" altLang="ja-JP" baseline="0" dirty="0" err="1"/>
              <a:t>superheavy</a:t>
            </a:r>
            <a:r>
              <a:rPr kumimoji="1" lang="en-US" altLang="ja-JP" baseline="0" dirty="0"/>
              <a:t> elements. For example, for element 119, we can predict like this</a:t>
            </a:r>
            <a:endParaRPr kumimoji="1" lang="ja-JP" altLang="en-US"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18</a:t>
            </a:fld>
            <a:endParaRPr kumimoji="1" lang="ja-JP" altLang="en-US"/>
          </a:p>
        </p:txBody>
      </p:sp>
    </p:spTree>
    <p:extLst>
      <p:ext uri="{BB962C8B-B14F-4D97-AF65-F5344CB8AC3E}">
        <p14:creationId xmlns:p14="http://schemas.microsoft.com/office/powerpoint/2010/main" val="410376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There are many uncertain values in synthesizing</a:t>
            </a:r>
            <a:r>
              <a:rPr kumimoji="1" lang="en-US" altLang="ja-JP" sz="1200" baseline="0" dirty="0"/>
              <a:t> </a:t>
            </a:r>
            <a:r>
              <a:rPr kumimoji="1" lang="en-US" altLang="ja-JP" sz="1200" baseline="0" dirty="0" err="1"/>
              <a:t>superheavy</a:t>
            </a:r>
            <a:r>
              <a:rPr kumimoji="1" lang="en-US" altLang="ja-JP" sz="1200" baseline="0" dirty="0"/>
              <a:t> elements. As the parameter change, the calculation results is change too. we need to change these parameters to fit with experiment data.</a:t>
            </a:r>
            <a:r>
              <a:rPr kumimoji="1" lang="ja-JP" altLang="en-US" sz="1200" baseline="0" dirty="0"/>
              <a:t>　</a:t>
            </a:r>
            <a:endParaRPr kumimoji="1" lang="en-US" altLang="ja-JP"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For future task, I want to change and adjust these uncertain parameter, ( fission barrier height, friction parameter, level density parameter reaction Q value parameter </a:t>
            </a:r>
            <a:r>
              <a:rPr kumimoji="1" lang="en-US" altLang="ja-JP" sz="1200" baseline="0" dirty="0" err="1"/>
              <a:t>etc</a:t>
            </a:r>
            <a:r>
              <a:rPr kumimoji="1" lang="en-US" altLang="ja-JP" sz="1200" baseline="0" dirty="0"/>
              <a:t>) at the same time, and arrange it more mathematically using covariance method.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I hope with this and future calculation result, it will be helpful for the experiment team to be as a guide or make some prediction to discover more new elements.</a:t>
            </a:r>
            <a:endParaRPr kumimoji="1" lang="en-US" altLang="ja-JP" sz="1200"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19</a:t>
            </a:fld>
            <a:endParaRPr kumimoji="1" lang="ja-JP" altLang="en-US"/>
          </a:p>
        </p:txBody>
      </p:sp>
    </p:spTree>
    <p:extLst>
      <p:ext uri="{BB962C8B-B14F-4D97-AF65-F5344CB8AC3E}">
        <p14:creationId xmlns:p14="http://schemas.microsoft.com/office/powerpoint/2010/main" val="81592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lang="en-US" altLang="ja-JP" sz="1000" dirty="0"/>
              <a:t>For today’s content, I will present about </a:t>
            </a:r>
            <a:r>
              <a:rPr kumimoji="1" lang="en-US" altLang="ja-JP" sz="1000" dirty="0"/>
              <a:t>Background/Objective, Model Explanation/Theory,</a:t>
            </a:r>
            <a:r>
              <a:rPr kumimoji="1" lang="en-US" altLang="ja-JP" sz="1000" baseline="0" dirty="0"/>
              <a:t> </a:t>
            </a:r>
            <a:r>
              <a:rPr lang="en-US" altLang="ja-JP" sz="1000" dirty="0"/>
              <a:t>Calculation Results which include Survival probability,</a:t>
            </a:r>
          </a:p>
          <a:p>
            <a:r>
              <a:rPr lang="en-US" altLang="ja-JP" sz="1000" dirty="0"/>
              <a:t>Evaporation residue cross section and comparison to experiment value, </a:t>
            </a:r>
            <a:r>
              <a:rPr kumimoji="1" lang="en-US" altLang="ja-JP" sz="1000" dirty="0"/>
              <a:t>Discussion and </a:t>
            </a:r>
            <a:r>
              <a:rPr lang="en-US" altLang="ja-JP" sz="1000" dirty="0"/>
              <a:t>Conclusion.</a:t>
            </a:r>
            <a:endParaRPr kumimoji="1" lang="ja-JP" alt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t> </a:t>
            </a:r>
          </a:p>
          <a:p>
            <a:endParaRPr lang="ja-JP" altLang="en-US" sz="1000"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2</a:t>
            </a:fld>
            <a:endParaRPr kumimoji="1" lang="ja-JP" altLang="en-US" dirty="0"/>
          </a:p>
        </p:txBody>
      </p:sp>
    </p:spTree>
    <p:extLst>
      <p:ext uri="{BB962C8B-B14F-4D97-AF65-F5344CB8AC3E}">
        <p14:creationId xmlns:p14="http://schemas.microsoft.com/office/powerpoint/2010/main" val="85985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20</a:t>
            </a:fld>
            <a:endParaRPr kumimoji="1" lang="ja-JP" altLang="en-US"/>
          </a:p>
        </p:txBody>
      </p:sp>
    </p:spTree>
    <p:extLst>
      <p:ext uri="{BB962C8B-B14F-4D97-AF65-F5344CB8AC3E}">
        <p14:creationId xmlns:p14="http://schemas.microsoft.com/office/powerpoint/2010/main" val="227621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For </a:t>
            </a:r>
            <a:r>
              <a:rPr lang="en-US" altLang="ja-JP" sz="1200" dirty="0"/>
              <a:t>Background</a:t>
            </a:r>
            <a:r>
              <a:rPr lang="en-US" altLang="ja-JP" sz="1200" baseline="0" dirty="0"/>
              <a:t> and </a:t>
            </a:r>
            <a:r>
              <a:rPr lang="en-US" altLang="ja-JP" sz="1200" dirty="0"/>
              <a:t>Objective, nowadays there are some new elements that had been discovered.</a:t>
            </a:r>
            <a:r>
              <a:rPr lang="en-US" altLang="ja-JP" sz="1200" baseline="0" dirty="0"/>
              <a:t> For example, element 113 </a:t>
            </a:r>
            <a:r>
              <a:rPr lang="en-US" altLang="ja-JP" sz="1200" baseline="0" dirty="0" err="1"/>
              <a:t>Nihonium</a:t>
            </a:r>
            <a:r>
              <a:rPr lang="en-US" altLang="ja-JP" sz="1200" baseline="0" dirty="0"/>
              <a:t>, element 115 </a:t>
            </a:r>
            <a:r>
              <a:rPr lang="en-US" altLang="ja-JP" sz="1200" baseline="0" dirty="0" err="1"/>
              <a:t>Moscovium</a:t>
            </a:r>
            <a:r>
              <a:rPr lang="en-US" altLang="ja-JP" sz="1200" baseline="0" dirty="0"/>
              <a:t>, element 117 </a:t>
            </a:r>
            <a:r>
              <a:rPr lang="en-US" altLang="ja-JP" sz="1200" baseline="0" dirty="0" err="1"/>
              <a:t>Tennessine</a:t>
            </a:r>
            <a:r>
              <a:rPr lang="en-US" altLang="ja-JP" sz="1200" baseline="0" dirty="0"/>
              <a:t> and element 118 </a:t>
            </a:r>
            <a:r>
              <a:rPr lang="en-US" altLang="ja-JP" sz="1200" baseline="0" dirty="0" err="1"/>
              <a:t>Oganesson</a:t>
            </a:r>
            <a:r>
              <a:rPr lang="en-US" altLang="ja-JP" sz="1200" baseline="0" dirty="0"/>
              <a:t>. Its not the end. The periodic table will be continued to 8</a:t>
            </a:r>
            <a:r>
              <a:rPr lang="en-US" altLang="ja-JP" sz="1200" baseline="30000" dirty="0"/>
              <a:t>th</a:t>
            </a:r>
            <a:r>
              <a:rPr lang="en-US" altLang="ja-JP" sz="1200" baseline="0" dirty="0"/>
              <a:t> period. Now we aim for element 119 and above.</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a:t>From now on, there is still many unknown elements that had been not discovered yet.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Next, we aim the island of stability which, proton number Z 114, and neutron number N 184. Until now, there is still no stable combination of projectile and target nucleus.</a:t>
            </a:r>
            <a:endParaRPr kumimoji="1" lang="ja-JP" altLang="en-US"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3</a:t>
            </a:fld>
            <a:endParaRPr kumimoji="1" lang="ja-JP" altLang="en-US" dirty="0"/>
          </a:p>
        </p:txBody>
      </p:sp>
    </p:spTree>
    <p:extLst>
      <p:ext uri="{BB962C8B-B14F-4D97-AF65-F5344CB8AC3E}">
        <p14:creationId xmlns:p14="http://schemas.microsoft.com/office/powerpoint/2010/main" val="194130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From these two </a:t>
            </a:r>
            <a:r>
              <a:rPr lang="en-US" altLang="ja-JP" sz="1200" dirty="0"/>
              <a:t>Backgrounds/Objectives</a:t>
            </a:r>
            <a:r>
              <a:rPr kumimoji="1" lang="en-US" altLang="ja-JP" sz="1200" dirty="0"/>
              <a:t>,</a:t>
            </a:r>
            <a:r>
              <a:rPr kumimoji="1" lang="en-US" altLang="ja-JP" sz="1200" baseline="0" dirty="0"/>
              <a:t> (new </a:t>
            </a:r>
            <a:r>
              <a:rPr kumimoji="1" lang="en-US" altLang="ja-JP" sz="1200" baseline="0" dirty="0" err="1"/>
              <a:t>superheavy</a:t>
            </a:r>
            <a:r>
              <a:rPr kumimoji="1" lang="en-US" altLang="ja-JP" sz="1200" baseline="0" dirty="0"/>
              <a:t> element and island of stability) its important to know the evaporation residue cross section of the compound nucleus. To know the evaporation residue possibility, we need to know </a:t>
            </a:r>
            <a:r>
              <a:rPr lang="en-US" altLang="ja-JP" sz="1200" dirty="0"/>
              <a:t>Fusion probability (or formation probability)</a:t>
            </a:r>
            <a:r>
              <a:rPr lang="ja-JP" altLang="en-US" sz="1200" baseline="0" dirty="0"/>
              <a:t> </a:t>
            </a:r>
            <a:r>
              <a:rPr lang="en-US" altLang="ja-JP" sz="1200" baseline="0" dirty="0"/>
              <a:t>and </a:t>
            </a:r>
            <a:r>
              <a:rPr kumimoji="1" lang="en-US" altLang="ja-JP" sz="1200" dirty="0"/>
              <a:t>Survival probability</a:t>
            </a:r>
            <a:r>
              <a:rPr kumimoji="1" lang="en-US" altLang="ja-JP" sz="1200" baseline="0" dirty="0"/>
              <a:t> first. That’s why its important to synthesizing super heavy elements.</a:t>
            </a:r>
            <a:endParaRPr kumimoji="1" lang="ja-JP" altLang="en-US" sz="1200"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4</a:t>
            </a:fld>
            <a:endParaRPr kumimoji="1" lang="ja-JP" altLang="en-US"/>
          </a:p>
        </p:txBody>
      </p:sp>
    </p:spTree>
    <p:extLst>
      <p:ext uri="{BB962C8B-B14F-4D97-AF65-F5344CB8AC3E}">
        <p14:creationId xmlns:p14="http://schemas.microsoft.com/office/powerpoint/2010/main" val="207462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第１ステージ、第２ステージ、第３ステージを簡単に説明した後、</a:t>
            </a:r>
            <a:endParaRPr kumimoji="1" lang="en-US" altLang="ja-JP" dirty="0"/>
          </a:p>
          <a:p>
            <a:r>
              <a:rPr kumimoji="1" lang="ja-JP" altLang="en-US" dirty="0"/>
              <a:t>次のスライドにあるようにランジュバンの説明をするのだと思いますが、</a:t>
            </a:r>
            <a:endParaRPr kumimoji="1" lang="en-US" altLang="ja-JP" dirty="0"/>
          </a:p>
          <a:p>
            <a:r>
              <a:rPr lang="ja-JP" altLang="en-US" dirty="0"/>
              <a:t>あまり詳しく説明していると時間が足りなくなります。</a:t>
            </a:r>
            <a:endParaRPr lang="en-US" altLang="ja-JP" dirty="0"/>
          </a:p>
          <a:p>
            <a:r>
              <a:rPr kumimoji="1" lang="ja-JP" altLang="en-US" dirty="0" err="1"/>
              <a:t>なの</a:t>
            </a:r>
            <a:r>
              <a:rPr kumimoji="1" lang="ja-JP" altLang="en-US" dirty="0"/>
              <a:t>で、「</a:t>
            </a:r>
            <a:r>
              <a:rPr kumimoji="1" lang="ja-JP" altLang="en-US" dirty="0">
                <a:solidFill>
                  <a:srgbClr val="FF0000"/>
                </a:solidFill>
              </a:rPr>
              <a:t>これは第</a:t>
            </a:r>
            <a:r>
              <a:rPr kumimoji="1" lang="en-US" altLang="ja-JP" dirty="0">
                <a:solidFill>
                  <a:srgbClr val="FF0000"/>
                </a:solidFill>
              </a:rPr>
              <a:t>2</a:t>
            </a:r>
            <a:r>
              <a:rPr kumimoji="1" lang="ja-JP" altLang="en-US" dirty="0">
                <a:solidFill>
                  <a:srgbClr val="FF0000"/>
                </a:solidFill>
              </a:rPr>
              <a:t>ステージで使うランジュバン方程式です。</a:t>
            </a:r>
            <a:r>
              <a:rPr kumimoji="1" lang="ja-JP" altLang="en-US" dirty="0"/>
              <a:t>」</a:t>
            </a:r>
            <a:endParaRPr kumimoji="1" lang="en-US" altLang="ja-JP" dirty="0"/>
          </a:p>
          <a:p>
            <a:r>
              <a:rPr kumimoji="1" lang="ja-JP" altLang="en-US" dirty="0" err="1"/>
              <a:t>だけで</a:t>
            </a:r>
            <a:r>
              <a:rPr kumimoji="1" lang="ja-JP" altLang="en-US" dirty="0"/>
              <a:t>いいと思います。</a:t>
            </a:r>
            <a:endParaRPr kumimoji="1" lang="en-US" altLang="ja-JP" dirty="0"/>
          </a:p>
          <a:p>
            <a:endParaRPr lang="en-US" altLang="ja-JP" dirty="0"/>
          </a:p>
          <a:p>
            <a:r>
              <a:rPr lang="ja-JP" altLang="en-US" dirty="0"/>
              <a:t>「</a:t>
            </a:r>
            <a:r>
              <a:rPr lang="ja-JP" altLang="en-US" dirty="0">
                <a:solidFill>
                  <a:srgbClr val="FF0000"/>
                </a:solidFill>
              </a:rPr>
              <a:t>第３ステージは、統計模型を用いました。</a:t>
            </a:r>
            <a:endParaRPr lang="en-US" altLang="ja-JP" dirty="0">
              <a:solidFill>
                <a:srgbClr val="FF0000"/>
              </a:solidFill>
            </a:endParaRPr>
          </a:p>
          <a:p>
            <a:r>
              <a:rPr kumimoji="1" lang="ja-JP" altLang="en-US" dirty="0">
                <a:solidFill>
                  <a:srgbClr val="FF0000"/>
                </a:solidFill>
              </a:rPr>
              <a:t>このように統計模型では、分裂障壁の高さ、原子核の摩擦係数、準位密度</a:t>
            </a:r>
            <a:endParaRPr kumimoji="1" lang="en-US" altLang="ja-JP" dirty="0">
              <a:solidFill>
                <a:srgbClr val="FF0000"/>
              </a:solidFill>
            </a:endParaRPr>
          </a:p>
          <a:p>
            <a:r>
              <a:rPr lang="ja-JP" altLang="en-US" dirty="0">
                <a:solidFill>
                  <a:srgbClr val="FF0000"/>
                </a:solidFill>
              </a:rPr>
              <a:t>パラメータが含まれており、この値は、不定性を含んでいます。</a:t>
            </a:r>
            <a:endParaRPr lang="en-US" altLang="ja-JP" dirty="0">
              <a:solidFill>
                <a:srgbClr val="FF0000"/>
              </a:solidFill>
            </a:endParaRPr>
          </a:p>
          <a:p>
            <a:r>
              <a:rPr kumimoji="1" lang="ja-JP" altLang="en-US" dirty="0">
                <a:solidFill>
                  <a:srgbClr val="FF0000"/>
                </a:solidFill>
              </a:rPr>
              <a:t>（超重元素領域では、どんな値を使えばいいのか、正確には決まって</a:t>
            </a:r>
            <a:endParaRPr kumimoji="1" lang="en-US" altLang="ja-JP" dirty="0">
              <a:solidFill>
                <a:srgbClr val="FF0000"/>
              </a:solidFill>
            </a:endParaRPr>
          </a:p>
          <a:p>
            <a:r>
              <a:rPr lang="ja-JP" altLang="en-US" dirty="0">
                <a:solidFill>
                  <a:srgbClr val="FF0000"/>
                </a:solidFill>
              </a:rPr>
              <a:t>いません）</a:t>
            </a:r>
            <a:r>
              <a:rPr lang="ja-JP" altLang="en-US" dirty="0"/>
              <a:t>」</a:t>
            </a:r>
            <a:endParaRPr lang="en-US" altLang="ja-JP" dirty="0"/>
          </a:p>
          <a:p>
            <a:endParaRPr kumimoji="1" lang="en-US" altLang="ja-JP" dirty="0"/>
          </a:p>
          <a:p>
            <a:r>
              <a:rPr lang="ja-JP" altLang="en-US" dirty="0"/>
              <a:t>これくらいの説明でいいと思います。</a:t>
            </a:r>
            <a:endParaRPr kumimoji="1" lang="en-US" altLang="ja-JP" dirty="0"/>
          </a:p>
          <a:p>
            <a:endParaRPr kumimoji="1" lang="en-US" altLang="ja-JP" dirty="0"/>
          </a:p>
          <a:p>
            <a:r>
              <a:rPr kumimoji="1" lang="en-US" altLang="ja-JP" dirty="0"/>
              <a:t>For </a:t>
            </a:r>
            <a:r>
              <a:rPr lang="en-US" altLang="ja-JP" sz="1200" dirty="0"/>
              <a:t>Model Explanation</a:t>
            </a:r>
            <a:r>
              <a:rPr lang="en-US" altLang="ja-JP" sz="1200" baseline="0" dirty="0"/>
              <a:t> and </a:t>
            </a:r>
            <a:r>
              <a:rPr lang="en-US" altLang="ja-JP" sz="1200" dirty="0"/>
              <a:t>Theory, this figure is</a:t>
            </a:r>
            <a:r>
              <a:rPr lang="en-US" altLang="ja-JP" sz="1200" baseline="0" dirty="0"/>
              <a:t> the </a:t>
            </a:r>
            <a:r>
              <a:rPr kumimoji="1" lang="en-US" altLang="ja-JP" sz="1200" dirty="0"/>
              <a:t>Process of synthesizing super heavy element.</a:t>
            </a:r>
            <a:r>
              <a:rPr kumimoji="1" lang="en-US" altLang="ja-JP" sz="1200" baseline="0" dirty="0"/>
              <a:t> Its divided into 3 stages depends on the different of reaction time. For the first stage which is touching probability is where the </a:t>
            </a:r>
            <a:r>
              <a:rPr kumimoji="1" lang="en-US" altLang="ja-JP" sz="1200" dirty="0"/>
              <a:t>Projectile </a:t>
            </a:r>
            <a:r>
              <a:rPr lang="en-US" altLang="ja-JP" sz="1200" dirty="0"/>
              <a:t>nucleus</a:t>
            </a:r>
            <a:r>
              <a:rPr kumimoji="1" lang="ja-JP" altLang="en-US" sz="1200" baseline="0" dirty="0"/>
              <a:t> </a:t>
            </a:r>
            <a:r>
              <a:rPr kumimoji="1" lang="en-US" altLang="ja-JP" sz="1200" dirty="0"/>
              <a:t>and target nucleus possibly</a:t>
            </a:r>
            <a:r>
              <a:rPr kumimoji="1" lang="en-US" altLang="ja-JP" sz="1200" baseline="0" dirty="0"/>
              <a:t> </a:t>
            </a:r>
            <a:r>
              <a:rPr kumimoji="1" lang="en-US" altLang="ja-JP" sz="1200" dirty="0"/>
              <a:t>touching.</a:t>
            </a:r>
            <a:r>
              <a:rPr kumimoji="1" lang="en-US" altLang="ja-JP" sz="1200" baseline="0" dirty="0"/>
              <a:t> We use coupled channel model in this stage.</a:t>
            </a:r>
            <a:endParaRPr kumimoji="1" lang="en-US" altLang="ja-JP" sz="1200" dirty="0"/>
          </a:p>
          <a:p>
            <a:r>
              <a:rPr kumimoji="1" lang="en-US" altLang="ja-JP" sz="1200" dirty="0"/>
              <a:t>Move</a:t>
            </a:r>
            <a:r>
              <a:rPr kumimoji="1" lang="en-US" altLang="ja-JP" sz="1200" baseline="0" dirty="0"/>
              <a:t> to the second stage, which is formation probability, which how much the possibility of compound nucleus will formed. Its about 1-10%. If its not formed a compound nucleus, quasi fission will occur. From this stage, we use </a:t>
            </a:r>
            <a:r>
              <a:rPr kumimoji="1" lang="en-US" altLang="ja-JP" sz="1200" baseline="0" dirty="0" err="1"/>
              <a:t>Langevin</a:t>
            </a:r>
            <a:r>
              <a:rPr kumimoji="1" lang="en-US" altLang="ja-JP" sz="1200" baseline="0" dirty="0"/>
              <a:t> equation, Dynamical model.</a:t>
            </a:r>
          </a:p>
          <a:p>
            <a:r>
              <a:rPr kumimoji="1" lang="en-US" altLang="ja-JP" sz="1200" baseline="0" dirty="0"/>
              <a:t>For the last stage which is survival probability, is the stage which ER are be formed. We use the statistical model in this stage.</a:t>
            </a:r>
          </a:p>
          <a:p>
            <a:endParaRPr kumimoji="1" lang="en-US" altLang="ja-JP"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There are some uncertain parameter in each stage, for example for the first stage, some uncertain parameter are potential depth, diffuseness and kinetic energy dissipation. Potential parameter like potential depth and diffuseness of compound nuclei </a:t>
            </a:r>
            <a:r>
              <a:rPr kumimoji="1" lang="en-US" altLang="ja-JP" sz="1200" u="sng" baseline="0" dirty="0"/>
              <a:t>are defined to reproduce the capture cross section</a:t>
            </a:r>
            <a:r>
              <a:rPr kumimoji="1" lang="en-US" altLang="ja-JP" sz="1200" baseline="0" dirty="0"/>
              <a:t>. Kinetic energy dissipation is, how much the energy dissipate until it touches. There are some also situation that kinetic energy did not dissipate. We didn’t know that.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For second stage, Langevin equation are including </a:t>
            </a:r>
            <a:r>
              <a:rPr kumimoji="1" lang="en-US" altLang="ja-JP" sz="1200" u="sng" dirty="0"/>
              <a:t>Potential energy, s</a:t>
            </a:r>
            <a:r>
              <a:rPr lang="en-US" altLang="ja-JP" sz="1200" u="sng" dirty="0"/>
              <a:t>hape parameter, t</a:t>
            </a:r>
            <a:r>
              <a:rPr kumimoji="1" lang="en-US" altLang="ja-JP" sz="1200" u="sng" dirty="0"/>
              <a:t>ransport coefficients </a:t>
            </a:r>
            <a:r>
              <a:rPr kumimoji="1" lang="en-US" altLang="ja-JP" sz="1200" dirty="0"/>
              <a:t>and so on. This make the fusion region is unclear. </a:t>
            </a:r>
          </a:p>
          <a:p>
            <a:r>
              <a:rPr kumimoji="1" lang="en-US" altLang="ja-JP" sz="1200" baseline="0" dirty="0"/>
              <a:t> And for the last stage, in survival probability, it has fission barrier height parameter, friction parameter and level density parameter. </a:t>
            </a:r>
          </a:p>
          <a:p>
            <a:r>
              <a:rPr kumimoji="1" lang="en-US" altLang="ja-JP" sz="1200" baseline="0" dirty="0"/>
              <a:t>Here, we focused on the last stage, which is the survival probability.</a:t>
            </a:r>
          </a:p>
          <a:p>
            <a:r>
              <a:rPr kumimoji="1" lang="en-US" altLang="ja-JP" sz="1200" baseline="0" dirty="0"/>
              <a:t>These parameter is unclear for </a:t>
            </a:r>
            <a:r>
              <a:rPr kumimoji="1" lang="en-US" altLang="ja-JP" sz="1200" baseline="0" dirty="0" err="1"/>
              <a:t>unknwon</a:t>
            </a:r>
            <a:r>
              <a:rPr kumimoji="1" lang="en-US" altLang="ja-JP" sz="1200" baseline="0" dirty="0"/>
              <a:t> nuclei. </a:t>
            </a:r>
          </a:p>
          <a:p>
            <a:endParaRPr kumimoji="1" lang="ja-JP" altLang="en-US" sz="1200"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5</a:t>
            </a:fld>
            <a:endParaRPr kumimoji="1" lang="ja-JP" altLang="en-US"/>
          </a:p>
        </p:txBody>
      </p:sp>
    </p:spTree>
    <p:extLst>
      <p:ext uri="{BB962C8B-B14F-4D97-AF65-F5344CB8AC3E}">
        <p14:creationId xmlns:p14="http://schemas.microsoft.com/office/powerpoint/2010/main" val="35232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Using coupled channel model, we calculated the touching probability in first stage. When it  touches, we use ‘</a:t>
            </a:r>
            <a:r>
              <a:rPr lang="en-MY" dirty="0" err="1"/>
              <a:t>center</a:t>
            </a:r>
            <a:r>
              <a:rPr lang="en-MY" dirty="0"/>
              <a:t> mass distance’ we take part in all orientation. (Because of the axis symmetry, if the touching probability at this side, we consider the touching probability will be like this) </a:t>
            </a:r>
          </a:p>
          <a:p>
            <a:r>
              <a:rPr lang="en-MY" dirty="0"/>
              <a:t>From touching probability to formation of compound nucleus, we used Langevin equation. </a:t>
            </a:r>
          </a:p>
        </p:txBody>
      </p:sp>
      <p:sp>
        <p:nvSpPr>
          <p:cNvPr id="4" name="Slide Number Placeholder 3"/>
          <p:cNvSpPr>
            <a:spLocks noGrp="1"/>
          </p:cNvSpPr>
          <p:nvPr>
            <p:ph type="sldNum" sz="quarter" idx="10"/>
          </p:nvPr>
        </p:nvSpPr>
        <p:spPr/>
        <p:txBody>
          <a:bodyPr/>
          <a:lstStyle/>
          <a:p>
            <a:fld id="{1DF4C6F5-5A9B-4EF3-A9B7-305DAC20E6C1}" type="slidenum">
              <a:rPr kumimoji="1" lang="ja-JP" altLang="en-US" smtClean="0"/>
              <a:pPr/>
              <a:t>6</a:t>
            </a:fld>
            <a:endParaRPr kumimoji="1" lang="ja-JP" altLang="en-US"/>
          </a:p>
        </p:txBody>
      </p:sp>
    </p:spTree>
    <p:extLst>
      <p:ext uri="{BB962C8B-B14F-4D97-AF65-F5344CB8AC3E}">
        <p14:creationId xmlns:p14="http://schemas.microsoft.com/office/powerpoint/2010/main" val="346065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FF0000"/>
                </a:solidFill>
              </a:rPr>
              <a:t>これは第</a:t>
            </a:r>
            <a:r>
              <a:rPr kumimoji="1" lang="en-US" altLang="ja-JP" dirty="0">
                <a:solidFill>
                  <a:srgbClr val="FF0000"/>
                </a:solidFill>
              </a:rPr>
              <a:t>2</a:t>
            </a:r>
            <a:r>
              <a:rPr kumimoji="1" lang="ja-JP" altLang="en-US" dirty="0">
                <a:solidFill>
                  <a:srgbClr val="FF0000"/>
                </a:solidFill>
              </a:rPr>
              <a:t>ステージで使うランジュバン方程式です。</a:t>
            </a:r>
            <a:endParaRPr kumimoji="1" lang="en-US" altLang="ja-JP" dirty="0">
              <a:solidFill>
                <a:srgbClr val="FF0000"/>
              </a:solidFill>
            </a:endParaRPr>
          </a:p>
          <a:p>
            <a:endParaRPr kumimoji="1" lang="en-US" altLang="ja-JP" dirty="0">
              <a:solidFill>
                <a:srgbClr val="FF0000"/>
              </a:solidFill>
            </a:endParaRPr>
          </a:p>
          <a:p>
            <a:r>
              <a:rPr kumimoji="1" lang="en-US" altLang="ja-JP" dirty="0">
                <a:solidFill>
                  <a:srgbClr val="FF0000"/>
                </a:solidFill>
              </a:rPr>
              <a:t>This</a:t>
            </a:r>
            <a:r>
              <a:rPr kumimoji="1" lang="en-US" altLang="ja-JP" baseline="0" dirty="0">
                <a:solidFill>
                  <a:srgbClr val="FF0000"/>
                </a:solidFill>
              </a:rPr>
              <a:t> is the </a:t>
            </a:r>
            <a:r>
              <a:rPr kumimoji="1" lang="en-US" altLang="ja-JP" baseline="0" dirty="0" err="1">
                <a:solidFill>
                  <a:srgbClr val="FF0000"/>
                </a:solidFill>
              </a:rPr>
              <a:t>Langevin</a:t>
            </a:r>
            <a:r>
              <a:rPr kumimoji="1" lang="en-US" altLang="ja-JP" baseline="0" dirty="0">
                <a:solidFill>
                  <a:srgbClr val="FF0000"/>
                </a:solidFill>
              </a:rPr>
              <a:t> equation that had been use in second stage. We use dissipation and fluctuation theorem. </a:t>
            </a:r>
            <a:r>
              <a:rPr kumimoji="1" lang="el-GR" altLang="ja-JP" baseline="0" dirty="0">
                <a:solidFill>
                  <a:srgbClr val="FF0000"/>
                </a:solidFill>
              </a:rPr>
              <a:t>Γ</a:t>
            </a:r>
            <a:r>
              <a:rPr kumimoji="1" lang="en-US" altLang="ja-JP" baseline="0" dirty="0">
                <a:solidFill>
                  <a:srgbClr val="FF0000"/>
                </a:solidFill>
              </a:rPr>
              <a:t> is one body dissipation and m is </a:t>
            </a:r>
            <a:r>
              <a:rPr kumimoji="1" lang="en-US" altLang="ja-JP" baseline="0" dirty="0" err="1">
                <a:solidFill>
                  <a:srgbClr val="FF0000"/>
                </a:solidFill>
              </a:rPr>
              <a:t>hydrodynamical</a:t>
            </a:r>
            <a:r>
              <a:rPr kumimoji="1" lang="en-US" altLang="ja-JP" baseline="0" dirty="0">
                <a:solidFill>
                  <a:srgbClr val="FF0000"/>
                </a:solidFill>
              </a:rPr>
              <a:t> mass.</a:t>
            </a:r>
            <a:endParaRPr kumimoji="1" lang="ja-JP" altLang="en-US" dirty="0"/>
          </a:p>
        </p:txBody>
      </p:sp>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7</a:t>
            </a:fld>
            <a:endParaRPr kumimoji="1" lang="ja-JP" altLang="en-US"/>
          </a:p>
        </p:txBody>
      </p:sp>
    </p:spTree>
    <p:extLst>
      <p:ext uri="{BB962C8B-B14F-4D97-AF65-F5344CB8AC3E}">
        <p14:creationId xmlns:p14="http://schemas.microsoft.com/office/powerpoint/2010/main" val="24178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When the nucleus is at high temperature, the shell plus pairing correction energy disappear. It however restores as the nucleus cools down. (Thus, one of the most important ingredient is the shell and the pairing correction energies depending on the shape and temperature of composite system)</a:t>
            </a:r>
          </a:p>
          <a:p>
            <a:r>
              <a:rPr lang="en-MY" dirty="0"/>
              <a:t>The temperature dependence factor expressed by  ( )</a:t>
            </a:r>
          </a:p>
          <a:p>
            <a:endParaRPr lang="en-MY" dirty="0"/>
          </a:p>
          <a:p>
            <a:r>
              <a:rPr lang="en-MY" dirty="0"/>
              <a:t>Shell correction energy is low temperature. ----is high energy so, it cuts. that effect it can be in potential.</a:t>
            </a:r>
          </a:p>
        </p:txBody>
      </p:sp>
      <p:sp>
        <p:nvSpPr>
          <p:cNvPr id="4" name="Slide Number Placeholder 3"/>
          <p:cNvSpPr>
            <a:spLocks noGrp="1"/>
          </p:cNvSpPr>
          <p:nvPr>
            <p:ph type="sldNum" sz="quarter" idx="10"/>
          </p:nvPr>
        </p:nvSpPr>
        <p:spPr/>
        <p:txBody>
          <a:bodyPr/>
          <a:lstStyle/>
          <a:p>
            <a:fld id="{1DF4C6F5-5A9B-4EF3-A9B7-305DAC20E6C1}" type="slidenum">
              <a:rPr kumimoji="1" lang="ja-JP" altLang="en-US" smtClean="0"/>
              <a:pPr/>
              <a:t>8</a:t>
            </a:fld>
            <a:endParaRPr kumimoji="1" lang="ja-JP" altLang="en-US"/>
          </a:p>
        </p:txBody>
      </p:sp>
    </p:spTree>
    <p:extLst>
      <p:ext uri="{BB962C8B-B14F-4D97-AF65-F5344CB8AC3E}">
        <p14:creationId xmlns:p14="http://schemas.microsoft.com/office/powerpoint/2010/main" val="141780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ja-JP" altLang="en-US" dirty="0">
                    <a:solidFill>
                      <a:srgbClr val="FF0000"/>
                    </a:solidFill>
                  </a:rPr>
                  <a:t>第３ステージは、統計模型を用いました。</a:t>
                </a:r>
                <a:endParaRPr lang="en-US" altLang="ja-JP" dirty="0">
                  <a:solidFill>
                    <a:srgbClr val="FF0000"/>
                  </a:solidFill>
                </a:endParaRPr>
              </a:p>
              <a:p>
                <a:r>
                  <a:rPr kumimoji="1" lang="ja-JP" altLang="en-US" dirty="0">
                    <a:solidFill>
                      <a:srgbClr val="FF0000"/>
                    </a:solidFill>
                  </a:rPr>
                  <a:t>このように統計模型では、分裂障壁の高さ、原子核の摩擦係数、準位密度</a:t>
                </a:r>
                <a:endParaRPr kumimoji="1" lang="en-US" altLang="ja-JP" dirty="0">
                  <a:solidFill>
                    <a:srgbClr val="FF0000"/>
                  </a:solidFill>
                </a:endParaRPr>
              </a:p>
              <a:p>
                <a:r>
                  <a:rPr lang="ja-JP" altLang="en-US" dirty="0">
                    <a:solidFill>
                      <a:srgbClr val="FF0000"/>
                    </a:solidFill>
                  </a:rPr>
                  <a:t>パラメータが含まれており、この値は、不定性を含んでいます。</a:t>
                </a:r>
                <a:endParaRPr lang="en-US" altLang="ja-JP" dirty="0">
                  <a:solidFill>
                    <a:srgbClr val="FF0000"/>
                  </a:solidFill>
                </a:endParaRPr>
              </a:p>
              <a:p>
                <a:r>
                  <a:rPr kumimoji="1" lang="ja-JP" altLang="en-US" dirty="0">
                    <a:solidFill>
                      <a:srgbClr val="FF0000"/>
                    </a:solidFill>
                  </a:rPr>
                  <a:t>（超重元素領域では、どんな値を使えばいいのか、正確には決まって</a:t>
                </a:r>
                <a:endParaRPr kumimoji="1" lang="en-US" altLang="ja-JP" dirty="0">
                  <a:solidFill>
                    <a:srgbClr val="FF0000"/>
                  </a:solidFill>
                </a:endParaRPr>
              </a:p>
              <a:p>
                <a:r>
                  <a:rPr lang="ja-JP" altLang="en-US" dirty="0">
                    <a:solidFill>
                      <a:srgbClr val="FF0000"/>
                    </a:solidFill>
                  </a:rPr>
                  <a:t>いません）</a:t>
                </a:r>
                <a:endParaRPr lang="en-US" altLang="ja-JP" dirty="0">
                  <a:solidFill>
                    <a:srgbClr val="FF0000"/>
                  </a:solidFill>
                </a:endParaRPr>
              </a:p>
              <a:p>
                <a:endParaRPr kumimoji="1" lang="en-US" altLang="ja-JP"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rgbClr val="FF0000"/>
                    </a:solidFill>
                    <a:highlight>
                      <a:srgbClr val="00FF00"/>
                    </a:highlight>
                  </a:rPr>
                  <a:t>For third stage, we use statistical model. This is the equation of ER and this is the survival probability. </a:t>
                </a:r>
                <a:r>
                  <a:rPr kumimoji="1" lang="en-US" altLang="ja-JP" b="1" dirty="0">
                    <a:solidFill>
                      <a:srgbClr val="FF0000"/>
                    </a:solidFill>
                    <a:highlight>
                      <a:srgbClr val="FFFF00"/>
                    </a:highlight>
                  </a:rPr>
                  <a:t>W=π(</a:t>
                </a:r>
                <a14:m>
                  <m:oMath xmlns:m="http://schemas.openxmlformats.org/officeDocument/2006/math">
                    <m:f>
                      <m:fPr>
                        <m:ctrlPr>
                          <a:rPr lang="ja-JP" altLang="en-US" b="1" i="1" smtClean="0">
                            <a:solidFill>
                              <a:srgbClr val="FF0000"/>
                            </a:solidFill>
                            <a:highlight>
                              <a:srgbClr val="FFFF00"/>
                            </a:highlight>
                            <a:latin typeface="Cambria Math" panose="02040503050406030204" pitchFamily="18" charset="0"/>
                          </a:rPr>
                        </m:ctrlPr>
                      </m:fPr>
                      <m:num>
                        <m:sSub>
                          <m:sSubPr>
                            <m:ctrlPr>
                              <a:rPr lang="ja-JP" altLang="en-US" b="1" i="1">
                                <a:solidFill>
                                  <a:srgbClr val="FF0000"/>
                                </a:solidFill>
                                <a:highlight>
                                  <a:srgbClr val="FFFF00"/>
                                </a:highlight>
                                <a:latin typeface="Cambria Math" panose="02040503050406030204" pitchFamily="18" charset="0"/>
                              </a:rPr>
                            </m:ctrlPr>
                          </m:sSubPr>
                          <m:e>
                            <m:r>
                              <a:rPr lang="ja-JP" altLang="en-US" b="1" i="1">
                                <a:solidFill>
                                  <a:srgbClr val="FF0000"/>
                                </a:solidFill>
                                <a:highlight>
                                  <a:srgbClr val="FFFF00"/>
                                </a:highlight>
                                <a:latin typeface="Cambria Math" panose="02040503050406030204" pitchFamily="18" charset="0"/>
                              </a:rPr>
                              <m:t>𝜞</m:t>
                            </m:r>
                          </m:e>
                          <m:sub>
                            <m:r>
                              <a:rPr lang="ja-JP" altLang="en-US" b="1" i="1">
                                <a:solidFill>
                                  <a:srgbClr val="FF0000"/>
                                </a:solidFill>
                                <a:highlight>
                                  <a:srgbClr val="FFFF00"/>
                                </a:highlight>
                                <a:latin typeface="Cambria Math" panose="02040503050406030204" pitchFamily="18" charset="0"/>
                              </a:rPr>
                              <m:t>𝒏</m:t>
                            </m:r>
                          </m:sub>
                        </m:sSub>
                      </m:num>
                      <m:den>
                        <m:sSub>
                          <m:sSubPr>
                            <m:ctrlPr>
                              <a:rPr lang="ja-JP" altLang="en-US" b="1" i="1">
                                <a:solidFill>
                                  <a:srgbClr val="FF0000"/>
                                </a:solidFill>
                                <a:highlight>
                                  <a:srgbClr val="FFFF00"/>
                                </a:highlight>
                                <a:latin typeface="Cambria Math" panose="02040503050406030204" pitchFamily="18" charset="0"/>
                              </a:rPr>
                            </m:ctrlPr>
                          </m:sSubPr>
                          <m:e>
                            <m:r>
                              <a:rPr lang="ja-JP" altLang="en-US" b="1" i="1">
                                <a:solidFill>
                                  <a:srgbClr val="FF0000"/>
                                </a:solidFill>
                                <a:highlight>
                                  <a:srgbClr val="FFFF00"/>
                                </a:highlight>
                                <a:latin typeface="Cambria Math" panose="02040503050406030204" pitchFamily="18" charset="0"/>
                              </a:rPr>
                              <m:t>𝜞</m:t>
                            </m:r>
                          </m:e>
                          <m:sub>
                            <m:r>
                              <a:rPr lang="ja-JP" altLang="en-US" b="1" i="1">
                                <a:solidFill>
                                  <a:srgbClr val="FF0000"/>
                                </a:solidFill>
                                <a:highlight>
                                  <a:srgbClr val="FFFF00"/>
                                </a:highlight>
                                <a:latin typeface="Cambria Math" panose="02040503050406030204" pitchFamily="18" charset="0"/>
                              </a:rPr>
                              <m:t>𝒇</m:t>
                            </m:r>
                          </m:sub>
                        </m:sSub>
                      </m:den>
                    </m:f>
                  </m:oMath>
                </a14:m>
                <a:r>
                  <a:rPr kumimoji="1" lang="en-US" altLang="ja-JP" b="1" baseline="0" dirty="0">
                    <a:solidFill>
                      <a:srgbClr val="FF0000"/>
                    </a:solidFill>
                    <a:highlight>
                      <a:srgbClr val="FFFF00"/>
                    </a:highlight>
                  </a:rPr>
                  <a:t>)</a:t>
                </a:r>
                <a:r>
                  <a:rPr kumimoji="1" lang="en-US" altLang="ja-JP" sz="300" baseline="0" dirty="0">
                    <a:solidFill>
                      <a:srgbClr val="FF0000"/>
                    </a:solidFill>
                    <a:highlight>
                      <a:srgbClr val="00FF00"/>
                    </a:highlight>
                  </a:rPr>
                  <a:t>z.</a:t>
                </a:r>
                <a:r>
                  <a:rPr kumimoji="1" lang="en-US" altLang="ja-JP" baseline="0" dirty="0">
                    <a:solidFill>
                      <a:srgbClr val="FF0000"/>
                    </a:solidFill>
                    <a:highlight>
                      <a:srgbClr val="00FF00"/>
                    </a:highlight>
                  </a:rPr>
                  <a:t> In survival probability, </a:t>
                </a:r>
                <a14:m>
                  <m:oMath xmlns:m="http://schemas.openxmlformats.org/officeDocument/2006/math">
                    <m:f>
                      <m:fPr>
                        <m:ctrlPr>
                          <a:rPr lang="ja-JP" altLang="en-US" i="1" smtClean="0">
                            <a:solidFill>
                              <a:srgbClr val="002060"/>
                            </a:solidFill>
                            <a:highlight>
                              <a:srgbClr val="00FF00"/>
                            </a:highlight>
                            <a:latin typeface="Cambria Math" panose="02040503050406030204" pitchFamily="18" charset="0"/>
                          </a:rPr>
                        </m:ctrlPr>
                      </m:fPr>
                      <m:num>
                        <m:sSub>
                          <m:sSubPr>
                            <m:ctrlPr>
                              <a:rPr lang="ja-JP" altLang="en-US" i="1">
                                <a:solidFill>
                                  <a:srgbClr val="002060"/>
                                </a:solidFill>
                                <a:highlight>
                                  <a:srgbClr val="00FF00"/>
                                </a:highlight>
                                <a:latin typeface="Cambria Math" panose="02040503050406030204" pitchFamily="18" charset="0"/>
                              </a:rPr>
                            </m:ctrlPr>
                          </m:sSubPr>
                          <m:e>
                            <m:r>
                              <a:rPr lang="ja-JP" altLang="en-US">
                                <a:solidFill>
                                  <a:srgbClr val="002060"/>
                                </a:solidFill>
                                <a:highlight>
                                  <a:srgbClr val="00FF00"/>
                                </a:highlight>
                                <a:latin typeface="Cambria Math" panose="02040503050406030204" pitchFamily="18" charset="0"/>
                              </a:rPr>
                              <m:t>𝛤</m:t>
                            </m:r>
                          </m:e>
                          <m:sub>
                            <m:r>
                              <a:rPr lang="ja-JP" altLang="en-US">
                                <a:solidFill>
                                  <a:srgbClr val="002060"/>
                                </a:solidFill>
                                <a:highlight>
                                  <a:srgbClr val="00FF00"/>
                                </a:highlight>
                                <a:latin typeface="Cambria Math" panose="02040503050406030204" pitchFamily="18" charset="0"/>
                              </a:rPr>
                              <m:t>𝑛</m:t>
                            </m:r>
                          </m:sub>
                        </m:sSub>
                      </m:num>
                      <m:den>
                        <m:sSub>
                          <m:sSubPr>
                            <m:ctrlPr>
                              <a:rPr lang="ja-JP" altLang="en-US" i="1">
                                <a:solidFill>
                                  <a:srgbClr val="002060"/>
                                </a:solidFill>
                                <a:highlight>
                                  <a:srgbClr val="00FF00"/>
                                </a:highlight>
                                <a:latin typeface="Cambria Math" panose="02040503050406030204" pitchFamily="18" charset="0"/>
                              </a:rPr>
                            </m:ctrlPr>
                          </m:sSubPr>
                          <m:e>
                            <m:r>
                              <a:rPr lang="ja-JP" altLang="en-US">
                                <a:solidFill>
                                  <a:srgbClr val="002060"/>
                                </a:solidFill>
                                <a:highlight>
                                  <a:srgbClr val="00FF00"/>
                                </a:highlight>
                                <a:latin typeface="Cambria Math" panose="02040503050406030204" pitchFamily="18" charset="0"/>
                              </a:rPr>
                              <m:t>𝛤</m:t>
                            </m:r>
                          </m:e>
                          <m:sub>
                            <m:r>
                              <a:rPr lang="ja-JP" altLang="en-US">
                                <a:solidFill>
                                  <a:srgbClr val="002060"/>
                                </a:solidFill>
                                <a:highlight>
                                  <a:srgbClr val="00FF00"/>
                                </a:highlight>
                                <a:latin typeface="Cambria Math" panose="02040503050406030204" pitchFamily="18" charset="0"/>
                              </a:rPr>
                              <m:t>𝑓</m:t>
                            </m:r>
                          </m:sub>
                        </m:sSub>
                      </m:den>
                    </m:f>
                  </m:oMath>
                </a14:m>
                <a:r>
                  <a:rPr kumimoji="1" lang="en-US" altLang="ja-JP" dirty="0">
                    <a:solidFill>
                      <a:srgbClr val="FF0000"/>
                    </a:solidFill>
                    <a:highlight>
                      <a:srgbClr val="00FF00"/>
                    </a:highlight>
                  </a:rPr>
                  <a:t>is important. It has</a:t>
                </a:r>
                <a:r>
                  <a:rPr kumimoji="1" lang="en-US" altLang="ja-JP" baseline="0" dirty="0">
                    <a:solidFill>
                      <a:srgbClr val="FF0000"/>
                    </a:solidFill>
                    <a:highlight>
                      <a:srgbClr val="00FF00"/>
                    </a:highlight>
                  </a:rPr>
                  <a:t> </a:t>
                </a:r>
                <a:r>
                  <a:rPr kumimoji="1" lang="en-US" altLang="ja-JP" baseline="0" dirty="0" err="1">
                    <a:solidFill>
                      <a:srgbClr val="FF0000"/>
                    </a:solidFill>
                    <a:highlight>
                      <a:srgbClr val="00FF00"/>
                    </a:highlight>
                  </a:rPr>
                  <a:t>af</a:t>
                </a:r>
                <a:r>
                  <a:rPr kumimoji="1" lang="en-US" altLang="ja-JP" baseline="0" dirty="0">
                    <a:solidFill>
                      <a:srgbClr val="FF0000"/>
                    </a:solidFill>
                    <a:highlight>
                      <a:srgbClr val="00FF00"/>
                    </a:highlight>
                  </a:rPr>
                  <a:t> and an. T</a:t>
                </a:r>
                <a:r>
                  <a:rPr kumimoji="1" lang="en-US" altLang="ja-JP" dirty="0">
                    <a:solidFill>
                      <a:srgbClr val="FF0000"/>
                    </a:solidFill>
                    <a:highlight>
                      <a:srgbClr val="00FF00"/>
                    </a:highlight>
                  </a:rPr>
                  <a:t>here is some uncertain value such as </a:t>
                </a:r>
                <a:r>
                  <a:rPr lang="en-US" altLang="ja-JP" dirty="0">
                    <a:solidFill>
                      <a:srgbClr val="0000D9"/>
                    </a:solidFill>
                    <a:highlight>
                      <a:srgbClr val="00FF00"/>
                    </a:highlight>
                    <a:latin typeface="Arial" charset="0"/>
                    <a:ea typeface="ＭＳ ゴシック" pitchFamily="49" charset="-128"/>
                  </a:rPr>
                  <a:t>Fission barrier height </a:t>
                </a:r>
                <a:r>
                  <a:rPr lang="en-US" altLang="ja-JP" dirty="0">
                    <a:solidFill>
                      <a:srgbClr val="0000D9"/>
                    </a:solidFill>
                    <a:latin typeface="Arial" charset="0"/>
                    <a:ea typeface="ＭＳ ゴシック" pitchFamily="49" charset="-128"/>
                  </a:rPr>
                  <a:t>parameter</a:t>
                </a:r>
                <a:r>
                  <a:rPr lang="en-US" altLang="ja-JP" dirty="0">
                    <a:solidFill>
                      <a:srgbClr val="0000D9"/>
                    </a:solidFill>
                    <a:highlight>
                      <a:srgbClr val="00FF00"/>
                    </a:highlight>
                    <a:latin typeface="Arial" charset="0"/>
                    <a:ea typeface="ＭＳ ゴシック" pitchFamily="49" charset="-128"/>
                  </a:rPr>
                  <a:t> </a:t>
                </a:r>
                <a:r>
                  <a:rPr lang="en-US" altLang="ja-JP" dirty="0">
                    <a:solidFill>
                      <a:srgbClr val="0000D9"/>
                    </a:solidFill>
                    <a:highlight>
                      <a:srgbClr val="00FF00"/>
                    </a:highlight>
                  </a:rPr>
                  <a:t>B</a:t>
                </a:r>
                <a:r>
                  <a:rPr lang="en-US" altLang="ja-JP" baseline="-25000" dirty="0">
                    <a:solidFill>
                      <a:srgbClr val="0000D9"/>
                    </a:solidFill>
                    <a:highlight>
                      <a:srgbClr val="00FF00"/>
                    </a:highlight>
                  </a:rPr>
                  <a:t>f</a:t>
                </a:r>
                <a:r>
                  <a:rPr lang="en-US" altLang="ja-JP" baseline="0" dirty="0">
                    <a:solidFill>
                      <a:srgbClr val="0000D9"/>
                    </a:solidFill>
                    <a:highlight>
                      <a:srgbClr val="00FF00"/>
                    </a:highlight>
                    <a:latin typeface="Arial" charset="0"/>
                    <a:ea typeface="ＭＳ ゴシック" pitchFamily="49" charset="-128"/>
                  </a:rPr>
                  <a:t>, </a:t>
                </a:r>
                <a:r>
                  <a:rPr lang="en-US" altLang="ja-JP" dirty="0">
                    <a:solidFill>
                      <a:srgbClr val="0000D9"/>
                    </a:solidFill>
                    <a:highlight>
                      <a:srgbClr val="00FF00"/>
                    </a:highlight>
                    <a:latin typeface="Arial" charset="0"/>
                    <a:ea typeface="ＭＳ ゴシック" pitchFamily="49" charset="-128"/>
                  </a:rPr>
                  <a:t>Friction parameter γ, level density parameter and so on. In the super heavy element region, it is not decided which value have to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u="sng" dirty="0"/>
              </a:p>
              <a:p>
                <a:endParaRPr kumimoji="1" lang="ja-JP" altLang="en-US" dirty="0"/>
              </a:p>
            </p:txBody>
          </p:sp>
        </mc:Choice>
        <mc:Fallback xmlns="">
          <p:sp>
            <p:nvSpPr>
              <p:cNvPr id="3" name="ノート プレースホルダー 2"/>
              <p:cNvSpPr>
                <a:spLocks noGrp="1"/>
              </p:cNvSpPr>
              <p:nvPr>
                <p:ph type="body" idx="1"/>
              </p:nvPr>
            </p:nvSpPr>
            <p:spPr/>
            <p:txBody>
              <a:bodyPr/>
              <a:lstStyle/>
              <a:p>
                <a:r>
                  <a:rPr lang="ja-JP" altLang="en-US" dirty="0">
                    <a:solidFill>
                      <a:srgbClr val="FF0000"/>
                    </a:solidFill>
                  </a:rPr>
                  <a:t>第３ステージは、統計模型を用いました。</a:t>
                </a:r>
                <a:endParaRPr lang="en-US" altLang="ja-JP" dirty="0">
                  <a:solidFill>
                    <a:srgbClr val="FF0000"/>
                  </a:solidFill>
                </a:endParaRPr>
              </a:p>
              <a:p>
                <a:r>
                  <a:rPr kumimoji="1" lang="ja-JP" altLang="en-US" dirty="0">
                    <a:solidFill>
                      <a:srgbClr val="FF0000"/>
                    </a:solidFill>
                  </a:rPr>
                  <a:t>このように統計模型では、分裂障壁の高さ、原子核の摩擦係数、準位密度</a:t>
                </a:r>
                <a:endParaRPr kumimoji="1" lang="en-US" altLang="ja-JP" dirty="0">
                  <a:solidFill>
                    <a:srgbClr val="FF0000"/>
                  </a:solidFill>
                </a:endParaRPr>
              </a:p>
              <a:p>
                <a:r>
                  <a:rPr lang="ja-JP" altLang="en-US" dirty="0">
                    <a:solidFill>
                      <a:srgbClr val="FF0000"/>
                    </a:solidFill>
                  </a:rPr>
                  <a:t>パラメータが含まれており、この値は、不定性を含んでいます。</a:t>
                </a:r>
                <a:endParaRPr lang="en-US" altLang="ja-JP" dirty="0">
                  <a:solidFill>
                    <a:srgbClr val="FF0000"/>
                  </a:solidFill>
                </a:endParaRPr>
              </a:p>
              <a:p>
                <a:r>
                  <a:rPr kumimoji="1" lang="ja-JP" altLang="en-US" dirty="0">
                    <a:solidFill>
                      <a:srgbClr val="FF0000"/>
                    </a:solidFill>
                  </a:rPr>
                  <a:t>（超重元素領域では、どんな値を使えばいいのか、正確には決まって</a:t>
                </a:r>
                <a:endParaRPr kumimoji="1" lang="en-US" altLang="ja-JP" dirty="0">
                  <a:solidFill>
                    <a:srgbClr val="FF0000"/>
                  </a:solidFill>
                </a:endParaRPr>
              </a:p>
              <a:p>
                <a:r>
                  <a:rPr lang="ja-JP" altLang="en-US" dirty="0">
                    <a:solidFill>
                      <a:srgbClr val="FF0000"/>
                    </a:solidFill>
                  </a:rPr>
                  <a:t>いません）</a:t>
                </a:r>
                <a:endParaRPr lang="en-US" altLang="ja-JP" dirty="0">
                  <a:solidFill>
                    <a:srgbClr val="FF0000"/>
                  </a:solidFill>
                </a:endParaRPr>
              </a:p>
              <a:p>
                <a:endParaRPr kumimoji="1" lang="en-US" altLang="ja-JP"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rgbClr val="FF0000"/>
                    </a:solidFill>
                    <a:highlight>
                      <a:srgbClr val="00FF00"/>
                    </a:highlight>
                  </a:rPr>
                  <a:t>For third stage, we use statistical model. This is the equation of ER and this is the survival probability. </a:t>
                </a:r>
                <a:r>
                  <a:rPr kumimoji="1" lang="en-US" altLang="ja-JP" b="1" dirty="0">
                    <a:solidFill>
                      <a:srgbClr val="FF0000"/>
                    </a:solidFill>
                    <a:highlight>
                      <a:srgbClr val="FFFF00"/>
                    </a:highlight>
                  </a:rPr>
                  <a:t>W=π(</a:t>
                </a:r>
                <a:r>
                  <a:rPr lang="ja-JP" altLang="en-US" b="1" i="0">
                    <a:solidFill>
                      <a:srgbClr val="FF0000"/>
                    </a:solidFill>
                    <a:highlight>
                      <a:srgbClr val="FFFF00"/>
                    </a:highlight>
                    <a:latin typeface="Cambria Math" panose="02040503050406030204" pitchFamily="18" charset="0"/>
                  </a:rPr>
                  <a:t>𝜞_𝒏/𝜞_𝒇 </a:t>
                </a:r>
                <a:r>
                  <a:rPr kumimoji="1" lang="en-US" altLang="ja-JP" b="1" baseline="0" dirty="0">
                    <a:solidFill>
                      <a:srgbClr val="FF0000"/>
                    </a:solidFill>
                    <a:highlight>
                      <a:srgbClr val="FFFF00"/>
                    </a:highlight>
                  </a:rPr>
                  <a:t>)</a:t>
                </a:r>
                <a:r>
                  <a:rPr kumimoji="1" lang="en-US" altLang="ja-JP" sz="300" baseline="0" dirty="0">
                    <a:solidFill>
                      <a:srgbClr val="FF0000"/>
                    </a:solidFill>
                    <a:highlight>
                      <a:srgbClr val="00FF00"/>
                    </a:highlight>
                  </a:rPr>
                  <a:t>z.</a:t>
                </a:r>
                <a:r>
                  <a:rPr kumimoji="1" lang="en-US" altLang="ja-JP" baseline="0" dirty="0">
                    <a:solidFill>
                      <a:srgbClr val="FF0000"/>
                    </a:solidFill>
                    <a:highlight>
                      <a:srgbClr val="00FF00"/>
                    </a:highlight>
                  </a:rPr>
                  <a:t> In survival probability, </a:t>
                </a:r>
                <a:r>
                  <a:rPr lang="ja-JP" altLang="en-US" i="0">
                    <a:solidFill>
                      <a:srgbClr val="002060"/>
                    </a:solidFill>
                    <a:highlight>
                      <a:srgbClr val="00FF00"/>
                    </a:highlight>
                    <a:latin typeface="Cambria Math" panose="02040503050406030204" pitchFamily="18" charset="0"/>
                  </a:rPr>
                  <a:t>𝛤_𝑛/𝛤_𝑓 </a:t>
                </a:r>
                <a:r>
                  <a:rPr kumimoji="1" lang="en-US" altLang="ja-JP" dirty="0">
                    <a:solidFill>
                      <a:srgbClr val="FF0000"/>
                    </a:solidFill>
                    <a:highlight>
                      <a:srgbClr val="00FF00"/>
                    </a:highlight>
                  </a:rPr>
                  <a:t>is important. It has</a:t>
                </a:r>
                <a:r>
                  <a:rPr kumimoji="1" lang="en-US" altLang="ja-JP" baseline="0" dirty="0">
                    <a:solidFill>
                      <a:srgbClr val="FF0000"/>
                    </a:solidFill>
                    <a:highlight>
                      <a:srgbClr val="00FF00"/>
                    </a:highlight>
                  </a:rPr>
                  <a:t> </a:t>
                </a:r>
                <a:r>
                  <a:rPr kumimoji="1" lang="en-US" altLang="ja-JP" baseline="0" dirty="0" err="1">
                    <a:solidFill>
                      <a:srgbClr val="FF0000"/>
                    </a:solidFill>
                    <a:highlight>
                      <a:srgbClr val="00FF00"/>
                    </a:highlight>
                  </a:rPr>
                  <a:t>af</a:t>
                </a:r>
                <a:r>
                  <a:rPr kumimoji="1" lang="en-US" altLang="ja-JP" baseline="0" dirty="0">
                    <a:solidFill>
                      <a:srgbClr val="FF0000"/>
                    </a:solidFill>
                    <a:highlight>
                      <a:srgbClr val="00FF00"/>
                    </a:highlight>
                  </a:rPr>
                  <a:t> and an. T</a:t>
                </a:r>
                <a:r>
                  <a:rPr kumimoji="1" lang="en-US" altLang="ja-JP" dirty="0">
                    <a:solidFill>
                      <a:srgbClr val="FF0000"/>
                    </a:solidFill>
                    <a:highlight>
                      <a:srgbClr val="00FF00"/>
                    </a:highlight>
                  </a:rPr>
                  <a:t>here is some uncertain value such as </a:t>
                </a:r>
                <a:r>
                  <a:rPr lang="en-US" altLang="ja-JP" dirty="0">
                    <a:solidFill>
                      <a:srgbClr val="0000D9"/>
                    </a:solidFill>
                    <a:highlight>
                      <a:srgbClr val="00FF00"/>
                    </a:highlight>
                    <a:latin typeface="Arial" charset="0"/>
                    <a:ea typeface="ＭＳ ゴシック" pitchFamily="49" charset="-128"/>
                  </a:rPr>
                  <a:t>Fission barrier height </a:t>
                </a:r>
                <a:r>
                  <a:rPr lang="en-US" altLang="ja-JP" dirty="0">
                    <a:solidFill>
                      <a:srgbClr val="0000D9"/>
                    </a:solidFill>
                    <a:latin typeface="Arial" charset="0"/>
                    <a:ea typeface="ＭＳ ゴシック" pitchFamily="49" charset="-128"/>
                  </a:rPr>
                  <a:t>parameter</a:t>
                </a:r>
                <a:r>
                  <a:rPr lang="en-US" altLang="ja-JP" dirty="0">
                    <a:solidFill>
                      <a:srgbClr val="0000D9"/>
                    </a:solidFill>
                    <a:highlight>
                      <a:srgbClr val="00FF00"/>
                    </a:highlight>
                    <a:latin typeface="Arial" charset="0"/>
                    <a:ea typeface="ＭＳ ゴシック" pitchFamily="49" charset="-128"/>
                  </a:rPr>
                  <a:t> </a:t>
                </a:r>
                <a:r>
                  <a:rPr lang="en-US" altLang="ja-JP" dirty="0">
                    <a:solidFill>
                      <a:srgbClr val="0000D9"/>
                    </a:solidFill>
                    <a:highlight>
                      <a:srgbClr val="00FF00"/>
                    </a:highlight>
                  </a:rPr>
                  <a:t>B</a:t>
                </a:r>
                <a:r>
                  <a:rPr lang="en-US" altLang="ja-JP" baseline="-25000" dirty="0">
                    <a:solidFill>
                      <a:srgbClr val="0000D9"/>
                    </a:solidFill>
                    <a:highlight>
                      <a:srgbClr val="00FF00"/>
                    </a:highlight>
                  </a:rPr>
                  <a:t>f</a:t>
                </a:r>
                <a:r>
                  <a:rPr lang="en-US" altLang="ja-JP" baseline="0" dirty="0">
                    <a:solidFill>
                      <a:srgbClr val="0000D9"/>
                    </a:solidFill>
                    <a:highlight>
                      <a:srgbClr val="00FF00"/>
                    </a:highlight>
                    <a:latin typeface="Arial" charset="0"/>
                    <a:ea typeface="ＭＳ ゴシック" pitchFamily="49" charset="-128"/>
                  </a:rPr>
                  <a:t>, </a:t>
                </a:r>
                <a:r>
                  <a:rPr lang="en-US" altLang="ja-JP" dirty="0">
                    <a:solidFill>
                      <a:srgbClr val="0000D9"/>
                    </a:solidFill>
                    <a:highlight>
                      <a:srgbClr val="00FF00"/>
                    </a:highlight>
                    <a:latin typeface="Arial" charset="0"/>
                    <a:ea typeface="ＭＳ ゴシック" pitchFamily="49" charset="-128"/>
                  </a:rPr>
                  <a:t>Friction parameter γ, level density parameter and so on. In the super heavy element region, it is not decided which value have to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u="sng"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1DF4C6F5-5A9B-4EF3-A9B7-305DAC20E6C1}" type="slidenum">
              <a:rPr kumimoji="1" lang="ja-JP" altLang="en-US" smtClean="0"/>
              <a:pPr/>
              <a:t>9</a:t>
            </a:fld>
            <a:endParaRPr kumimoji="1" lang="ja-JP" altLang="en-US"/>
          </a:p>
        </p:txBody>
      </p:sp>
    </p:spTree>
    <p:extLst>
      <p:ext uri="{BB962C8B-B14F-4D97-AF65-F5344CB8AC3E}">
        <p14:creationId xmlns:p14="http://schemas.microsoft.com/office/powerpoint/2010/main" val="111615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D412C30-EC22-4041-B5AA-214F5CC0CDBD}" type="datetimeFigureOut">
              <a:rPr kumimoji="1" lang="ja-JP" altLang="en-US" smtClean="0"/>
              <a:pPr/>
              <a:t>2017/11/21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103724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412C30-EC22-4041-B5AA-214F5CC0CDBD}" type="datetimeFigureOut">
              <a:rPr kumimoji="1" lang="ja-JP" altLang="en-US" smtClean="0"/>
              <a:pPr/>
              <a:t>2017/11/21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271905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412C30-EC22-4041-B5AA-214F5CC0CDBD}" type="datetimeFigureOut">
              <a:rPr kumimoji="1" lang="ja-JP" altLang="en-US" smtClean="0"/>
              <a:pPr/>
              <a:t>2017/11/21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71895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412C30-EC22-4041-B5AA-214F5CC0CDBD}" type="datetimeFigureOut">
              <a:rPr kumimoji="1" lang="ja-JP" altLang="en-US" smtClean="0"/>
              <a:pPr/>
              <a:t>2017/11/21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93069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D412C30-EC22-4041-B5AA-214F5CC0CDBD}" type="datetimeFigureOut">
              <a:rPr kumimoji="1" lang="ja-JP" altLang="en-US" smtClean="0"/>
              <a:pPr/>
              <a:t>2017/11/21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403727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D412C30-EC22-4041-B5AA-214F5CC0CDBD}" type="datetimeFigureOut">
              <a:rPr kumimoji="1" lang="ja-JP" altLang="en-US" smtClean="0"/>
              <a:pPr/>
              <a:t>2017/11/21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226825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D412C30-EC22-4041-B5AA-214F5CC0CDBD}" type="datetimeFigureOut">
              <a:rPr kumimoji="1" lang="ja-JP" altLang="en-US" smtClean="0"/>
              <a:pPr/>
              <a:t>2017/11/21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303201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D412C30-EC22-4041-B5AA-214F5CC0CDBD}" type="datetimeFigureOut">
              <a:rPr kumimoji="1" lang="ja-JP" altLang="en-US" smtClean="0"/>
              <a:pPr/>
              <a:t>2017/11/21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66574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12C30-EC22-4041-B5AA-214F5CC0CDBD}" type="datetimeFigureOut">
              <a:rPr kumimoji="1" lang="ja-JP" altLang="en-US" smtClean="0"/>
              <a:pPr/>
              <a:t>2017/11/21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308662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412C30-EC22-4041-B5AA-214F5CC0CDBD}" type="datetimeFigureOut">
              <a:rPr kumimoji="1" lang="ja-JP" altLang="en-US" smtClean="0"/>
              <a:pPr/>
              <a:t>2017/11/21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408412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412C30-EC22-4041-B5AA-214F5CC0CDBD}" type="datetimeFigureOut">
              <a:rPr kumimoji="1" lang="ja-JP" altLang="en-US" smtClean="0"/>
              <a:pPr/>
              <a:t>2017/11/21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204166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12C30-EC22-4041-B5AA-214F5CC0CDBD}" type="datetimeFigureOut">
              <a:rPr kumimoji="1" lang="ja-JP" altLang="en-US" smtClean="0"/>
              <a:pPr/>
              <a:t>2017/11/21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063AC-3C60-4000-813F-37A79536C43C}" type="slidenum">
              <a:rPr kumimoji="1" lang="ja-JP" altLang="en-US" smtClean="0"/>
              <a:pPr/>
              <a:t>‹#›</a:t>
            </a:fld>
            <a:endParaRPr kumimoji="1" lang="ja-JP" altLang="en-US"/>
          </a:p>
        </p:txBody>
      </p:sp>
    </p:spTree>
    <p:extLst>
      <p:ext uri="{BB962C8B-B14F-4D97-AF65-F5344CB8AC3E}">
        <p14:creationId xmlns:p14="http://schemas.microsoft.com/office/powerpoint/2010/main" val="102778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1.emf"/><Relationship Id="rId10" Type="http://schemas.openxmlformats.org/officeDocument/2006/relationships/image" Target="../media/image20.wmf"/><Relationship Id="rId4" Type="http://schemas.openxmlformats.org/officeDocument/2006/relationships/oleObject" Target="../embeddings/oleObject18.bin"/><Relationship Id="rId9"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0.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5.wmf"/><Relationship Id="rId3" Type="http://schemas.openxmlformats.org/officeDocument/2006/relationships/notesSlide" Target="../notesSlides/notesSlide12.xml"/><Relationship Id="rId7" Type="http://schemas.openxmlformats.org/officeDocument/2006/relationships/image" Target="../media/image22.png"/><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png"/><Relationship Id="rId11" Type="http://schemas.openxmlformats.org/officeDocument/2006/relationships/image" Target="../media/image24.wmf"/><Relationship Id="rId5" Type="http://schemas.openxmlformats.org/officeDocument/2006/relationships/image" Target="../media/image1.emf"/><Relationship Id="rId15" Type="http://schemas.openxmlformats.org/officeDocument/2006/relationships/image" Target="../media/image26.wmf"/><Relationship Id="rId10" Type="http://schemas.openxmlformats.org/officeDocument/2006/relationships/oleObject" Target="../embeddings/oleObject23.bin"/><Relationship Id="rId4" Type="http://schemas.openxmlformats.org/officeDocument/2006/relationships/oleObject" Target="../embeddings/oleObject21.bin"/><Relationship Id="rId9" Type="http://schemas.openxmlformats.org/officeDocument/2006/relationships/image" Target="../media/image23.wmf"/><Relationship Id="rId1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3.xml"/><Relationship Id="rId7" Type="http://schemas.openxmlformats.org/officeDocument/2006/relationships/oleObject" Target="../embeddings/oleObject27.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png"/><Relationship Id="rId11" Type="http://schemas.openxmlformats.org/officeDocument/2006/relationships/oleObject" Target="../embeddings/oleObject29.bin"/><Relationship Id="rId5" Type="http://schemas.openxmlformats.org/officeDocument/2006/relationships/image" Target="../media/image1.emf"/><Relationship Id="rId10" Type="http://schemas.openxmlformats.org/officeDocument/2006/relationships/image" Target="../media/image28.wmf"/><Relationship Id="rId4" Type="http://schemas.openxmlformats.org/officeDocument/2006/relationships/oleObject" Target="../embeddings/oleObject26.bin"/><Relationship Id="rId9" Type="http://schemas.openxmlformats.org/officeDocument/2006/relationships/oleObject" Target="../embeddings/oleObject28.bin"/></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14.xml"/><Relationship Id="rId7" Type="http://schemas.openxmlformats.org/officeDocument/2006/relationships/oleObject" Target="../embeddings/oleObject31.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png"/><Relationship Id="rId11" Type="http://schemas.openxmlformats.org/officeDocument/2006/relationships/oleObject" Target="../embeddings/oleObject33.bin"/><Relationship Id="rId5" Type="http://schemas.openxmlformats.org/officeDocument/2006/relationships/image" Target="../media/image1.emf"/><Relationship Id="rId10" Type="http://schemas.openxmlformats.org/officeDocument/2006/relationships/image" Target="../media/image31.wmf"/><Relationship Id="rId4" Type="http://schemas.openxmlformats.org/officeDocument/2006/relationships/oleObject" Target="../embeddings/oleObject30.bin"/><Relationship Id="rId9"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5.xml"/><Relationship Id="rId7" Type="http://schemas.openxmlformats.org/officeDocument/2006/relationships/oleObject" Target="../embeddings/oleObject34.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png"/><Relationship Id="rId11" Type="http://schemas.openxmlformats.org/officeDocument/2006/relationships/oleObject" Target="../embeddings/oleObject36.bin"/><Relationship Id="rId5" Type="http://schemas.openxmlformats.org/officeDocument/2006/relationships/image" Target="../media/image1.emf"/><Relationship Id="rId10" Type="http://schemas.openxmlformats.org/officeDocument/2006/relationships/image" Target="../media/image34.wmf"/><Relationship Id="rId4" Type="http://schemas.openxmlformats.org/officeDocument/2006/relationships/oleObject" Target="../embeddings/oleObject30.bin"/><Relationship Id="rId9"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4.png"/><Relationship Id="rId3" Type="http://schemas.openxmlformats.org/officeDocument/2006/relationships/notesSlide" Target="../notesSlides/notesSlide17.xml"/><Relationship Id="rId7" Type="http://schemas.openxmlformats.org/officeDocument/2006/relationships/image" Target="../media/image36.png"/><Relationship Id="rId12"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png"/><Relationship Id="rId11" Type="http://schemas.openxmlformats.org/officeDocument/2006/relationships/image" Target="../media/image40.png"/><Relationship Id="rId5" Type="http://schemas.openxmlformats.org/officeDocument/2006/relationships/image" Target="../media/image1.emf"/><Relationship Id="rId10" Type="http://schemas.openxmlformats.org/officeDocument/2006/relationships/image" Target="../media/image39.png"/><Relationship Id="rId4" Type="http://schemas.openxmlformats.org/officeDocument/2006/relationships/oleObject" Target="../embeddings/oleObject37.bin"/><Relationship Id="rId9" Type="http://schemas.openxmlformats.org/officeDocument/2006/relationships/image" Target="../media/image38.png"/><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notesSlide" Target="../notesSlides/notesSlide18.xml"/><Relationship Id="rId7" Type="http://schemas.openxmlformats.org/officeDocument/2006/relationships/image" Target="../media/image41.emf"/><Relationship Id="rId12" Type="http://schemas.openxmlformats.org/officeDocument/2006/relationships/image" Target="../media/image420.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png"/><Relationship Id="rId11" Type="http://schemas.openxmlformats.org/officeDocument/2006/relationships/image" Target="../media/image410.png"/><Relationship Id="rId5" Type="http://schemas.openxmlformats.org/officeDocument/2006/relationships/image" Target="../media/image1.emf"/><Relationship Id="rId10" Type="http://schemas.openxmlformats.org/officeDocument/2006/relationships/image" Target="../media/image400.png"/><Relationship Id="rId4" Type="http://schemas.openxmlformats.org/officeDocument/2006/relationships/oleObject" Target="../embeddings/oleObject38.bin"/><Relationship Id="rId9" Type="http://schemas.openxmlformats.org/officeDocument/2006/relationships/image" Target="../media/image39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0.bin"/></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3.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png"/><Relationship Id="rId11" Type="http://schemas.openxmlformats.org/officeDocument/2006/relationships/image" Target="../media/image11.emf"/><Relationship Id="rId5" Type="http://schemas.openxmlformats.org/officeDocument/2006/relationships/image" Target="../media/image1.emf"/><Relationship Id="rId10" Type="http://schemas.openxmlformats.org/officeDocument/2006/relationships/image" Target="../media/image10.wmf"/><Relationship Id="rId4" Type="http://schemas.openxmlformats.org/officeDocument/2006/relationships/oleObject" Target="../embeddings/oleObject6.bin"/><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oleObject" Target="../embeddings/oleObject8.bin"/><Relationship Id="rId12"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image" Target="../media/image16.wmf"/><Relationship Id="rId1" Type="http://schemas.openxmlformats.org/officeDocument/2006/relationships/vmlDrawing" Target="../drawings/vmlDrawing7.vml"/><Relationship Id="rId6" Type="http://schemas.openxmlformats.org/officeDocument/2006/relationships/image" Target="../media/image3.png"/><Relationship Id="rId11" Type="http://schemas.openxmlformats.org/officeDocument/2006/relationships/oleObject" Target="../embeddings/oleObject10.bin"/><Relationship Id="rId5" Type="http://schemas.openxmlformats.org/officeDocument/2006/relationships/image" Target="../media/image1.emf"/><Relationship Id="rId15" Type="http://schemas.openxmlformats.org/officeDocument/2006/relationships/oleObject" Target="../embeddings/oleObject12.bin"/><Relationship Id="rId10" Type="http://schemas.openxmlformats.org/officeDocument/2006/relationships/image" Target="../media/image13.wmf"/><Relationship Id="rId4" Type="http://schemas.openxmlformats.org/officeDocument/2006/relationships/oleObject" Target="../embeddings/oleObject7.bin"/><Relationship Id="rId9" Type="http://schemas.openxmlformats.org/officeDocument/2006/relationships/oleObject" Target="../embeddings/oleObject9.bin"/><Relationship Id="rId14" Type="http://schemas.openxmlformats.org/officeDocument/2006/relationships/image" Target="../media/image15.wmf"/></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8.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emf"/><Relationship Id="rId11" Type="http://schemas.openxmlformats.org/officeDocument/2006/relationships/image" Target="../media/image19.png"/><Relationship Id="rId5" Type="http://schemas.openxmlformats.org/officeDocument/2006/relationships/oleObject" Target="../embeddings/oleObject13.bin"/><Relationship Id="rId10" Type="http://schemas.openxmlformats.org/officeDocument/2006/relationships/image" Target="../media/image18.wmf"/><Relationship Id="rId4" Type="http://schemas.openxmlformats.org/officeDocument/2006/relationships/image" Target="../media/image3.png"/><Relationship Id="rId9"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0.wmf"/><Relationship Id="rId3" Type="http://schemas.openxmlformats.org/officeDocument/2006/relationships/notesSlide" Target="../notesSlides/notesSlide9.xml"/><Relationship Id="rId7" Type="http://schemas.openxmlformats.org/officeDocument/2006/relationships/image" Target="../media/image25.png"/><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1.emf"/><Relationship Id="rId10" Type="http://schemas.openxmlformats.org/officeDocument/2006/relationships/image" Target="../media/image28.png"/><Relationship Id="rId4" Type="http://schemas.openxmlformats.org/officeDocument/2006/relationships/oleObject" Target="../embeddings/oleObject16.bin"/><Relationship Id="rId9" Type="http://schemas.openxmlformats.org/officeDocument/2006/relationships/image" Target="../media/image27.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4478597"/>
            <a:ext cx="9144000" cy="1655763"/>
          </a:xfrm>
        </p:spPr>
        <p:txBody>
          <a:bodyPr>
            <a:norm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FACULTY OF SCIENCE AND ENGINEERING</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KINDAI UNIVERSITY</a:t>
            </a:r>
          </a:p>
          <a:p>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NUR LIYANA BINTI MOHD ANUAR, YOSHIHIRO ARITOMO, </a:t>
            </a:r>
          </a:p>
          <a:p>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SHOYA TANAKA, BAKU YANAGI</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オブジェクト 1"/>
          <p:cNvGraphicFramePr>
            <a:graphicFrameLocks noChangeAspect="1"/>
          </p:cNvGraphicFramePr>
          <p:nvPr>
            <p:extLst>
              <p:ext uri="{D42A27DB-BD31-4B8C-83A1-F6EECF244321}">
                <p14:modId xmlns:p14="http://schemas.microsoft.com/office/powerpoint/2010/main" val="3688654742"/>
              </p:ext>
            </p:extLst>
          </p:nvPr>
        </p:nvGraphicFramePr>
        <p:xfrm>
          <a:off x="1791917" y="1030548"/>
          <a:ext cx="5113338" cy="5103812"/>
        </p:xfrm>
        <a:graphic>
          <a:graphicData uri="http://schemas.openxmlformats.org/presentationml/2006/ole">
            <mc:AlternateContent xmlns:mc="http://schemas.openxmlformats.org/markup-compatibility/2006">
              <mc:Choice xmlns:v="urn:schemas-microsoft-com:vml" Requires="v">
                <p:oleObj spid="_x0000_s8475" name="Visio" r:id="rId4" imgW="2416454" imgH="2410663" progId="">
                  <p:embed/>
                </p:oleObj>
              </mc:Choice>
              <mc:Fallback>
                <p:oleObj name="Visio" r:id="rId4" imgW="2416454" imgH="2410663" progId="">
                  <p:embed/>
                  <p:pic>
                    <p:nvPicPr>
                      <p:cNvPr id="0" name="Picture 2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917" y="1030548"/>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タイトル 1"/>
          <p:cNvSpPr>
            <a:spLocks noGrp="1"/>
          </p:cNvSpPr>
          <p:nvPr>
            <p:ph type="ctrTitle"/>
          </p:nvPr>
        </p:nvSpPr>
        <p:spPr>
          <a:xfrm>
            <a:off x="-135732" y="1802729"/>
            <a:ext cx="9144000" cy="1848588"/>
          </a:xfrm>
        </p:spPr>
        <p:txBody>
          <a:bodyPr>
            <a:noAutofit/>
          </a:bodyPr>
          <a:lstStyle/>
          <a:p>
            <a:r>
              <a:rPr lang="en-US" altLang="ja-JP" sz="4800" dirty="0">
                <a:latin typeface="+mn-lt"/>
              </a:rPr>
              <a:t>Evaluation for survival probability and evaporation residue of synthesizing super heavy element</a:t>
            </a:r>
            <a:endParaRPr lang="ja-JP" altLang="ja-JP" sz="4800" dirty="0">
              <a:latin typeface="+mn-lt"/>
            </a:endParaRPr>
          </a:p>
        </p:txBody>
      </p:sp>
      <p:pic>
        <p:nvPicPr>
          <p:cNvPr id="10" name="Picture 9">
            <a:extLst>
              <a:ext uri="{FF2B5EF4-FFF2-40B4-BE49-F238E27FC236}">
                <a16:creationId xmlns:a16="http://schemas.microsoft.com/office/drawing/2014/main" id="{4519EADB-54E3-4393-B615-E0E11C3D01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385" y="230237"/>
            <a:ext cx="2310267" cy="628745"/>
          </a:xfrm>
          <a:prstGeom prst="rect">
            <a:avLst/>
          </a:prstGeom>
        </p:spPr>
      </p:pic>
      <p:sp>
        <p:nvSpPr>
          <p:cNvPr id="11" name="TextBox 10">
            <a:extLst>
              <a:ext uri="{FF2B5EF4-FFF2-40B4-BE49-F238E27FC236}">
                <a16:creationId xmlns:a16="http://schemas.microsoft.com/office/drawing/2014/main" id="{8308DF03-C65F-4BBE-996F-6D23864182AE}"/>
              </a:ext>
            </a:extLst>
          </p:cNvPr>
          <p:cNvSpPr txBox="1"/>
          <p:nvPr/>
        </p:nvSpPr>
        <p:spPr>
          <a:xfrm>
            <a:off x="4042421" y="203268"/>
            <a:ext cx="5034776" cy="461665"/>
          </a:xfrm>
          <a:prstGeom prst="rect">
            <a:avLst/>
          </a:prstGeom>
          <a:noFill/>
        </p:spPr>
        <p:txBody>
          <a:bodyPr wrap="none" rtlCol="0">
            <a:spAutoFit/>
          </a:bodyPr>
          <a:lstStyle/>
          <a:p>
            <a:r>
              <a:rPr kumimoji="1" lang="en-US" altLang="ja-JP" sz="2400" b="1" dirty="0"/>
              <a:t>Nuclear Physics Theory Research 2017</a:t>
            </a:r>
            <a:endParaRPr kumimoji="1" lang="ja-JP" altLang="en-US" sz="2400" b="1" dirty="0"/>
          </a:p>
        </p:txBody>
      </p:sp>
    </p:spTree>
    <p:extLst>
      <p:ext uri="{BB962C8B-B14F-4D97-AF65-F5344CB8AC3E}">
        <p14:creationId xmlns:p14="http://schemas.microsoft.com/office/powerpoint/2010/main" val="135561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92DF574-AD21-407C-816F-6B893C252018}"/>
              </a:ext>
            </a:extLst>
          </p:cNvPr>
          <p:cNvGraphicFramePr>
            <a:graphicFrameLocks noChangeAspect="1"/>
          </p:cNvGraphicFramePr>
          <p:nvPr>
            <p:extLst>
              <p:ext uri="{D42A27DB-BD31-4B8C-83A1-F6EECF244321}">
                <p14:modId xmlns:p14="http://schemas.microsoft.com/office/powerpoint/2010/main" val="661713076"/>
              </p:ext>
            </p:extLst>
          </p:nvPr>
        </p:nvGraphicFramePr>
        <p:xfrm>
          <a:off x="1908175" y="989013"/>
          <a:ext cx="5113338" cy="5103812"/>
        </p:xfrm>
        <a:graphic>
          <a:graphicData uri="http://schemas.openxmlformats.org/presentationml/2006/ole">
            <mc:AlternateContent xmlns:mc="http://schemas.openxmlformats.org/markup-compatibility/2006">
              <mc:Choice xmlns:v="urn:schemas-microsoft-com:vml" Requires="v">
                <p:oleObj spid="_x0000_s40214" name="Visio" r:id="rId4" imgW="2416454" imgH="2410663" progId="">
                  <p:embed/>
                </p:oleObj>
              </mc:Choice>
              <mc:Fallback>
                <p:oleObj name="Visio" r:id="rId4" imgW="2416454" imgH="2410663" progId="">
                  <p:embed/>
                  <p:pic>
                    <p:nvPicPr>
                      <p:cNvPr id="0" name="Picture 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989013"/>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テキスト ボックス 1">
            <a:extLst>
              <a:ext uri="{FF2B5EF4-FFF2-40B4-BE49-F238E27FC236}">
                <a16:creationId xmlns:a16="http://schemas.microsoft.com/office/drawing/2014/main" id="{04517742-8093-43D1-A341-09C502922BD7}"/>
              </a:ext>
            </a:extLst>
          </p:cNvPr>
          <p:cNvSpPr txBox="1"/>
          <p:nvPr/>
        </p:nvSpPr>
        <p:spPr>
          <a:xfrm>
            <a:off x="2980619" y="206349"/>
            <a:ext cx="2493055" cy="707886"/>
          </a:xfrm>
          <a:prstGeom prst="rect">
            <a:avLst/>
          </a:prstGeom>
          <a:noFill/>
        </p:spPr>
        <p:txBody>
          <a:bodyPr wrap="none" rtlCol="0">
            <a:spAutoFit/>
          </a:bodyPr>
          <a:lstStyle/>
          <a:p>
            <a:r>
              <a:rPr lang="en-US" altLang="ja-JP" sz="4000" dirty="0"/>
              <a:t>Calculation</a:t>
            </a:r>
            <a:endParaRPr lang="ja-JP" altLang="en-US" sz="4000" dirty="0"/>
          </a:p>
        </p:txBody>
      </p:sp>
      <p:pic>
        <p:nvPicPr>
          <p:cNvPr id="6" name="Picture 5">
            <a:extLst>
              <a:ext uri="{FF2B5EF4-FFF2-40B4-BE49-F238E27FC236}">
                <a16:creationId xmlns:a16="http://schemas.microsoft.com/office/drawing/2014/main" id="{82A59201-C1DA-4970-B7FE-62452BCE6E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pic>
        <p:nvPicPr>
          <p:cNvPr id="7" name="Picture 1">
            <a:extLst>
              <a:ext uri="{FF2B5EF4-FFF2-40B4-BE49-F238E27FC236}">
                <a16:creationId xmlns:a16="http://schemas.microsoft.com/office/drawing/2014/main" id="{4B080EEE-0987-4C8B-B04C-28AB0EBCA1F1}"/>
              </a:ext>
            </a:extLst>
          </p:cNvPr>
          <p:cNvPicPr>
            <a:picLocks noChangeAspect="1" noChangeArrowheads="1"/>
          </p:cNvPicPr>
          <p:nvPr/>
        </p:nvPicPr>
        <p:blipFill>
          <a:blip r:embed="rId7" cstate="print"/>
          <a:srcRect/>
          <a:stretch>
            <a:fillRect/>
          </a:stretch>
        </p:blipFill>
        <p:spPr bwMode="auto">
          <a:xfrm>
            <a:off x="0" y="989013"/>
            <a:ext cx="4515679" cy="5799325"/>
          </a:xfrm>
          <a:prstGeom prst="rect">
            <a:avLst/>
          </a:prstGeom>
          <a:noFill/>
          <a:ln w="9525">
            <a:noFill/>
            <a:miter lim="800000"/>
            <a:headEnd/>
            <a:tailEnd/>
          </a:ln>
        </p:spPr>
      </p:pic>
      <p:sp>
        <p:nvSpPr>
          <p:cNvPr id="8" name="テキスト ボックス 2">
            <a:extLst>
              <a:ext uri="{FF2B5EF4-FFF2-40B4-BE49-F238E27FC236}">
                <a16:creationId xmlns:a16="http://schemas.microsoft.com/office/drawing/2014/main" id="{0C8A3D89-5910-4B6F-8D0D-FD7A9A8E0291}"/>
              </a:ext>
            </a:extLst>
          </p:cNvPr>
          <p:cNvSpPr txBox="1"/>
          <p:nvPr/>
        </p:nvSpPr>
        <p:spPr>
          <a:xfrm>
            <a:off x="5119903" y="6413054"/>
            <a:ext cx="3895426" cy="341632"/>
          </a:xfrm>
          <a:prstGeom prst="rect">
            <a:avLst/>
          </a:prstGeom>
          <a:noFill/>
        </p:spPr>
        <p:txBody>
          <a:bodyPr wrap="none" rtlCol="0">
            <a:spAutoFit/>
          </a:bodyPr>
          <a:lstStyle/>
          <a:p>
            <a:pPr algn="l" eaLnBrk="0" hangingPunct="0">
              <a:lnSpc>
                <a:spcPct val="100000"/>
              </a:lnSpc>
              <a:spcBef>
                <a:spcPct val="0"/>
              </a:spcBef>
              <a:buClrTx/>
              <a:buSzTx/>
              <a:buFontTx/>
              <a:buNone/>
            </a:pPr>
            <a:r>
              <a:rPr kumimoji="1" lang="en-US" altLang="ja-JP" b="0" i="0" dirty="0">
                <a:solidFill>
                  <a:srgbClr val="000099"/>
                </a:solidFill>
                <a:latin typeface="Arial" charset="0"/>
                <a:ea typeface="ＭＳ ゴシック" pitchFamily="49" charset="-128"/>
              </a:rPr>
              <a:t>Y. Aritomo et al. PRC 59, 796 (1999)</a:t>
            </a:r>
            <a:endParaRPr kumimoji="1" lang="ja-JP" altLang="en-US" b="0" i="0" dirty="0">
              <a:solidFill>
                <a:srgbClr val="000099"/>
              </a:solidFill>
              <a:latin typeface="Arial" charset="0"/>
              <a:ea typeface="ＭＳ ゴシック" pitchFamily="49" charset="-128"/>
            </a:endParaRPr>
          </a:p>
        </p:txBody>
      </p:sp>
      <p:pic>
        <p:nvPicPr>
          <p:cNvPr id="9" name="Picture 5" descr="fig11">
            <a:extLst>
              <a:ext uri="{FF2B5EF4-FFF2-40B4-BE49-F238E27FC236}">
                <a16:creationId xmlns:a16="http://schemas.microsoft.com/office/drawing/2014/main" id="{02EAE110-CAF4-4F26-A7B5-79E88DCE7743}"/>
              </a:ext>
            </a:extLst>
          </p:cNvPr>
          <p:cNvPicPr>
            <a:picLocks noChangeAspect="1" noChangeArrowheads="1"/>
          </p:cNvPicPr>
          <p:nvPr/>
        </p:nvPicPr>
        <p:blipFill>
          <a:blip r:embed="rId8" cstate="print"/>
          <a:srcRect/>
          <a:stretch>
            <a:fillRect/>
          </a:stretch>
        </p:blipFill>
        <p:spPr>
          <a:xfrm>
            <a:off x="4260842" y="3149253"/>
            <a:ext cx="4127582" cy="2831753"/>
          </a:xfrm>
          <a:prstGeom prst="rect">
            <a:avLst/>
          </a:prstGeom>
          <a:noFill/>
        </p:spPr>
      </p:pic>
      <p:graphicFrame>
        <p:nvGraphicFramePr>
          <p:cNvPr id="10" name="Object 1">
            <a:extLst>
              <a:ext uri="{FF2B5EF4-FFF2-40B4-BE49-F238E27FC236}">
                <a16:creationId xmlns:a16="http://schemas.microsoft.com/office/drawing/2014/main" id="{C4A57CD6-1B32-4F9A-BB19-3AC553526978}"/>
              </a:ext>
            </a:extLst>
          </p:cNvPr>
          <p:cNvGraphicFramePr>
            <a:graphicFrameLocks noGrp="1" noChangeAspect="1"/>
          </p:cNvGraphicFramePr>
          <p:nvPr>
            <p:extLst>
              <p:ext uri="{D42A27DB-BD31-4B8C-83A1-F6EECF244321}">
                <p14:modId xmlns:p14="http://schemas.microsoft.com/office/powerpoint/2010/main" val="320326723"/>
              </p:ext>
            </p:extLst>
          </p:nvPr>
        </p:nvGraphicFramePr>
        <p:xfrm>
          <a:off x="4392488" y="1493069"/>
          <a:ext cx="3995936" cy="619547"/>
        </p:xfrm>
        <a:graphic>
          <a:graphicData uri="http://schemas.openxmlformats.org/presentationml/2006/ole">
            <mc:AlternateContent xmlns:mc="http://schemas.openxmlformats.org/markup-compatibility/2006">
              <mc:Choice xmlns:v="urn:schemas-microsoft-com:vml" Requires="v">
                <p:oleObj spid="_x0000_s40215" name="Equation" r:id="rId9" imgW="3238500" imgH="457200" progId="">
                  <p:embed/>
                </p:oleObj>
              </mc:Choice>
              <mc:Fallback>
                <p:oleObj name="Equation" r:id="rId9" imgW="3238500" imgH="457200" progId="">
                  <p:embed/>
                  <p:pic>
                    <p:nvPicPr>
                      <p:cNvPr id="0" name="Picture 161"/>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2488" y="1493069"/>
                        <a:ext cx="3995936" cy="619547"/>
                      </a:xfrm>
                      <a:prstGeom prst="rect">
                        <a:avLst/>
                      </a:prstGeom>
                      <a:solidFill>
                        <a:srgbClr val="FFFFFF"/>
                      </a:solidFill>
                    </p:spPr>
                  </p:pic>
                </p:oleObj>
              </mc:Fallback>
            </mc:AlternateContent>
          </a:graphicData>
        </a:graphic>
      </p:graphicFrame>
      <p:sp>
        <p:nvSpPr>
          <p:cNvPr id="11" name="右中かっこ 11">
            <a:extLst>
              <a:ext uri="{FF2B5EF4-FFF2-40B4-BE49-F238E27FC236}">
                <a16:creationId xmlns:a16="http://schemas.microsoft.com/office/drawing/2014/main" id="{391CA00B-26DE-4143-96B5-8CFE9063C343}"/>
              </a:ext>
            </a:extLst>
          </p:cNvPr>
          <p:cNvSpPr/>
          <p:nvPr/>
        </p:nvSpPr>
        <p:spPr bwMode="auto">
          <a:xfrm>
            <a:off x="4968552" y="3581301"/>
            <a:ext cx="216024" cy="1440160"/>
          </a:xfrm>
          <a:prstGeom prst="rightBrace">
            <a:avLst/>
          </a:prstGeom>
          <a:noFill/>
          <a:ln w="25400" cap="flat" cmpd="sng" algn="ctr">
            <a:solidFill>
              <a:srgbClr val="33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00000"/>
              </a:lnSpc>
              <a:spcBef>
                <a:spcPct val="0"/>
              </a:spcBef>
              <a:buClrTx/>
              <a:buSzTx/>
              <a:buFontTx/>
              <a:buNone/>
            </a:pPr>
            <a:endParaRPr lang="ja-JP" altLang="en-US" sz="1600" b="0" i="0">
              <a:solidFill>
                <a:srgbClr val="000000"/>
              </a:solidFill>
              <a:latin typeface="Arial" charset="0"/>
              <a:ea typeface="ＭＳ ゴシック" pitchFamily="49" charset="-128"/>
            </a:endParaRPr>
          </a:p>
        </p:txBody>
      </p:sp>
      <p:sp>
        <p:nvSpPr>
          <p:cNvPr id="12" name="テキスト ボックス 12">
            <a:extLst>
              <a:ext uri="{FF2B5EF4-FFF2-40B4-BE49-F238E27FC236}">
                <a16:creationId xmlns:a16="http://schemas.microsoft.com/office/drawing/2014/main" id="{DA4AC35E-FB29-452A-BBF9-2E4CEB5CD85A}"/>
              </a:ext>
            </a:extLst>
          </p:cNvPr>
          <p:cNvSpPr txBox="1"/>
          <p:nvPr/>
        </p:nvSpPr>
        <p:spPr>
          <a:xfrm>
            <a:off x="5184576" y="4157365"/>
            <a:ext cx="1040670" cy="338554"/>
          </a:xfrm>
          <a:prstGeom prst="rect">
            <a:avLst/>
          </a:prstGeom>
          <a:noFill/>
        </p:spPr>
        <p:txBody>
          <a:bodyPr wrap="none" rtlCol="0">
            <a:spAutoFit/>
          </a:bodyPr>
          <a:lstStyle/>
          <a:p>
            <a:pPr algn="l" eaLnBrk="0" hangingPunct="0">
              <a:lnSpc>
                <a:spcPct val="100000"/>
              </a:lnSpc>
              <a:spcBef>
                <a:spcPct val="0"/>
              </a:spcBef>
              <a:buClrTx/>
              <a:buSzTx/>
              <a:buFontTx/>
              <a:buNone/>
            </a:pPr>
            <a:r>
              <a:rPr kumimoji="1" lang="en-US" altLang="ja-JP" sz="1600" b="0" i="0" dirty="0">
                <a:solidFill>
                  <a:srgbClr val="000000"/>
                </a:solidFill>
                <a:latin typeface="Arial" charset="0"/>
                <a:ea typeface="ＭＳ ゴシック" pitchFamily="49" charset="-128"/>
              </a:rPr>
              <a:t>formation</a:t>
            </a:r>
            <a:endParaRPr kumimoji="1" lang="ja-JP" altLang="en-US" sz="1600" b="0" i="0" dirty="0">
              <a:solidFill>
                <a:srgbClr val="000000"/>
              </a:solidFill>
              <a:latin typeface="Arial" charset="0"/>
              <a:ea typeface="ＭＳ ゴシック" pitchFamily="49" charset="-128"/>
            </a:endParaRPr>
          </a:p>
        </p:txBody>
      </p:sp>
      <p:sp>
        <p:nvSpPr>
          <p:cNvPr id="13" name="テキスト ボックス 13">
            <a:extLst>
              <a:ext uri="{FF2B5EF4-FFF2-40B4-BE49-F238E27FC236}">
                <a16:creationId xmlns:a16="http://schemas.microsoft.com/office/drawing/2014/main" id="{9F65595D-AA9C-48CF-9FC4-7317A7C3F050}"/>
              </a:ext>
            </a:extLst>
          </p:cNvPr>
          <p:cNvSpPr txBox="1"/>
          <p:nvPr/>
        </p:nvSpPr>
        <p:spPr>
          <a:xfrm>
            <a:off x="4680520" y="5093469"/>
            <a:ext cx="878767" cy="338554"/>
          </a:xfrm>
          <a:prstGeom prst="rect">
            <a:avLst/>
          </a:prstGeom>
          <a:noFill/>
        </p:spPr>
        <p:txBody>
          <a:bodyPr wrap="none" rtlCol="0">
            <a:spAutoFit/>
          </a:bodyPr>
          <a:lstStyle/>
          <a:p>
            <a:pPr algn="l" eaLnBrk="0" hangingPunct="0">
              <a:lnSpc>
                <a:spcPct val="100000"/>
              </a:lnSpc>
              <a:spcBef>
                <a:spcPct val="0"/>
              </a:spcBef>
              <a:buClrTx/>
              <a:buSzTx/>
              <a:buFontTx/>
              <a:buNone/>
            </a:pPr>
            <a:r>
              <a:rPr kumimoji="1" lang="en-US" altLang="ja-JP" sz="1600" b="0" i="0" dirty="0">
                <a:solidFill>
                  <a:srgbClr val="000000"/>
                </a:solidFill>
                <a:latin typeface="Arial" charset="0"/>
                <a:ea typeface="ＭＳ ゴシック" pitchFamily="49" charset="-128"/>
              </a:rPr>
              <a:t>survival</a:t>
            </a:r>
            <a:endParaRPr kumimoji="1" lang="ja-JP" altLang="en-US" sz="1600" b="0" i="0" dirty="0">
              <a:solidFill>
                <a:srgbClr val="000000"/>
              </a:solidFill>
              <a:latin typeface="Arial" charset="0"/>
              <a:ea typeface="ＭＳ ゴシック" pitchFamily="49" charset="-128"/>
            </a:endParaRPr>
          </a:p>
        </p:txBody>
      </p:sp>
      <p:sp>
        <p:nvSpPr>
          <p:cNvPr id="14" name="右中かっこ 14">
            <a:extLst>
              <a:ext uri="{FF2B5EF4-FFF2-40B4-BE49-F238E27FC236}">
                <a16:creationId xmlns:a16="http://schemas.microsoft.com/office/drawing/2014/main" id="{80312960-FDD8-4BEA-A63C-5621CA3387EB}"/>
              </a:ext>
            </a:extLst>
          </p:cNvPr>
          <p:cNvSpPr/>
          <p:nvPr/>
        </p:nvSpPr>
        <p:spPr bwMode="auto">
          <a:xfrm>
            <a:off x="6912768" y="1421061"/>
            <a:ext cx="144016" cy="1296144"/>
          </a:xfrm>
          <a:prstGeom prst="rightBrace">
            <a:avLst/>
          </a:prstGeom>
          <a:noFill/>
          <a:ln w="19050" cap="flat" cmpd="sng" algn="ctr">
            <a:solidFill>
              <a:schemeClr val="tx1"/>
            </a:solid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algn="l">
              <a:lnSpc>
                <a:spcPct val="100000"/>
              </a:lnSpc>
              <a:spcBef>
                <a:spcPct val="0"/>
              </a:spcBef>
              <a:buClrTx/>
              <a:buSzTx/>
              <a:buFontTx/>
              <a:buNone/>
            </a:pPr>
            <a:endParaRPr lang="ja-JP" altLang="en-US" sz="1600" b="0" i="0">
              <a:solidFill>
                <a:srgbClr val="000000"/>
              </a:solidFill>
              <a:latin typeface="Arial" charset="0"/>
              <a:ea typeface="ＭＳ ゴシック" pitchFamily="49" charset="-128"/>
            </a:endParaRPr>
          </a:p>
        </p:txBody>
      </p:sp>
      <p:sp>
        <p:nvSpPr>
          <p:cNvPr id="15" name="テキスト ボックス 15">
            <a:extLst>
              <a:ext uri="{FF2B5EF4-FFF2-40B4-BE49-F238E27FC236}">
                <a16:creationId xmlns:a16="http://schemas.microsoft.com/office/drawing/2014/main" id="{4928E931-6AEC-4ED2-A0AA-052719D3D2DA}"/>
              </a:ext>
            </a:extLst>
          </p:cNvPr>
          <p:cNvSpPr txBox="1"/>
          <p:nvPr/>
        </p:nvSpPr>
        <p:spPr>
          <a:xfrm>
            <a:off x="6547281" y="2123103"/>
            <a:ext cx="1040670" cy="338554"/>
          </a:xfrm>
          <a:prstGeom prst="rect">
            <a:avLst/>
          </a:prstGeom>
          <a:noFill/>
        </p:spPr>
        <p:txBody>
          <a:bodyPr wrap="none" rtlCol="0">
            <a:spAutoFit/>
          </a:bodyPr>
          <a:lstStyle/>
          <a:p>
            <a:pPr algn="l" eaLnBrk="0" hangingPunct="0">
              <a:lnSpc>
                <a:spcPct val="100000"/>
              </a:lnSpc>
              <a:spcBef>
                <a:spcPct val="0"/>
              </a:spcBef>
              <a:buClrTx/>
              <a:buSzTx/>
              <a:buFontTx/>
              <a:buNone/>
            </a:pPr>
            <a:r>
              <a:rPr kumimoji="1" lang="en-US" altLang="ja-JP" sz="1600" b="0" i="0" dirty="0">
                <a:solidFill>
                  <a:srgbClr val="FF0000"/>
                </a:solidFill>
                <a:latin typeface="Arial" charset="0"/>
                <a:ea typeface="ＭＳ ゴシック" pitchFamily="49" charset="-128"/>
              </a:rPr>
              <a:t>formation</a:t>
            </a:r>
            <a:endParaRPr kumimoji="1" lang="ja-JP" altLang="en-US" sz="1600" b="0" i="0" dirty="0">
              <a:solidFill>
                <a:srgbClr val="FF0000"/>
              </a:solidFill>
              <a:latin typeface="Arial" charset="0"/>
              <a:ea typeface="ＭＳ ゴシック" pitchFamily="49" charset="-128"/>
            </a:endParaRPr>
          </a:p>
        </p:txBody>
      </p:sp>
      <p:sp>
        <p:nvSpPr>
          <p:cNvPr id="16" name="テキスト ボックス 16">
            <a:extLst>
              <a:ext uri="{FF2B5EF4-FFF2-40B4-BE49-F238E27FC236}">
                <a16:creationId xmlns:a16="http://schemas.microsoft.com/office/drawing/2014/main" id="{B3352F3A-2BB5-4CA5-A3E3-401C22DEA3DC}"/>
              </a:ext>
            </a:extLst>
          </p:cNvPr>
          <p:cNvSpPr txBox="1"/>
          <p:nvPr/>
        </p:nvSpPr>
        <p:spPr>
          <a:xfrm>
            <a:off x="7558181" y="1350038"/>
            <a:ext cx="878767" cy="338554"/>
          </a:xfrm>
          <a:prstGeom prst="rect">
            <a:avLst/>
          </a:prstGeom>
          <a:noFill/>
        </p:spPr>
        <p:txBody>
          <a:bodyPr wrap="none" rtlCol="0">
            <a:spAutoFit/>
          </a:bodyPr>
          <a:lstStyle/>
          <a:p>
            <a:pPr algn="l" eaLnBrk="0" hangingPunct="0">
              <a:lnSpc>
                <a:spcPct val="100000"/>
              </a:lnSpc>
              <a:spcBef>
                <a:spcPct val="0"/>
              </a:spcBef>
              <a:buClrTx/>
              <a:buSzTx/>
              <a:buFontTx/>
              <a:buNone/>
            </a:pPr>
            <a:r>
              <a:rPr kumimoji="1" lang="en-US" altLang="ja-JP" sz="1600" b="0" i="0" dirty="0">
                <a:solidFill>
                  <a:srgbClr val="3333FF"/>
                </a:solidFill>
                <a:latin typeface="Arial" charset="0"/>
                <a:ea typeface="ＭＳ ゴシック" pitchFamily="49" charset="-128"/>
              </a:rPr>
              <a:t>survival</a:t>
            </a:r>
            <a:endParaRPr kumimoji="1" lang="ja-JP" altLang="en-US" sz="1600" b="0" i="0" dirty="0">
              <a:solidFill>
                <a:srgbClr val="3333FF"/>
              </a:solidFill>
              <a:latin typeface="Arial" charset="0"/>
              <a:ea typeface="ＭＳ ゴシック" pitchFamily="49" charset="-128"/>
            </a:endParaRPr>
          </a:p>
        </p:txBody>
      </p:sp>
      <p:sp>
        <p:nvSpPr>
          <p:cNvPr id="17" name="TextBox 16">
            <a:extLst>
              <a:ext uri="{FF2B5EF4-FFF2-40B4-BE49-F238E27FC236}">
                <a16:creationId xmlns:a16="http://schemas.microsoft.com/office/drawing/2014/main" id="{AB0DF0EA-5A18-46A1-934E-AA5F3F868BDF}"/>
              </a:ext>
            </a:extLst>
          </p:cNvPr>
          <p:cNvSpPr txBox="1"/>
          <p:nvPr/>
        </p:nvSpPr>
        <p:spPr>
          <a:xfrm>
            <a:off x="4418052" y="2392361"/>
            <a:ext cx="2326152" cy="461665"/>
          </a:xfrm>
          <a:prstGeom prst="rect">
            <a:avLst/>
          </a:prstGeom>
          <a:noFill/>
        </p:spPr>
        <p:txBody>
          <a:bodyPr wrap="square" rtlCol="0">
            <a:spAutoFit/>
          </a:bodyPr>
          <a:lstStyle/>
          <a:p>
            <a:r>
              <a:rPr lang="en-US" altLang="ja-JP" sz="2400" dirty="0" err="1"/>
              <a:t>P</a:t>
            </a:r>
            <a:r>
              <a:rPr lang="en-US" altLang="ja-JP" sz="2400" baseline="-25000" dirty="0" err="1"/>
              <a:t>for</a:t>
            </a:r>
            <a:r>
              <a:rPr lang="en-US" altLang="ja-JP" sz="2400" dirty="0"/>
              <a:t> x </a:t>
            </a:r>
            <a:r>
              <a:rPr lang="en-US" altLang="ja-JP" sz="2400" dirty="0" err="1"/>
              <a:t>P</a:t>
            </a:r>
            <a:r>
              <a:rPr lang="en-US" altLang="ja-JP" sz="2400" baseline="-25000" dirty="0" err="1"/>
              <a:t>sur</a:t>
            </a:r>
            <a:r>
              <a:rPr lang="en-US" altLang="ja-JP" sz="2400" dirty="0"/>
              <a:t> = P</a:t>
            </a:r>
            <a:r>
              <a:rPr lang="en-US" altLang="ja-JP" sz="2400" baseline="-25000" dirty="0"/>
              <a:t>ER</a:t>
            </a:r>
            <a:endParaRPr lang="ja-JP" altLang="ja-JP" sz="2400" dirty="0"/>
          </a:p>
        </p:txBody>
      </p:sp>
      <p:sp>
        <p:nvSpPr>
          <p:cNvPr id="18" name="Rectangle 17">
            <a:extLst>
              <a:ext uri="{FF2B5EF4-FFF2-40B4-BE49-F238E27FC236}">
                <a16:creationId xmlns:a16="http://schemas.microsoft.com/office/drawing/2014/main" id="{12D1702A-FC6E-463C-8443-30CF4FB9C803}"/>
              </a:ext>
            </a:extLst>
          </p:cNvPr>
          <p:cNvSpPr/>
          <p:nvPr/>
        </p:nvSpPr>
        <p:spPr>
          <a:xfrm>
            <a:off x="4383992" y="2414939"/>
            <a:ext cx="2006464" cy="475642"/>
          </a:xfrm>
          <a:prstGeom prst="rect">
            <a:avLst/>
          </a:prstGeom>
          <a:noFill/>
          <a:ln w="38100">
            <a:solidFill>
              <a:srgbClr val="000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00D9"/>
                </a:solidFill>
              </a:ln>
              <a:noFill/>
            </a:endParaRPr>
          </a:p>
        </p:txBody>
      </p:sp>
      <p:sp>
        <p:nvSpPr>
          <p:cNvPr id="19" name="Rectangle 18">
            <a:extLst>
              <a:ext uri="{FF2B5EF4-FFF2-40B4-BE49-F238E27FC236}">
                <a16:creationId xmlns:a16="http://schemas.microsoft.com/office/drawing/2014/main" id="{232E84AA-7BAD-45D1-9E43-9200AAD85652}"/>
              </a:ext>
            </a:extLst>
          </p:cNvPr>
          <p:cNvSpPr/>
          <p:nvPr/>
        </p:nvSpPr>
        <p:spPr>
          <a:xfrm>
            <a:off x="7021513" y="5033938"/>
            <a:ext cx="2047896" cy="954107"/>
          </a:xfrm>
          <a:prstGeom prst="rect">
            <a:avLst/>
          </a:prstGeom>
        </p:spPr>
        <p:txBody>
          <a:bodyPr wrap="square">
            <a:spAutoFit/>
          </a:bodyPr>
          <a:lstStyle/>
          <a:p>
            <a:pPr lvl="0" eaLnBrk="0" hangingPunct="0">
              <a:spcBef>
                <a:spcPct val="0"/>
              </a:spcBef>
            </a:pPr>
            <a:r>
              <a:rPr lang="en-US" altLang="ja-JP" sz="1400" dirty="0">
                <a:solidFill>
                  <a:srgbClr val="0000D9"/>
                </a:solidFill>
                <a:latin typeface="Arial" charset="0"/>
                <a:ea typeface="ＭＳ ゴシック" pitchFamily="49" charset="-128"/>
              </a:rPr>
              <a:t>1. Fission barrier height</a:t>
            </a:r>
          </a:p>
          <a:p>
            <a:pPr lvl="0" eaLnBrk="0" hangingPunct="0">
              <a:spcBef>
                <a:spcPct val="0"/>
              </a:spcBef>
            </a:pPr>
            <a:r>
              <a:rPr lang="en-US" altLang="ja-JP" sz="1400" dirty="0">
                <a:solidFill>
                  <a:srgbClr val="0000D9"/>
                </a:solidFill>
                <a:latin typeface="Arial" charset="0"/>
                <a:ea typeface="ＭＳ ゴシック" pitchFamily="49" charset="-128"/>
              </a:rPr>
              <a:t>2. Friction parameter</a:t>
            </a:r>
          </a:p>
          <a:p>
            <a:pPr lvl="0" eaLnBrk="0" hangingPunct="0">
              <a:spcBef>
                <a:spcPct val="0"/>
              </a:spcBef>
            </a:pPr>
            <a:r>
              <a:rPr lang="en-US" altLang="ja-JP" sz="1400" dirty="0">
                <a:solidFill>
                  <a:srgbClr val="0000D9"/>
                </a:solidFill>
                <a:latin typeface="Arial" charset="0"/>
                <a:ea typeface="ＭＳ ゴシック" pitchFamily="49" charset="-128"/>
              </a:rPr>
              <a:t>3. </a:t>
            </a:r>
            <a:r>
              <a:rPr lang="en-US" altLang="ja-JP" sz="1400" dirty="0" err="1">
                <a:solidFill>
                  <a:srgbClr val="0000D9"/>
                </a:solidFill>
                <a:latin typeface="Arial" charset="0"/>
                <a:ea typeface="ＭＳ ゴシック" pitchFamily="49" charset="-128"/>
              </a:rPr>
              <a:t>af</a:t>
            </a:r>
            <a:r>
              <a:rPr lang="en-US" altLang="ja-JP" sz="1400" dirty="0">
                <a:solidFill>
                  <a:srgbClr val="0000D9"/>
                </a:solidFill>
                <a:latin typeface="Arial" charset="0"/>
                <a:ea typeface="ＭＳ ゴシック" pitchFamily="49" charset="-128"/>
              </a:rPr>
              <a:t>/an</a:t>
            </a:r>
          </a:p>
          <a:p>
            <a:pPr lvl="0" eaLnBrk="0" hangingPunct="0">
              <a:spcBef>
                <a:spcPct val="0"/>
              </a:spcBef>
            </a:pPr>
            <a:r>
              <a:rPr lang="en-US" altLang="ja-JP" sz="1400" dirty="0">
                <a:solidFill>
                  <a:srgbClr val="0000D9"/>
                </a:solidFill>
                <a:latin typeface="Arial" charset="0"/>
                <a:ea typeface="ＭＳ ゴシック" pitchFamily="49" charset="-128"/>
              </a:rPr>
              <a:t>      etc.</a:t>
            </a:r>
          </a:p>
        </p:txBody>
      </p:sp>
      <p:sp>
        <p:nvSpPr>
          <p:cNvPr id="20" name="フリーフォーム: 図形 19">
            <a:extLst>
              <a:ext uri="{FF2B5EF4-FFF2-40B4-BE49-F238E27FC236}">
                <a16:creationId xmlns:a16="http://schemas.microsoft.com/office/drawing/2014/main" id="{ECF6D7A7-2CAB-4B59-BD79-FAA37EE22ED5}"/>
              </a:ext>
            </a:extLst>
          </p:cNvPr>
          <p:cNvSpPr/>
          <p:nvPr/>
        </p:nvSpPr>
        <p:spPr>
          <a:xfrm>
            <a:off x="1676400" y="1197429"/>
            <a:ext cx="1828800" cy="1948543"/>
          </a:xfrm>
          <a:custGeom>
            <a:avLst/>
            <a:gdLst>
              <a:gd name="connsiteX0" fmla="*/ 0 w 1828800"/>
              <a:gd name="connsiteY0" fmla="*/ 0 h 1948543"/>
              <a:gd name="connsiteX1" fmla="*/ 261257 w 1828800"/>
              <a:gd name="connsiteY1" fmla="*/ 76200 h 1948543"/>
              <a:gd name="connsiteX2" fmla="*/ 555171 w 1828800"/>
              <a:gd name="connsiteY2" fmla="*/ 315686 h 1948543"/>
              <a:gd name="connsiteX3" fmla="*/ 816429 w 1828800"/>
              <a:gd name="connsiteY3" fmla="*/ 587829 h 1948543"/>
              <a:gd name="connsiteX4" fmla="*/ 1828800 w 1828800"/>
              <a:gd name="connsiteY4" fmla="*/ 1948543 h 194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948543">
                <a:moveTo>
                  <a:pt x="0" y="0"/>
                </a:moveTo>
                <a:cubicBezTo>
                  <a:pt x="84364" y="11793"/>
                  <a:pt x="168729" y="23586"/>
                  <a:pt x="261257" y="76200"/>
                </a:cubicBezTo>
                <a:cubicBezTo>
                  <a:pt x="353785" y="128814"/>
                  <a:pt x="462642" y="230414"/>
                  <a:pt x="555171" y="315686"/>
                </a:cubicBezTo>
                <a:cubicBezTo>
                  <a:pt x="647700" y="400958"/>
                  <a:pt x="604158" y="315686"/>
                  <a:pt x="816429" y="587829"/>
                </a:cubicBezTo>
                <a:cubicBezTo>
                  <a:pt x="1028701" y="859972"/>
                  <a:pt x="1428750" y="1404257"/>
                  <a:pt x="1828800" y="194854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Box 1">
            <a:extLst>
              <a:ext uri="{FF2B5EF4-FFF2-40B4-BE49-F238E27FC236}">
                <a16:creationId xmlns:a16="http://schemas.microsoft.com/office/drawing/2014/main" id="{5D8ACCF8-0DD9-4E9D-AD8E-4E1E2B6F0FEE}"/>
              </a:ext>
            </a:extLst>
          </p:cNvPr>
          <p:cNvSpPr txBox="1"/>
          <p:nvPr/>
        </p:nvSpPr>
        <p:spPr>
          <a:xfrm>
            <a:off x="1227798" y="3581301"/>
            <a:ext cx="1363002" cy="369332"/>
          </a:xfrm>
          <a:prstGeom prst="rect">
            <a:avLst/>
          </a:prstGeom>
          <a:noFill/>
        </p:spPr>
        <p:txBody>
          <a:bodyPr wrap="none" rtlCol="0">
            <a:spAutoFit/>
          </a:bodyPr>
          <a:lstStyle/>
          <a:p>
            <a:r>
              <a:rPr kumimoji="1" lang="en-US" altLang="ja-JP" dirty="0">
                <a:solidFill>
                  <a:srgbClr val="FF0000"/>
                </a:solidFill>
              </a:rPr>
              <a:t>Langevin eq.</a:t>
            </a:r>
            <a:endParaRPr kumimoji="1" lang="ja-JP" altLang="en-US" dirty="0">
              <a:solidFill>
                <a:srgbClr val="FF0000"/>
              </a:solidFill>
            </a:endParaRPr>
          </a:p>
        </p:txBody>
      </p:sp>
      <p:sp>
        <p:nvSpPr>
          <p:cNvPr id="22" name="TextBox 21">
            <a:extLst>
              <a:ext uri="{FF2B5EF4-FFF2-40B4-BE49-F238E27FC236}">
                <a16:creationId xmlns:a16="http://schemas.microsoft.com/office/drawing/2014/main" id="{D8AD9FD7-7E81-4A93-988E-D886284FA364}"/>
              </a:ext>
            </a:extLst>
          </p:cNvPr>
          <p:cNvSpPr txBox="1"/>
          <p:nvPr/>
        </p:nvSpPr>
        <p:spPr>
          <a:xfrm>
            <a:off x="1214487" y="2230273"/>
            <a:ext cx="1728550" cy="369332"/>
          </a:xfrm>
          <a:prstGeom prst="rect">
            <a:avLst/>
          </a:prstGeom>
          <a:noFill/>
        </p:spPr>
        <p:txBody>
          <a:bodyPr wrap="none" rtlCol="0">
            <a:spAutoFit/>
          </a:bodyPr>
          <a:lstStyle/>
          <a:p>
            <a:r>
              <a:rPr kumimoji="1" lang="en-US" altLang="ja-JP" dirty="0">
                <a:solidFill>
                  <a:srgbClr val="FF0000"/>
                </a:solidFill>
              </a:rPr>
              <a:t>Statistical model</a:t>
            </a:r>
            <a:endParaRPr kumimoji="1" lang="ja-JP" altLang="en-US" dirty="0">
              <a:solidFill>
                <a:srgbClr val="FF0000"/>
              </a:solidFill>
            </a:endParaRPr>
          </a:p>
        </p:txBody>
      </p:sp>
    </p:spTree>
    <p:extLst>
      <p:ext uri="{BB962C8B-B14F-4D97-AF65-F5344CB8AC3E}">
        <p14:creationId xmlns:p14="http://schemas.microsoft.com/office/powerpoint/2010/main" val="211149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A90882DE-E9D5-49C8-A3E7-D9F6797C53E1}"/>
              </a:ext>
            </a:extLst>
          </p:cNvPr>
          <p:cNvGraphicFramePr>
            <a:graphicFrameLocks noChangeAspect="1"/>
          </p:cNvGraphicFramePr>
          <p:nvPr>
            <p:extLst>
              <p:ext uri="{D42A27DB-BD31-4B8C-83A1-F6EECF244321}">
                <p14:modId xmlns:p14="http://schemas.microsoft.com/office/powerpoint/2010/main" val="1939927516"/>
              </p:ext>
            </p:extLst>
          </p:nvPr>
        </p:nvGraphicFramePr>
        <p:xfrm>
          <a:off x="1908175" y="989013"/>
          <a:ext cx="5113338" cy="5103812"/>
        </p:xfrm>
        <a:graphic>
          <a:graphicData uri="http://schemas.openxmlformats.org/presentationml/2006/ole">
            <mc:AlternateContent xmlns:mc="http://schemas.openxmlformats.org/markup-compatibility/2006">
              <mc:Choice xmlns:v="urn:schemas-microsoft-com:vml" Requires="v">
                <p:oleObj spid="_x0000_s50329" name="Visio" r:id="rId4" imgW="2416454" imgH="2410663" progId="">
                  <p:embed/>
                </p:oleObj>
              </mc:Choice>
              <mc:Fallback>
                <p:oleObj name="Visio" r:id="rId4" imgW="2416454" imgH="2410663" progId="">
                  <p:embed/>
                  <p:pic>
                    <p:nvPicPr>
                      <p:cNvPr id="0" name="Picture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989013"/>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テキスト ボックス 1">
            <a:extLst>
              <a:ext uri="{FF2B5EF4-FFF2-40B4-BE49-F238E27FC236}">
                <a16:creationId xmlns:a16="http://schemas.microsoft.com/office/drawing/2014/main" id="{552AC98E-5979-4B7D-96E1-CBC07444F9DD}"/>
              </a:ext>
            </a:extLst>
          </p:cNvPr>
          <p:cNvSpPr txBox="1"/>
          <p:nvPr/>
        </p:nvSpPr>
        <p:spPr>
          <a:xfrm>
            <a:off x="2980619" y="206349"/>
            <a:ext cx="2608471" cy="707886"/>
          </a:xfrm>
          <a:prstGeom prst="rect">
            <a:avLst/>
          </a:prstGeom>
          <a:noFill/>
        </p:spPr>
        <p:txBody>
          <a:bodyPr wrap="none" rtlCol="0">
            <a:spAutoFit/>
          </a:bodyPr>
          <a:lstStyle/>
          <a:p>
            <a:r>
              <a:rPr lang="en-US" altLang="ja-JP" sz="4000" dirty="0"/>
              <a:t>Calculation </a:t>
            </a:r>
            <a:endParaRPr lang="ja-JP" altLang="en-US" sz="4000" dirty="0"/>
          </a:p>
        </p:txBody>
      </p:sp>
      <p:pic>
        <p:nvPicPr>
          <p:cNvPr id="6" name="Picture 5">
            <a:extLst>
              <a:ext uri="{FF2B5EF4-FFF2-40B4-BE49-F238E27FC236}">
                <a16:creationId xmlns:a16="http://schemas.microsoft.com/office/drawing/2014/main" id="{4D06AA2A-9E71-4323-8C48-0DFACAD107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8B332E4-44C9-4BD5-A76C-A4DD07C998A2}"/>
                  </a:ext>
                </a:extLst>
              </p:cNvPr>
              <p:cNvSpPr txBox="1"/>
              <p:nvPr/>
            </p:nvSpPr>
            <p:spPr>
              <a:xfrm>
                <a:off x="486115" y="1156954"/>
                <a:ext cx="8244228" cy="2616101"/>
              </a:xfrm>
              <a:prstGeom prst="rect">
                <a:avLst/>
              </a:prstGeom>
              <a:noFill/>
            </p:spPr>
            <p:txBody>
              <a:bodyPr wrap="square" rtlCol="0">
                <a:spAutoFit/>
              </a:bodyPr>
              <a:lstStyle/>
              <a:p>
                <a:r>
                  <a:rPr kumimoji="1" lang="en-US" altLang="ja-JP" sz="2400" dirty="0"/>
                  <a:t>Parameter</a:t>
                </a:r>
              </a:p>
              <a:p>
                <a:pPr marL="457200" indent="-457200">
                  <a:buAutoNum type="arabicPeriod"/>
                </a:pPr>
                <a:r>
                  <a:rPr lang="en-US" altLang="ja-JP" sz="2400" dirty="0"/>
                  <a:t>Adjustment value of Fission barrier : </a:t>
                </a:r>
                <a14:m>
                  <m:oMath xmlns:m="http://schemas.openxmlformats.org/officeDocument/2006/math">
                    <m:r>
                      <m:rPr>
                        <m:nor/>
                      </m:rPr>
                      <a:rPr lang="en-US" altLang="ja-JP" sz="2400" i="1" dirty="0">
                        <a:highlight>
                          <a:srgbClr val="FFFF00"/>
                        </a:highlight>
                        <a:latin typeface="Cambria Math" panose="02040503050406030204" pitchFamily="18" charset="0"/>
                      </a:rPr>
                      <m:t>δ</m:t>
                    </m:r>
                    <m:r>
                      <m:rPr>
                        <m:sty m:val="p"/>
                      </m:rPr>
                      <a:rPr lang="en-US" altLang="ja-JP" sz="2400" i="1" dirty="0">
                        <a:highlight>
                          <a:srgbClr val="FFFF00"/>
                        </a:highlight>
                        <a:latin typeface="Cambria Math" panose="02040503050406030204" pitchFamily="18" charset="0"/>
                      </a:rPr>
                      <m:t>B</m:t>
                    </m:r>
                    <m:r>
                      <m:rPr>
                        <m:nor/>
                      </m:rPr>
                      <a:rPr lang="en-US" altLang="ja-JP" sz="2400" baseline="-25000" dirty="0">
                        <a:highlight>
                          <a:srgbClr val="FFFF00"/>
                        </a:highlight>
                      </a:rPr>
                      <m:t>f</m:t>
                    </m:r>
                  </m:oMath>
                </a14:m>
                <a:r>
                  <a:rPr lang="en-US" altLang="ja-JP" sz="2400" dirty="0"/>
                  <a:t>    (-2,-1,0,1,2 MeV)</a:t>
                </a:r>
              </a:p>
              <a:p>
                <a:pPr lvl="0" fontAlgn="base">
                  <a:lnSpc>
                    <a:spcPct val="90000"/>
                  </a:lnSpc>
                  <a:spcBef>
                    <a:spcPct val="20000"/>
                  </a:spcBef>
                  <a:spcAft>
                    <a:spcPct val="0"/>
                  </a:spcAft>
                  <a:buClr>
                    <a:srgbClr val="3333CC"/>
                  </a:buClr>
                  <a:buSzPct val="60000"/>
                </a:pPr>
                <a:r>
                  <a:rPr lang="en-US" altLang="ja-JP" sz="2400" dirty="0"/>
                  <a:t>      </a:t>
                </a:r>
                <a:r>
                  <a:rPr lang="ja-JP" altLang="en-US" sz="2400" dirty="0">
                    <a:solidFill>
                      <a:prstClr val="black"/>
                    </a:solidFill>
                  </a:rPr>
                  <a:t>  　　　</a:t>
                </a:r>
                <a:r>
                  <a:rPr lang="en-US" altLang="ja-JP" sz="2400" dirty="0">
                    <a:solidFill>
                      <a:prstClr val="black"/>
                    </a:solidFill>
                  </a:rPr>
                  <a:t>Bf + </a:t>
                </a:r>
                <a:r>
                  <a:rPr lang="en-US" altLang="ja-JP" sz="2400" dirty="0" err="1">
                    <a:solidFill>
                      <a:prstClr val="black"/>
                    </a:solidFill>
                  </a:rPr>
                  <a:t>δBf</a:t>
                </a:r>
                <a:r>
                  <a:rPr lang="ja-JP" altLang="en-US" sz="2400" dirty="0">
                    <a:solidFill>
                      <a:prstClr val="black"/>
                    </a:solidFill>
                  </a:rPr>
                  <a:t>　　　　 </a:t>
                </a:r>
                <a:r>
                  <a:rPr lang="en-US" altLang="ja-JP" sz="2400" dirty="0">
                    <a:solidFill>
                      <a:prstClr val="black"/>
                    </a:solidFill>
                  </a:rPr>
                  <a:t>Bf:</a:t>
                </a:r>
                <a:r>
                  <a:rPr lang="ja-JP" altLang="en-US" sz="2400" dirty="0">
                    <a:solidFill>
                      <a:prstClr val="black"/>
                    </a:solidFill>
                  </a:rPr>
                  <a:t>　</a:t>
                </a:r>
                <a:r>
                  <a:rPr kumimoji="0" lang="en-US" altLang="ja-JP" sz="1600" dirty="0">
                    <a:solidFill>
                      <a:srgbClr val="002060"/>
                    </a:solidFill>
                    <a:latin typeface="Tahoma" pitchFamily="34" charset="0"/>
                  </a:rPr>
                  <a:t>P. Moller et.al</a:t>
                </a:r>
              </a:p>
              <a:p>
                <a:pPr lvl="0" fontAlgn="base">
                  <a:lnSpc>
                    <a:spcPct val="90000"/>
                  </a:lnSpc>
                  <a:spcBef>
                    <a:spcPct val="20000"/>
                  </a:spcBef>
                  <a:spcAft>
                    <a:spcPct val="0"/>
                  </a:spcAft>
                  <a:buClr>
                    <a:srgbClr val="3333CC"/>
                  </a:buClr>
                  <a:buSzPct val="60000"/>
                </a:pPr>
                <a:r>
                  <a:rPr kumimoji="0" lang="ja-JP" altLang="en-US" sz="1600" dirty="0">
                    <a:solidFill>
                      <a:srgbClr val="002060"/>
                    </a:solidFill>
                    <a:latin typeface="Tahoma" pitchFamily="34" charset="0"/>
                  </a:rPr>
                  <a:t>　　　　　　　　　　　　　　　　　　　　　　　　     </a:t>
                </a:r>
                <a:r>
                  <a:rPr kumimoji="0" lang="en-US" altLang="ja-JP" sz="1600" dirty="0">
                    <a:solidFill>
                      <a:srgbClr val="002060"/>
                    </a:solidFill>
                    <a:latin typeface="Tahoma" pitchFamily="34" charset="0"/>
                  </a:rPr>
                  <a:t>Atomic Data </a:t>
                </a:r>
                <a:r>
                  <a:rPr kumimoji="0" lang="en-US" altLang="ja-JP" sz="1600" dirty="0" err="1">
                    <a:solidFill>
                      <a:srgbClr val="002060"/>
                    </a:solidFill>
                    <a:latin typeface="Tahoma" pitchFamily="34" charset="0"/>
                  </a:rPr>
                  <a:t>Nucl</a:t>
                </a:r>
                <a:r>
                  <a:rPr kumimoji="0" lang="en-US" altLang="ja-JP" sz="1600" dirty="0">
                    <a:solidFill>
                      <a:srgbClr val="002060"/>
                    </a:solidFill>
                    <a:latin typeface="Tahoma" pitchFamily="34" charset="0"/>
                  </a:rPr>
                  <a:t>. Data Tables 59 (1995) 185</a:t>
                </a:r>
                <a:endParaRPr lang="en-US" altLang="ja-JP" sz="2400" dirty="0"/>
              </a:p>
              <a:p>
                <a:r>
                  <a:rPr kumimoji="1" lang="en-US" altLang="ja-JP" sz="2400" dirty="0"/>
                  <a:t>2.    Friction </a:t>
                </a:r>
                <a:r>
                  <a:rPr kumimoji="1" lang="en-US" altLang="ja-JP" sz="2400" dirty="0">
                    <a:highlight>
                      <a:srgbClr val="FFFF00"/>
                    </a:highlight>
                  </a:rPr>
                  <a:t>γ </a:t>
                </a:r>
                <a:r>
                  <a:rPr kumimoji="1" lang="en-US" altLang="ja-JP" sz="2400" dirty="0"/>
                  <a:t>parameter (0.1,0.5,1,5,10  ×10</a:t>
                </a:r>
                <a:r>
                  <a:rPr kumimoji="1" lang="en-US" altLang="ja-JP" sz="2400" baseline="30000" dirty="0"/>
                  <a:t>21</a:t>
                </a:r>
                <a:r>
                  <a:rPr kumimoji="1" lang="en-US" altLang="ja-JP" sz="2400" dirty="0"/>
                  <a:t> s</a:t>
                </a:r>
                <a:r>
                  <a:rPr kumimoji="1" lang="en-US" altLang="ja-JP" sz="2400" baseline="30000" dirty="0"/>
                  <a:t>-1</a:t>
                </a:r>
                <a:r>
                  <a:rPr kumimoji="1" lang="en-US" altLang="ja-JP" sz="2400" dirty="0"/>
                  <a:t>)</a:t>
                </a:r>
              </a:p>
              <a:p>
                <a:pPr marL="457200" indent="-457200">
                  <a:buAutoNum type="arabicPeriod" startAt="3"/>
                </a:pPr>
                <a:r>
                  <a:rPr lang="en-US" altLang="ja-JP" sz="2400" dirty="0"/>
                  <a:t>Level density parameter </a:t>
                </a:r>
                <a:r>
                  <a:rPr lang="en-US" altLang="ja-JP" sz="2400" dirty="0" err="1">
                    <a:highlight>
                      <a:srgbClr val="FFFF00"/>
                    </a:highlight>
                  </a:rPr>
                  <a:t>a</a:t>
                </a:r>
                <a:r>
                  <a:rPr lang="en-US" altLang="ja-JP" sz="2400" baseline="-25000" dirty="0" err="1">
                    <a:highlight>
                      <a:srgbClr val="FFFF00"/>
                    </a:highlight>
                  </a:rPr>
                  <a:t>f</a:t>
                </a:r>
                <a:r>
                  <a:rPr lang="en-US" altLang="ja-JP" sz="2400" dirty="0">
                    <a:highlight>
                      <a:srgbClr val="FFFF00"/>
                    </a:highlight>
                  </a:rPr>
                  <a:t>/a</a:t>
                </a:r>
                <a:r>
                  <a:rPr lang="en-US" altLang="ja-JP" sz="2400" baseline="-25000" dirty="0">
                    <a:highlight>
                      <a:srgbClr val="FFFF00"/>
                    </a:highlight>
                  </a:rPr>
                  <a:t>n </a:t>
                </a:r>
                <a:r>
                  <a:rPr lang="en-US" altLang="ja-JP" sz="2400" dirty="0"/>
                  <a:t>(0.8,0.9,1.02,1.1,1.2)</a:t>
                </a:r>
              </a:p>
              <a:p>
                <a:pPr marL="457200" indent="-457200">
                  <a:buAutoNum type="arabicPeriod" startAt="3"/>
                </a:pPr>
                <a:r>
                  <a:rPr kumimoji="1" lang="en-US" altLang="ja-JP" sz="2400" dirty="0">
                    <a:solidFill>
                      <a:schemeClr val="tx1">
                        <a:lumMod val="50000"/>
                        <a:lumOff val="50000"/>
                      </a:schemeClr>
                    </a:solidFill>
                  </a:rPr>
                  <a:t>Reaction </a:t>
                </a:r>
                <a:r>
                  <a:rPr kumimoji="1" lang="en-US" altLang="ja-JP" sz="2400" dirty="0">
                    <a:solidFill>
                      <a:schemeClr val="tx1">
                        <a:lumMod val="50000"/>
                        <a:lumOff val="50000"/>
                      </a:schemeClr>
                    </a:solidFill>
                    <a:highlight>
                      <a:srgbClr val="FFFF00"/>
                    </a:highlight>
                  </a:rPr>
                  <a:t>Q-value</a:t>
                </a:r>
                <a:r>
                  <a:rPr kumimoji="1" lang="en-US" altLang="ja-JP" sz="2400" dirty="0">
                    <a:solidFill>
                      <a:schemeClr val="tx1">
                        <a:lumMod val="50000"/>
                        <a:lumOff val="50000"/>
                      </a:schemeClr>
                    </a:solidFill>
                  </a:rPr>
                  <a:t> parameter (-10,0,10)</a:t>
                </a:r>
                <a:endParaRPr kumimoji="1" lang="ja-JP" altLang="en-US" sz="2400" dirty="0">
                  <a:solidFill>
                    <a:schemeClr val="tx1">
                      <a:lumMod val="50000"/>
                      <a:lumOff val="50000"/>
                    </a:schemeClr>
                  </a:solidFill>
                </a:endParaRPr>
              </a:p>
            </p:txBody>
          </p:sp>
        </mc:Choice>
        <mc:Fallback xmlns="">
          <p:sp>
            <p:nvSpPr>
              <p:cNvPr id="8" name="TextBox 7">
                <a:extLst>
                  <a:ext uri="{FF2B5EF4-FFF2-40B4-BE49-F238E27FC236}">
                    <a16:creationId xmlns:a16="http://schemas.microsoft.com/office/drawing/2014/main" xmlns="" xmlns:a14="http://schemas.microsoft.com/office/drawing/2010/main" id="{E8B332E4-44C9-4BD5-A76C-A4DD07C998A2}"/>
                  </a:ext>
                </a:extLst>
              </p:cNvPr>
              <p:cNvSpPr txBox="1">
                <a:spLocks noRot="1" noChangeAspect="1" noMove="1" noResize="1" noEditPoints="1" noAdjustHandles="1" noChangeArrowheads="1" noChangeShapeType="1" noTextEdit="1"/>
              </p:cNvSpPr>
              <p:nvPr/>
            </p:nvSpPr>
            <p:spPr>
              <a:xfrm>
                <a:off x="486115" y="1156954"/>
                <a:ext cx="8244228" cy="2616101"/>
              </a:xfrm>
              <a:prstGeom prst="rect">
                <a:avLst/>
              </a:prstGeom>
              <a:blipFill rotWithShape="0">
                <a:blip r:embed="rId7" cstate="print"/>
                <a:stretch>
                  <a:fillRect l="-1183" t="-1865" b="-4429"/>
                </a:stretch>
              </a:blipFill>
            </p:spPr>
            <p:txBody>
              <a:bodyPr/>
              <a:lstStyle/>
              <a:p>
                <a:r>
                  <a:rPr lang="ja-JP" altLang="en-US">
                    <a:noFill/>
                  </a:rPr>
                  <a:t> </a:t>
                </a:r>
              </a:p>
            </p:txBody>
          </p:sp>
        </mc:Fallback>
      </mc:AlternateContent>
      <p:sp>
        <p:nvSpPr>
          <p:cNvPr id="9" name="TextBox 8">
            <a:extLst>
              <a:ext uri="{FF2B5EF4-FFF2-40B4-BE49-F238E27FC236}">
                <a16:creationId xmlns:a16="http://schemas.microsoft.com/office/drawing/2014/main" id="{F451A49A-8C02-4AF8-A88B-0232D8BB8454}"/>
              </a:ext>
            </a:extLst>
          </p:cNvPr>
          <p:cNvSpPr txBox="1"/>
          <p:nvPr/>
        </p:nvSpPr>
        <p:spPr>
          <a:xfrm>
            <a:off x="566057" y="4618185"/>
            <a:ext cx="5702010" cy="1569660"/>
          </a:xfrm>
          <a:prstGeom prst="rect">
            <a:avLst/>
          </a:prstGeom>
          <a:noFill/>
        </p:spPr>
        <p:txBody>
          <a:bodyPr wrap="none" rtlCol="0">
            <a:spAutoFit/>
          </a:bodyPr>
          <a:lstStyle/>
          <a:p>
            <a:r>
              <a:rPr kumimoji="1" lang="en-US" altLang="ja-JP" sz="2400" dirty="0"/>
              <a:t>Calculated;</a:t>
            </a:r>
          </a:p>
          <a:p>
            <a:r>
              <a:rPr lang="en-US" altLang="ja-JP" sz="2400" dirty="0"/>
              <a:t>Excitation energy E* = 10,20,30,40,50 (MeV)</a:t>
            </a:r>
          </a:p>
          <a:p>
            <a:r>
              <a:rPr kumimoji="1" lang="en-US" altLang="ja-JP" sz="2400" dirty="0"/>
              <a:t>Super</a:t>
            </a:r>
            <a:r>
              <a:rPr lang="ja-JP" altLang="en-US" sz="2400" dirty="0"/>
              <a:t> </a:t>
            </a:r>
            <a:r>
              <a:rPr kumimoji="1" lang="en-US" altLang="ja-JP" sz="2400" dirty="0"/>
              <a:t>heavy </a:t>
            </a:r>
            <a:r>
              <a:rPr lang="en-US" altLang="ja-JP" sz="2400" dirty="0"/>
              <a:t>Nuclei </a:t>
            </a:r>
            <a:r>
              <a:rPr kumimoji="1" lang="en-US" altLang="ja-JP" sz="2400" dirty="0"/>
              <a:t> Z </a:t>
            </a:r>
            <a:r>
              <a:rPr lang="en-US" altLang="ja-JP" sz="2400" dirty="0"/>
              <a:t>= 114</a:t>
            </a:r>
            <a:r>
              <a:rPr lang="ja-JP" altLang="en-US" sz="2400" dirty="0"/>
              <a:t>～</a:t>
            </a:r>
            <a:r>
              <a:rPr lang="en-US" altLang="ja-JP" sz="2400" dirty="0"/>
              <a:t>124</a:t>
            </a:r>
          </a:p>
          <a:p>
            <a:r>
              <a:rPr kumimoji="1" lang="en-US" altLang="ja-JP" sz="2400" dirty="0"/>
              <a:t>			</a:t>
            </a:r>
            <a:r>
              <a:rPr lang="en-US" altLang="ja-JP" sz="2400" dirty="0"/>
              <a:t>  </a:t>
            </a:r>
            <a:r>
              <a:rPr kumimoji="1" lang="en-US" altLang="ja-JP" sz="2400" dirty="0">
                <a:solidFill>
                  <a:srgbClr val="FF0000"/>
                </a:solidFill>
              </a:rPr>
              <a:t>hot</a:t>
            </a:r>
            <a:r>
              <a:rPr kumimoji="1" lang="en-US" altLang="ja-JP" sz="2400" dirty="0"/>
              <a:t> fusion</a:t>
            </a:r>
            <a:endParaRPr kumimoji="1" lang="ja-JP" altLang="en-US" dirty="0"/>
          </a:p>
        </p:txBody>
      </p:sp>
      <p:sp>
        <p:nvSpPr>
          <p:cNvPr id="2" name="テキスト ボックス 1"/>
          <p:cNvSpPr txBox="1"/>
          <p:nvPr/>
        </p:nvSpPr>
        <p:spPr>
          <a:xfrm>
            <a:off x="4992642" y="5452216"/>
            <a:ext cx="2129840" cy="1200329"/>
          </a:xfrm>
          <a:prstGeom prst="rect">
            <a:avLst/>
          </a:prstGeom>
          <a:noFill/>
        </p:spPr>
        <p:txBody>
          <a:bodyPr wrap="square" rtlCol="0">
            <a:spAutoFit/>
          </a:bodyPr>
          <a:lstStyle/>
          <a:p>
            <a:r>
              <a:rPr lang="en-US" altLang="ja-JP" baseline="30000" dirty="0"/>
              <a:t>54</a:t>
            </a:r>
            <a:r>
              <a:rPr lang="en-US" altLang="ja-JP" dirty="0"/>
              <a:t>Cr+</a:t>
            </a:r>
            <a:r>
              <a:rPr lang="en-US" altLang="ja-JP" baseline="30000" dirty="0"/>
              <a:t>248</a:t>
            </a:r>
            <a:r>
              <a:rPr lang="en-US" altLang="ja-JP" dirty="0"/>
              <a:t>Cm</a:t>
            </a:r>
            <a:r>
              <a:rPr lang="ja-JP" altLang="ja-JP" dirty="0"/>
              <a:t>→</a:t>
            </a:r>
            <a:r>
              <a:rPr lang="en-US" altLang="ja-JP" baseline="30000" dirty="0"/>
              <a:t>302</a:t>
            </a:r>
            <a:r>
              <a:rPr lang="en-US" altLang="ja-JP" dirty="0"/>
              <a:t>120</a:t>
            </a:r>
            <a:endParaRPr lang="ja-JP" altLang="ja-JP" dirty="0"/>
          </a:p>
          <a:p>
            <a:r>
              <a:rPr lang="en-US" altLang="ja-JP" baseline="30000" dirty="0"/>
              <a:t>54</a:t>
            </a:r>
            <a:r>
              <a:rPr lang="en-US" altLang="ja-JP" dirty="0"/>
              <a:t>Cr+</a:t>
            </a:r>
            <a:r>
              <a:rPr lang="en-US" altLang="ja-JP" baseline="30000" dirty="0"/>
              <a:t>249</a:t>
            </a:r>
            <a:r>
              <a:rPr lang="en-US" altLang="ja-JP" dirty="0"/>
              <a:t>Cf</a:t>
            </a:r>
            <a:r>
              <a:rPr lang="ja-JP" altLang="ja-JP" dirty="0"/>
              <a:t>→</a:t>
            </a:r>
            <a:r>
              <a:rPr lang="en-US" altLang="ja-JP" baseline="30000" dirty="0"/>
              <a:t>303</a:t>
            </a:r>
            <a:r>
              <a:rPr lang="en-US" altLang="ja-JP" dirty="0"/>
              <a:t>122</a:t>
            </a:r>
            <a:endParaRPr lang="ja-JP" altLang="ja-JP" dirty="0"/>
          </a:p>
          <a:p>
            <a:r>
              <a:rPr lang="en-US" altLang="ja-JP" baseline="30000" dirty="0"/>
              <a:t>56</a:t>
            </a:r>
            <a:r>
              <a:rPr lang="en-US" altLang="ja-JP" dirty="0"/>
              <a:t>Fe+</a:t>
            </a:r>
            <a:r>
              <a:rPr lang="en-US" altLang="ja-JP" baseline="30000" dirty="0"/>
              <a:t>249</a:t>
            </a:r>
            <a:r>
              <a:rPr lang="en-US" altLang="ja-JP" dirty="0"/>
              <a:t>Cf</a:t>
            </a:r>
            <a:r>
              <a:rPr lang="ja-JP" altLang="ja-JP" dirty="0"/>
              <a:t>→</a:t>
            </a:r>
            <a:r>
              <a:rPr lang="en-US" altLang="ja-JP" baseline="30000" dirty="0"/>
              <a:t>305</a:t>
            </a:r>
            <a:r>
              <a:rPr lang="en-US" altLang="ja-JP" dirty="0"/>
              <a:t>124</a:t>
            </a:r>
            <a:endParaRPr lang="ja-JP" altLang="ja-JP" dirty="0"/>
          </a:p>
          <a:p>
            <a:endParaRPr kumimoji="1" lang="ja-JP" altLang="en-US" dirty="0"/>
          </a:p>
        </p:txBody>
      </p:sp>
      <p:sp>
        <p:nvSpPr>
          <p:cNvPr id="3" name="TextBox 2">
            <a:extLst>
              <a:ext uri="{FF2B5EF4-FFF2-40B4-BE49-F238E27FC236}">
                <a16:creationId xmlns:a16="http://schemas.microsoft.com/office/drawing/2014/main" id="{3A380484-4B5F-4AF8-9022-2C1456FA0C69}"/>
              </a:ext>
            </a:extLst>
          </p:cNvPr>
          <p:cNvSpPr txBox="1"/>
          <p:nvPr/>
        </p:nvSpPr>
        <p:spPr>
          <a:xfrm>
            <a:off x="3094944" y="6284557"/>
            <a:ext cx="2448747" cy="461665"/>
          </a:xfrm>
          <a:prstGeom prst="rect">
            <a:avLst/>
          </a:prstGeom>
          <a:noFill/>
        </p:spPr>
        <p:txBody>
          <a:bodyPr wrap="none" rtlCol="0">
            <a:spAutoFit/>
          </a:bodyPr>
          <a:lstStyle/>
          <a:p>
            <a:r>
              <a:rPr kumimoji="1" lang="en-US" altLang="ja-JP" sz="2400" dirty="0"/>
              <a:t>Z</a:t>
            </a:r>
            <a:r>
              <a:rPr lang="en-US" altLang="ja-JP" sz="2400" dirty="0"/>
              <a:t>&lt;114  </a:t>
            </a:r>
            <a:r>
              <a:rPr lang="en-US" altLang="ja-JP" sz="2400" dirty="0">
                <a:solidFill>
                  <a:srgbClr val="0000D9"/>
                </a:solidFill>
              </a:rPr>
              <a:t>cold</a:t>
            </a:r>
            <a:r>
              <a:rPr lang="en-US" altLang="ja-JP" sz="2400" dirty="0"/>
              <a:t> fusion</a:t>
            </a:r>
            <a:endParaRPr kumimoji="1" lang="ja-JP" altLang="en-US" sz="2400" dirty="0"/>
          </a:p>
        </p:txBody>
      </p:sp>
    </p:spTree>
    <p:extLst>
      <p:ext uri="{BB962C8B-B14F-4D97-AF65-F5344CB8AC3E}">
        <p14:creationId xmlns:p14="http://schemas.microsoft.com/office/powerpoint/2010/main" val="2113163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1">
            <a:extLst>
              <a:ext uri="{FF2B5EF4-FFF2-40B4-BE49-F238E27FC236}">
                <a16:creationId xmlns:a16="http://schemas.microsoft.com/office/drawing/2014/main" id="{2F8B517F-870B-4630-B628-F2521672BD49}"/>
              </a:ext>
            </a:extLst>
          </p:cNvPr>
          <p:cNvGraphicFramePr>
            <a:graphicFrameLocks noChangeAspect="1"/>
          </p:cNvGraphicFramePr>
          <p:nvPr>
            <p:extLst>
              <p:ext uri="{D42A27DB-BD31-4B8C-83A1-F6EECF244321}">
                <p14:modId xmlns:p14="http://schemas.microsoft.com/office/powerpoint/2010/main" val="1143295660"/>
              </p:ext>
            </p:extLst>
          </p:nvPr>
        </p:nvGraphicFramePr>
        <p:xfrm>
          <a:off x="1879599" y="1030548"/>
          <a:ext cx="5113338" cy="5103812"/>
        </p:xfrm>
        <a:graphic>
          <a:graphicData uri="http://schemas.openxmlformats.org/presentationml/2006/ole">
            <mc:AlternateContent xmlns:mc="http://schemas.openxmlformats.org/markup-compatibility/2006">
              <mc:Choice xmlns:v="urn:schemas-microsoft-com:vml" Requires="v">
                <p:oleObj spid="_x0000_s76018" name="Visio" r:id="rId4" imgW="2416454" imgH="2410663" progId="">
                  <p:embed/>
                </p:oleObj>
              </mc:Choice>
              <mc:Fallback>
                <p:oleObj name="Visio" r:id="rId4" imgW="2416454" imgH="2410663" progId="">
                  <p:embed/>
                  <p:pic>
                    <p:nvPicPr>
                      <p:cNvPr id="4" name="オブジェクト 1">
                        <a:extLst>
                          <a:ext uri="{FF2B5EF4-FFF2-40B4-BE49-F238E27FC236}">
                            <a16:creationId xmlns:a16="http://schemas.microsoft.com/office/drawing/2014/main" id="{A94DF2A2-56A5-49D2-9F1B-C418F5931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599" y="1030548"/>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5">
            <a:extLst>
              <a:ext uri="{FF2B5EF4-FFF2-40B4-BE49-F238E27FC236}">
                <a16:creationId xmlns:a16="http://schemas.microsoft.com/office/drawing/2014/main" id="{10F5463B-B594-413D-B62F-131237EEB8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550" y="290036"/>
            <a:ext cx="2078014" cy="565535"/>
          </a:xfrm>
          <a:prstGeom prst="rect">
            <a:avLst/>
          </a:prstGeom>
        </p:spPr>
      </p:pic>
      <p:sp>
        <p:nvSpPr>
          <p:cNvPr id="6" name="テキスト ボックス 1">
            <a:extLst>
              <a:ext uri="{FF2B5EF4-FFF2-40B4-BE49-F238E27FC236}">
                <a16:creationId xmlns:a16="http://schemas.microsoft.com/office/drawing/2014/main" id="{6676FB0D-6592-4FF4-A6D8-AEDD01D91AC3}"/>
              </a:ext>
            </a:extLst>
          </p:cNvPr>
          <p:cNvSpPr txBox="1"/>
          <p:nvPr/>
        </p:nvSpPr>
        <p:spPr>
          <a:xfrm>
            <a:off x="2980619" y="206349"/>
            <a:ext cx="4091826" cy="707886"/>
          </a:xfrm>
          <a:prstGeom prst="rect">
            <a:avLst/>
          </a:prstGeom>
          <a:noFill/>
        </p:spPr>
        <p:txBody>
          <a:bodyPr wrap="none" rtlCol="0">
            <a:spAutoFit/>
          </a:bodyPr>
          <a:lstStyle/>
          <a:p>
            <a:r>
              <a:rPr lang="en-US" altLang="ja-JP" sz="4000" dirty="0"/>
              <a:t>Calculation Results</a:t>
            </a:r>
            <a:endParaRPr lang="ja-JP" altLang="en-US" sz="4000" dirty="0"/>
          </a:p>
        </p:txBody>
      </p:sp>
      <p:pic>
        <p:nvPicPr>
          <p:cNvPr id="7" name="Picture 1">
            <a:extLst>
              <a:ext uri="{FF2B5EF4-FFF2-40B4-BE49-F238E27FC236}">
                <a16:creationId xmlns:a16="http://schemas.microsoft.com/office/drawing/2014/main" id="{1EB44C8F-88E0-45C5-9A57-2D0568540195}"/>
              </a:ext>
            </a:extLst>
          </p:cNvPr>
          <p:cNvPicPr>
            <a:picLocks noChangeAspect="1" noChangeArrowheads="1"/>
          </p:cNvPicPr>
          <p:nvPr/>
        </p:nvPicPr>
        <p:blipFill>
          <a:blip r:embed="rId7" cstate="print"/>
          <a:srcRect/>
          <a:stretch>
            <a:fillRect/>
          </a:stretch>
        </p:blipFill>
        <p:spPr bwMode="auto">
          <a:xfrm>
            <a:off x="-228600" y="1030549"/>
            <a:ext cx="4569922" cy="5827452"/>
          </a:xfrm>
          <a:prstGeom prst="rect">
            <a:avLst/>
          </a:prstGeom>
          <a:noFill/>
          <a:ln w="9525">
            <a:noFill/>
            <a:miter lim="800000"/>
            <a:headEnd/>
            <a:tailEnd/>
          </a:ln>
        </p:spPr>
      </p:pic>
      <p:graphicFrame>
        <p:nvGraphicFramePr>
          <p:cNvPr id="8" name="オブジェクト 1">
            <a:extLst>
              <a:ext uri="{FF2B5EF4-FFF2-40B4-BE49-F238E27FC236}">
                <a16:creationId xmlns:a16="http://schemas.microsoft.com/office/drawing/2014/main" id="{F5A9B797-945F-49B2-99FC-BB4F628F1155}"/>
              </a:ext>
            </a:extLst>
          </p:cNvPr>
          <p:cNvGraphicFramePr>
            <a:graphicFrameLocks noChangeAspect="1"/>
          </p:cNvGraphicFramePr>
          <p:nvPr>
            <p:extLst>
              <p:ext uri="{D42A27DB-BD31-4B8C-83A1-F6EECF244321}">
                <p14:modId xmlns:p14="http://schemas.microsoft.com/office/powerpoint/2010/main" val="3725213425"/>
              </p:ext>
            </p:extLst>
          </p:nvPr>
        </p:nvGraphicFramePr>
        <p:xfrm>
          <a:off x="3706813" y="1030288"/>
          <a:ext cx="3062287" cy="3000375"/>
        </p:xfrm>
        <a:graphic>
          <a:graphicData uri="http://schemas.openxmlformats.org/presentationml/2006/ole">
            <mc:AlternateContent xmlns:mc="http://schemas.openxmlformats.org/markup-compatibility/2006">
              <mc:Choice xmlns:v="urn:schemas-microsoft-com:vml" Requires="v">
                <p:oleObj spid="_x0000_s76019" name="ｸﾞﾗﾌ" r:id="rId8" imgW="3920760" imgH="3000960" progId="Origin50.Graph">
                  <p:embed/>
                </p:oleObj>
              </mc:Choice>
              <mc:Fallback>
                <p:oleObj name="ｸﾞﾗﾌ" r:id="rId8" imgW="3920760" imgH="3000960" progId="Origin50.Graph">
                  <p:embed/>
                  <p:pic>
                    <p:nvPicPr>
                      <p:cNvPr id="2" name="オブジェクト 1"/>
                      <p:cNvPicPr>
                        <a:picLocks noChangeAspect="1" noChangeArrowheads="1"/>
                      </p:cNvPicPr>
                      <p:nvPr/>
                    </p:nvPicPr>
                    <p:blipFill>
                      <a:blip r:embed="rId9"/>
                      <a:srcRect/>
                      <a:stretch>
                        <a:fillRect/>
                      </a:stretch>
                    </p:blipFill>
                    <p:spPr bwMode="auto">
                      <a:xfrm>
                        <a:off x="3706813" y="1030288"/>
                        <a:ext cx="3062287" cy="3000375"/>
                      </a:xfrm>
                      <a:prstGeom prst="rect">
                        <a:avLst/>
                      </a:prstGeom>
                      <a:noFill/>
                      <a:extLst/>
                    </p:spPr>
                  </p:pic>
                </p:oleObj>
              </mc:Fallback>
            </mc:AlternateContent>
          </a:graphicData>
        </a:graphic>
      </p:graphicFrame>
      <p:graphicFrame>
        <p:nvGraphicFramePr>
          <p:cNvPr id="9" name="オブジェクト 2">
            <a:extLst>
              <a:ext uri="{FF2B5EF4-FFF2-40B4-BE49-F238E27FC236}">
                <a16:creationId xmlns:a16="http://schemas.microsoft.com/office/drawing/2014/main" id="{EF4F38BB-406E-4501-BB0D-1FA85B68CC1B}"/>
              </a:ext>
            </a:extLst>
          </p:cNvPr>
          <p:cNvGraphicFramePr>
            <a:graphicFrameLocks noChangeAspect="1"/>
          </p:cNvGraphicFramePr>
          <p:nvPr>
            <p:extLst>
              <p:ext uri="{D42A27DB-BD31-4B8C-83A1-F6EECF244321}">
                <p14:modId xmlns:p14="http://schemas.microsoft.com/office/powerpoint/2010/main" val="368396258"/>
              </p:ext>
            </p:extLst>
          </p:nvPr>
        </p:nvGraphicFramePr>
        <p:xfrm>
          <a:off x="6449521" y="1030547"/>
          <a:ext cx="2730927" cy="3000375"/>
        </p:xfrm>
        <a:graphic>
          <a:graphicData uri="http://schemas.openxmlformats.org/presentationml/2006/ole">
            <mc:AlternateContent xmlns:mc="http://schemas.openxmlformats.org/markup-compatibility/2006">
              <mc:Choice xmlns:v="urn:schemas-microsoft-com:vml" Requires="v">
                <p:oleObj spid="_x0000_s76020" name="ｸﾞﾗﾌ" r:id="rId10" imgW="3920760" imgH="3000960" progId="Origin50.Graph">
                  <p:embed/>
                </p:oleObj>
              </mc:Choice>
              <mc:Fallback>
                <p:oleObj name="ｸﾞﾗﾌ" r:id="rId10" imgW="3920760" imgH="3000960" progId="Origin50.Graph">
                  <p:embed/>
                  <p:pic>
                    <p:nvPicPr>
                      <p:cNvPr id="3" name="オブジェクト 2"/>
                      <p:cNvPicPr>
                        <a:picLocks noChangeAspect="1" noChangeArrowheads="1"/>
                      </p:cNvPicPr>
                      <p:nvPr/>
                    </p:nvPicPr>
                    <p:blipFill>
                      <a:blip r:embed="rId11"/>
                      <a:srcRect/>
                      <a:stretch>
                        <a:fillRect/>
                      </a:stretch>
                    </p:blipFill>
                    <p:spPr bwMode="auto">
                      <a:xfrm>
                        <a:off x="6449521" y="1030547"/>
                        <a:ext cx="2730927"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オブジェクト 7">
            <a:extLst>
              <a:ext uri="{FF2B5EF4-FFF2-40B4-BE49-F238E27FC236}">
                <a16:creationId xmlns:a16="http://schemas.microsoft.com/office/drawing/2014/main" id="{F28300BC-36B9-4029-B83C-6E674888E903}"/>
              </a:ext>
            </a:extLst>
          </p:cNvPr>
          <p:cNvGraphicFramePr>
            <a:graphicFrameLocks noChangeAspect="1"/>
          </p:cNvGraphicFramePr>
          <p:nvPr>
            <p:extLst>
              <p:ext uri="{D42A27DB-BD31-4B8C-83A1-F6EECF244321}">
                <p14:modId xmlns:p14="http://schemas.microsoft.com/office/powerpoint/2010/main" val="4161601158"/>
              </p:ext>
            </p:extLst>
          </p:nvPr>
        </p:nvGraphicFramePr>
        <p:xfrm>
          <a:off x="3692157" y="3857625"/>
          <a:ext cx="3062533" cy="3000375"/>
        </p:xfrm>
        <a:graphic>
          <a:graphicData uri="http://schemas.openxmlformats.org/presentationml/2006/ole">
            <mc:AlternateContent xmlns:mc="http://schemas.openxmlformats.org/markup-compatibility/2006">
              <mc:Choice xmlns:v="urn:schemas-microsoft-com:vml" Requires="v">
                <p:oleObj spid="_x0000_s76021" name="ｸﾞﾗﾌ" r:id="rId12" imgW="3920760" imgH="3000960" progId="Origin50.Graph">
                  <p:embed/>
                </p:oleObj>
              </mc:Choice>
              <mc:Fallback>
                <p:oleObj name="ｸﾞﾗﾌ" r:id="rId12" imgW="3920760" imgH="3000960" progId="Origin50.Graph">
                  <p:embed/>
                  <p:pic>
                    <p:nvPicPr>
                      <p:cNvPr id="8" name="オブジェクト 7"/>
                      <p:cNvPicPr>
                        <a:picLocks noChangeAspect="1" noChangeArrowheads="1"/>
                      </p:cNvPicPr>
                      <p:nvPr/>
                    </p:nvPicPr>
                    <p:blipFill>
                      <a:blip r:embed="rId13"/>
                      <a:srcRect/>
                      <a:stretch>
                        <a:fillRect/>
                      </a:stretch>
                    </p:blipFill>
                    <p:spPr bwMode="auto">
                      <a:xfrm>
                        <a:off x="3692157" y="3857625"/>
                        <a:ext cx="3062533"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オブジェクト 8">
            <a:extLst>
              <a:ext uri="{FF2B5EF4-FFF2-40B4-BE49-F238E27FC236}">
                <a16:creationId xmlns:a16="http://schemas.microsoft.com/office/drawing/2014/main" id="{2B5D7932-2B1B-4D96-B5D6-66CF649CDCD8}"/>
              </a:ext>
            </a:extLst>
          </p:cNvPr>
          <p:cNvGraphicFramePr>
            <a:graphicFrameLocks noChangeAspect="1"/>
          </p:cNvGraphicFramePr>
          <p:nvPr>
            <p:extLst>
              <p:ext uri="{D42A27DB-BD31-4B8C-83A1-F6EECF244321}">
                <p14:modId xmlns:p14="http://schemas.microsoft.com/office/powerpoint/2010/main" val="249550743"/>
              </p:ext>
            </p:extLst>
          </p:nvPr>
        </p:nvGraphicFramePr>
        <p:xfrm>
          <a:off x="6354206" y="3857625"/>
          <a:ext cx="2826242" cy="3000375"/>
        </p:xfrm>
        <a:graphic>
          <a:graphicData uri="http://schemas.openxmlformats.org/presentationml/2006/ole">
            <mc:AlternateContent xmlns:mc="http://schemas.openxmlformats.org/markup-compatibility/2006">
              <mc:Choice xmlns:v="urn:schemas-microsoft-com:vml" Requires="v">
                <p:oleObj spid="_x0000_s76022" name="ｸﾞﾗﾌ" r:id="rId14" imgW="3920760" imgH="3000960" progId="Origin50.Graph">
                  <p:embed/>
                </p:oleObj>
              </mc:Choice>
              <mc:Fallback>
                <p:oleObj name="ｸﾞﾗﾌ" r:id="rId14" imgW="3920760" imgH="3000960" progId="Origin50.Graph">
                  <p:embed/>
                  <p:pic>
                    <p:nvPicPr>
                      <p:cNvPr id="9" name="オブジェクト 8"/>
                      <p:cNvPicPr>
                        <a:picLocks noChangeAspect="1" noChangeArrowheads="1"/>
                      </p:cNvPicPr>
                      <p:nvPr/>
                    </p:nvPicPr>
                    <p:blipFill>
                      <a:blip r:embed="rId15"/>
                      <a:srcRect/>
                      <a:stretch>
                        <a:fillRect/>
                      </a:stretch>
                    </p:blipFill>
                    <p:spPr bwMode="auto">
                      <a:xfrm>
                        <a:off x="6354206" y="3857625"/>
                        <a:ext cx="2826242"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テキスト ボックス 9">
            <a:extLst>
              <a:ext uri="{FF2B5EF4-FFF2-40B4-BE49-F238E27FC236}">
                <a16:creationId xmlns:a16="http://schemas.microsoft.com/office/drawing/2014/main" id="{ACAD6C11-C5B4-4533-BD6C-BC874425A55C}"/>
              </a:ext>
            </a:extLst>
          </p:cNvPr>
          <p:cNvSpPr txBox="1"/>
          <p:nvPr/>
        </p:nvSpPr>
        <p:spPr>
          <a:xfrm>
            <a:off x="5584943" y="1867372"/>
            <a:ext cx="5715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a:t>112</a:t>
            </a:r>
            <a:endParaRPr kumimoji="1" lang="ja-JP" altLang="en-US" sz="1600" dirty="0"/>
          </a:p>
        </p:txBody>
      </p:sp>
      <p:sp>
        <p:nvSpPr>
          <p:cNvPr id="13" name="テキスト ボックス 10">
            <a:extLst>
              <a:ext uri="{FF2B5EF4-FFF2-40B4-BE49-F238E27FC236}">
                <a16:creationId xmlns:a16="http://schemas.microsoft.com/office/drawing/2014/main" id="{3E74E6F1-2FCB-440E-9A47-EC99A23DAF0A}"/>
              </a:ext>
            </a:extLst>
          </p:cNvPr>
          <p:cNvSpPr txBox="1"/>
          <p:nvPr/>
        </p:nvSpPr>
        <p:spPr>
          <a:xfrm>
            <a:off x="8164492" y="4523734"/>
            <a:ext cx="5715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a:t>118</a:t>
            </a:r>
            <a:endParaRPr kumimoji="1" lang="ja-JP" altLang="en-US" sz="1600" dirty="0"/>
          </a:p>
        </p:txBody>
      </p:sp>
      <p:sp>
        <p:nvSpPr>
          <p:cNvPr id="14" name="テキスト ボックス 11">
            <a:extLst>
              <a:ext uri="{FF2B5EF4-FFF2-40B4-BE49-F238E27FC236}">
                <a16:creationId xmlns:a16="http://schemas.microsoft.com/office/drawing/2014/main" id="{4D9BB319-E572-4D14-9CF8-18B1A4344213}"/>
              </a:ext>
            </a:extLst>
          </p:cNvPr>
          <p:cNvSpPr txBox="1"/>
          <p:nvPr/>
        </p:nvSpPr>
        <p:spPr>
          <a:xfrm>
            <a:off x="5596790" y="4523734"/>
            <a:ext cx="5715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a:t>116</a:t>
            </a:r>
            <a:endParaRPr kumimoji="1" lang="ja-JP" altLang="en-US" sz="1600" dirty="0"/>
          </a:p>
        </p:txBody>
      </p:sp>
      <p:sp>
        <p:nvSpPr>
          <p:cNvPr id="15" name="テキスト ボックス 12">
            <a:extLst>
              <a:ext uri="{FF2B5EF4-FFF2-40B4-BE49-F238E27FC236}">
                <a16:creationId xmlns:a16="http://schemas.microsoft.com/office/drawing/2014/main" id="{D784FA22-CF3B-473C-9222-ED60DBF2AB84}"/>
              </a:ext>
            </a:extLst>
          </p:cNvPr>
          <p:cNvSpPr txBox="1"/>
          <p:nvPr/>
        </p:nvSpPr>
        <p:spPr>
          <a:xfrm>
            <a:off x="8199795" y="1855819"/>
            <a:ext cx="5715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a:t>114</a:t>
            </a:r>
            <a:endParaRPr kumimoji="1" lang="ja-JP" altLang="en-US" sz="1600" dirty="0"/>
          </a:p>
        </p:txBody>
      </p:sp>
      <p:sp>
        <p:nvSpPr>
          <p:cNvPr id="2" name="TextBox 1">
            <a:extLst>
              <a:ext uri="{FF2B5EF4-FFF2-40B4-BE49-F238E27FC236}">
                <a16:creationId xmlns:a16="http://schemas.microsoft.com/office/drawing/2014/main" id="{DCEB67E9-89E8-42E1-AEF9-AB4C7DBB98A3}"/>
              </a:ext>
            </a:extLst>
          </p:cNvPr>
          <p:cNvSpPr txBox="1"/>
          <p:nvPr/>
        </p:nvSpPr>
        <p:spPr>
          <a:xfrm rot="16200000">
            <a:off x="-509409" y="3554165"/>
            <a:ext cx="1198854" cy="369332"/>
          </a:xfrm>
          <a:prstGeom prst="rect">
            <a:avLst/>
          </a:prstGeom>
          <a:solidFill>
            <a:schemeClr val="bg1"/>
          </a:solidFill>
        </p:spPr>
        <p:txBody>
          <a:bodyPr wrap="none" rtlCol="0">
            <a:spAutoFit/>
          </a:bodyPr>
          <a:lstStyle/>
          <a:p>
            <a:r>
              <a:rPr lang="en-MY" dirty="0"/>
              <a:t>probability</a:t>
            </a:r>
          </a:p>
        </p:txBody>
      </p:sp>
      <p:sp>
        <p:nvSpPr>
          <p:cNvPr id="3" name="TextBox 2">
            <a:extLst>
              <a:ext uri="{FF2B5EF4-FFF2-40B4-BE49-F238E27FC236}">
                <a16:creationId xmlns:a16="http://schemas.microsoft.com/office/drawing/2014/main" id="{8870E3DA-D4DD-4A7A-9FE5-310B9DA952A4}"/>
              </a:ext>
            </a:extLst>
          </p:cNvPr>
          <p:cNvSpPr txBox="1"/>
          <p:nvPr/>
        </p:nvSpPr>
        <p:spPr>
          <a:xfrm>
            <a:off x="4559084" y="1030029"/>
            <a:ext cx="1148071" cy="253916"/>
          </a:xfrm>
          <a:prstGeom prst="rect">
            <a:avLst/>
          </a:prstGeom>
          <a:solidFill>
            <a:schemeClr val="bg1"/>
          </a:solidFill>
        </p:spPr>
        <p:txBody>
          <a:bodyPr wrap="none" rtlCol="0">
            <a:spAutoFit/>
          </a:bodyPr>
          <a:lstStyle/>
          <a:p>
            <a:r>
              <a:rPr lang="en-US" altLang="ja-JP" sz="1050" baseline="30000" dirty="0"/>
              <a:t>70</a:t>
            </a:r>
            <a:r>
              <a:rPr lang="en-US" altLang="ja-JP" sz="1050" dirty="0"/>
              <a:t>Zn+</a:t>
            </a:r>
            <a:r>
              <a:rPr lang="en-US" altLang="ja-JP" sz="1050" baseline="30000" dirty="0"/>
              <a:t>208</a:t>
            </a:r>
            <a:r>
              <a:rPr lang="en-US" altLang="ja-JP" sz="1050" dirty="0"/>
              <a:t>Pb</a:t>
            </a:r>
            <a:r>
              <a:rPr lang="ja-JP" altLang="ja-JP" sz="1050" dirty="0"/>
              <a:t>→</a:t>
            </a:r>
            <a:r>
              <a:rPr lang="en-US" altLang="ja-JP" sz="1050" baseline="30000" dirty="0"/>
              <a:t>278</a:t>
            </a:r>
            <a:r>
              <a:rPr lang="en-US" altLang="ja-JP" sz="1050" dirty="0"/>
              <a:t>Cn</a:t>
            </a:r>
            <a:endParaRPr lang="ja-JP" altLang="ja-JP" sz="1050" dirty="0"/>
          </a:p>
        </p:txBody>
      </p:sp>
    </p:spTree>
    <p:extLst>
      <p:ext uri="{BB962C8B-B14F-4D97-AF65-F5344CB8AC3E}">
        <p14:creationId xmlns:p14="http://schemas.microsoft.com/office/powerpoint/2010/main" val="523953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3D0F9C0-249F-44D3-AFBE-9736AB6A4192}"/>
              </a:ext>
            </a:extLst>
          </p:cNvPr>
          <p:cNvGraphicFramePr>
            <a:graphicFrameLocks noChangeAspect="1"/>
          </p:cNvGraphicFramePr>
          <p:nvPr>
            <p:extLst>
              <p:ext uri="{D42A27DB-BD31-4B8C-83A1-F6EECF244321}">
                <p14:modId xmlns:p14="http://schemas.microsoft.com/office/powerpoint/2010/main" val="661713076"/>
              </p:ext>
            </p:extLst>
          </p:nvPr>
        </p:nvGraphicFramePr>
        <p:xfrm>
          <a:off x="1908175" y="989013"/>
          <a:ext cx="5113338" cy="5103812"/>
        </p:xfrm>
        <a:graphic>
          <a:graphicData uri="http://schemas.openxmlformats.org/presentationml/2006/ole">
            <mc:AlternateContent xmlns:mc="http://schemas.openxmlformats.org/markup-compatibility/2006">
              <mc:Choice xmlns:v="urn:schemas-microsoft-com:vml" Requires="v">
                <p:oleObj spid="_x0000_s41462" name="Visio" r:id="rId4" imgW="2416454" imgH="2410663" progId="">
                  <p:embed/>
                </p:oleObj>
              </mc:Choice>
              <mc:Fallback>
                <p:oleObj name="Visio" r:id="rId4" imgW="2416454" imgH="2410663" progId="">
                  <p:embed/>
                  <p:pic>
                    <p:nvPicPr>
                      <p:cNvPr id="0" name="Picture 2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989013"/>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テキスト ボックス 1">
            <a:extLst>
              <a:ext uri="{FF2B5EF4-FFF2-40B4-BE49-F238E27FC236}">
                <a16:creationId xmlns:a16="http://schemas.microsoft.com/office/drawing/2014/main" id="{4CC791F8-AF3A-4EC2-A68B-68CF34036B2D}"/>
              </a:ext>
            </a:extLst>
          </p:cNvPr>
          <p:cNvSpPr txBox="1"/>
          <p:nvPr/>
        </p:nvSpPr>
        <p:spPr>
          <a:xfrm>
            <a:off x="2980619" y="206349"/>
            <a:ext cx="4091826" cy="707886"/>
          </a:xfrm>
          <a:prstGeom prst="rect">
            <a:avLst/>
          </a:prstGeom>
          <a:noFill/>
        </p:spPr>
        <p:txBody>
          <a:bodyPr wrap="none" rtlCol="0">
            <a:spAutoFit/>
          </a:bodyPr>
          <a:lstStyle/>
          <a:p>
            <a:r>
              <a:rPr lang="en-US" altLang="ja-JP" sz="4000" dirty="0"/>
              <a:t>Calculation Results</a:t>
            </a:r>
            <a:endParaRPr lang="ja-JP" altLang="en-US" sz="4000" dirty="0"/>
          </a:p>
        </p:txBody>
      </p:sp>
      <p:pic>
        <p:nvPicPr>
          <p:cNvPr id="6" name="Picture 5">
            <a:extLst>
              <a:ext uri="{FF2B5EF4-FFF2-40B4-BE49-F238E27FC236}">
                <a16:creationId xmlns:a16="http://schemas.microsoft.com/office/drawing/2014/main" id="{CAE55111-8D76-4EF8-B650-F49EF0C88A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graphicFrame>
        <p:nvGraphicFramePr>
          <p:cNvPr id="2" name="Object 1">
            <a:extLst>
              <a:ext uri="{FF2B5EF4-FFF2-40B4-BE49-F238E27FC236}">
                <a16:creationId xmlns:a16="http://schemas.microsoft.com/office/drawing/2014/main" id="{3C4F7EB6-EE80-46B5-9208-79A8802FAA66}"/>
              </a:ext>
            </a:extLst>
          </p:cNvPr>
          <p:cNvGraphicFramePr>
            <a:graphicFrameLocks noChangeAspect="1"/>
          </p:cNvGraphicFramePr>
          <p:nvPr>
            <p:extLst>
              <p:ext uri="{D42A27DB-BD31-4B8C-83A1-F6EECF244321}">
                <p14:modId xmlns:p14="http://schemas.microsoft.com/office/powerpoint/2010/main" val="3677290094"/>
              </p:ext>
            </p:extLst>
          </p:nvPr>
        </p:nvGraphicFramePr>
        <p:xfrm>
          <a:off x="-134755" y="2051455"/>
          <a:ext cx="3285921" cy="4761510"/>
        </p:xfrm>
        <a:graphic>
          <a:graphicData uri="http://schemas.openxmlformats.org/presentationml/2006/ole">
            <mc:AlternateContent xmlns:mc="http://schemas.openxmlformats.org/markup-compatibility/2006">
              <mc:Choice xmlns:v="urn:schemas-microsoft-com:vml" Requires="v">
                <p:oleObj spid="_x0000_s41463" name="ｸﾞﾗﾌ" r:id="rId7" imgW="2901600" imgH="4132800" progId="Origin50.Graph">
                  <p:embed/>
                </p:oleObj>
              </mc:Choice>
              <mc:Fallback>
                <p:oleObj name="ｸﾞﾗﾌ" r:id="rId7" imgW="2901600" imgH="4132800" progId="Origin50.Graph">
                  <p:embed/>
                  <p:pic>
                    <p:nvPicPr>
                      <p:cNvPr id="0" name="Picture 259"/>
                      <p:cNvPicPr>
                        <a:picLocks noChangeAspect="1" noChangeArrowheads="1"/>
                      </p:cNvPicPr>
                      <p:nvPr/>
                    </p:nvPicPr>
                    <p:blipFill>
                      <a:blip r:embed="rId8"/>
                      <a:srcRect/>
                      <a:stretch>
                        <a:fillRect/>
                      </a:stretch>
                    </p:blipFill>
                    <p:spPr bwMode="auto">
                      <a:xfrm>
                        <a:off x="-134755" y="2051455"/>
                        <a:ext cx="3285921" cy="4761510"/>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900F05EE-E477-445D-9FDA-0F9251771F31}"/>
              </a:ext>
            </a:extLst>
          </p:cNvPr>
          <p:cNvGraphicFramePr>
            <a:graphicFrameLocks noChangeAspect="1"/>
          </p:cNvGraphicFramePr>
          <p:nvPr>
            <p:extLst>
              <p:ext uri="{D42A27DB-BD31-4B8C-83A1-F6EECF244321}">
                <p14:modId xmlns:p14="http://schemas.microsoft.com/office/powerpoint/2010/main" val="4076890604"/>
              </p:ext>
            </p:extLst>
          </p:nvPr>
        </p:nvGraphicFramePr>
        <p:xfrm>
          <a:off x="2875552" y="2051455"/>
          <a:ext cx="3198436" cy="4761509"/>
        </p:xfrm>
        <a:graphic>
          <a:graphicData uri="http://schemas.openxmlformats.org/presentationml/2006/ole">
            <mc:AlternateContent xmlns:mc="http://schemas.openxmlformats.org/markup-compatibility/2006">
              <mc:Choice xmlns:v="urn:schemas-microsoft-com:vml" Requires="v">
                <p:oleObj spid="_x0000_s41464" name="ｸﾞﾗﾌ" r:id="rId9" imgW="2901600" imgH="4132800" progId="Origin50.Graph">
                  <p:embed/>
                </p:oleObj>
              </mc:Choice>
              <mc:Fallback>
                <p:oleObj name="ｸﾞﾗﾌ" r:id="rId9" imgW="2901600" imgH="4132800" progId="Origin50.Graph">
                  <p:embed/>
                  <p:pic>
                    <p:nvPicPr>
                      <p:cNvPr id="0" name="Picture 260"/>
                      <p:cNvPicPr>
                        <a:picLocks noChangeAspect="1" noChangeArrowheads="1"/>
                      </p:cNvPicPr>
                      <p:nvPr/>
                    </p:nvPicPr>
                    <p:blipFill>
                      <a:blip r:embed="rId10"/>
                      <a:srcRect/>
                      <a:stretch>
                        <a:fillRect/>
                      </a:stretch>
                    </p:blipFill>
                    <p:spPr bwMode="auto">
                      <a:xfrm>
                        <a:off x="2875552" y="2051455"/>
                        <a:ext cx="3198436" cy="4761509"/>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41561086-5C56-4414-B9E8-646D8C738D0A}"/>
              </a:ext>
            </a:extLst>
          </p:cNvPr>
          <p:cNvGraphicFramePr>
            <a:graphicFrameLocks noChangeAspect="1"/>
          </p:cNvGraphicFramePr>
          <p:nvPr>
            <p:extLst>
              <p:ext uri="{D42A27DB-BD31-4B8C-83A1-F6EECF244321}">
                <p14:modId xmlns:p14="http://schemas.microsoft.com/office/powerpoint/2010/main" val="3828517927"/>
              </p:ext>
            </p:extLst>
          </p:nvPr>
        </p:nvGraphicFramePr>
        <p:xfrm>
          <a:off x="5804430" y="2051455"/>
          <a:ext cx="3339570" cy="4761509"/>
        </p:xfrm>
        <a:graphic>
          <a:graphicData uri="http://schemas.openxmlformats.org/presentationml/2006/ole">
            <mc:AlternateContent xmlns:mc="http://schemas.openxmlformats.org/markup-compatibility/2006">
              <mc:Choice xmlns:v="urn:schemas-microsoft-com:vml" Requires="v">
                <p:oleObj spid="_x0000_s41465" name="ｸﾞﾗﾌ" r:id="rId11" imgW="2901600" imgH="4132800" progId="Origin50.Graph">
                  <p:embed/>
                </p:oleObj>
              </mc:Choice>
              <mc:Fallback>
                <p:oleObj name="ｸﾞﾗﾌ" r:id="rId11" imgW="2901600" imgH="4132800" progId="Origin50.Graph">
                  <p:embed/>
                  <p:pic>
                    <p:nvPicPr>
                      <p:cNvPr id="0" name="Picture 261"/>
                      <p:cNvPicPr>
                        <a:picLocks noChangeAspect="1" noChangeArrowheads="1"/>
                      </p:cNvPicPr>
                      <p:nvPr/>
                    </p:nvPicPr>
                    <p:blipFill>
                      <a:blip r:embed="rId12"/>
                      <a:srcRect/>
                      <a:stretch>
                        <a:fillRect/>
                      </a:stretch>
                    </p:blipFill>
                    <p:spPr bwMode="auto">
                      <a:xfrm>
                        <a:off x="5804430" y="2051455"/>
                        <a:ext cx="3339570" cy="4761509"/>
                      </a:xfrm>
                      <a:prstGeom prst="rect">
                        <a:avLst/>
                      </a:prstGeom>
                      <a:noFill/>
                    </p:spPr>
                  </p:pic>
                </p:oleObj>
              </mc:Fallback>
            </mc:AlternateContent>
          </a:graphicData>
        </a:graphic>
      </p:graphicFrame>
      <p:sp>
        <p:nvSpPr>
          <p:cNvPr id="8" name="Arrow: Up-Down 7">
            <a:extLst>
              <a:ext uri="{FF2B5EF4-FFF2-40B4-BE49-F238E27FC236}">
                <a16:creationId xmlns:a16="http://schemas.microsoft.com/office/drawing/2014/main" id="{E0FCCF52-1BD4-4F3C-B18B-A5631DDE40F7}"/>
              </a:ext>
            </a:extLst>
          </p:cNvPr>
          <p:cNvSpPr/>
          <p:nvPr/>
        </p:nvSpPr>
        <p:spPr>
          <a:xfrm>
            <a:off x="2556841" y="3860595"/>
            <a:ext cx="165348" cy="2488059"/>
          </a:xfrm>
          <a:prstGeom prst="up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Arrow: Up-Down 8">
            <a:extLst>
              <a:ext uri="{FF2B5EF4-FFF2-40B4-BE49-F238E27FC236}">
                <a16:creationId xmlns:a16="http://schemas.microsoft.com/office/drawing/2014/main" id="{BCB112F9-EF32-4266-87A8-DA56F7C2AC6D}"/>
              </a:ext>
            </a:extLst>
          </p:cNvPr>
          <p:cNvSpPr/>
          <p:nvPr/>
        </p:nvSpPr>
        <p:spPr>
          <a:xfrm>
            <a:off x="5484369" y="4001816"/>
            <a:ext cx="166698" cy="1256669"/>
          </a:xfrm>
          <a:prstGeom prst="up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Arrow: Up-Down 9">
            <a:extLst>
              <a:ext uri="{FF2B5EF4-FFF2-40B4-BE49-F238E27FC236}">
                <a16:creationId xmlns:a16="http://schemas.microsoft.com/office/drawing/2014/main" id="{D997E499-E374-4338-BAD6-F92D306C3C15}"/>
              </a:ext>
            </a:extLst>
          </p:cNvPr>
          <p:cNvSpPr/>
          <p:nvPr/>
        </p:nvSpPr>
        <p:spPr>
          <a:xfrm>
            <a:off x="8553498" y="2951760"/>
            <a:ext cx="169291" cy="3519508"/>
          </a:xfrm>
          <a:prstGeom prst="up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Box 10">
            <a:extLst>
              <a:ext uri="{FF2B5EF4-FFF2-40B4-BE49-F238E27FC236}">
                <a16:creationId xmlns:a16="http://schemas.microsoft.com/office/drawing/2014/main" id="{57E1EECC-407E-473D-B09B-048CE03C4A55}"/>
              </a:ext>
            </a:extLst>
          </p:cNvPr>
          <p:cNvSpPr txBox="1"/>
          <p:nvPr/>
        </p:nvSpPr>
        <p:spPr>
          <a:xfrm>
            <a:off x="219849" y="870748"/>
            <a:ext cx="2663743" cy="461665"/>
          </a:xfrm>
          <a:prstGeom prst="rect">
            <a:avLst/>
          </a:prstGeom>
          <a:noFill/>
        </p:spPr>
        <p:txBody>
          <a:bodyPr wrap="none" rtlCol="0">
            <a:spAutoFit/>
          </a:bodyPr>
          <a:lstStyle/>
          <a:p>
            <a:r>
              <a:rPr lang="en-MY" sz="2400" b="1" u="sng" dirty="0"/>
              <a:t>Survival probability</a:t>
            </a:r>
          </a:p>
        </p:txBody>
      </p:sp>
      <p:sp>
        <p:nvSpPr>
          <p:cNvPr id="12" name="TextBox 11">
            <a:extLst>
              <a:ext uri="{FF2B5EF4-FFF2-40B4-BE49-F238E27FC236}">
                <a16:creationId xmlns:a16="http://schemas.microsoft.com/office/drawing/2014/main" id="{F3D2E6F1-3DA1-4C5A-AB0A-E7199D02EEB8}"/>
              </a:ext>
            </a:extLst>
          </p:cNvPr>
          <p:cNvSpPr txBox="1"/>
          <p:nvPr/>
        </p:nvSpPr>
        <p:spPr>
          <a:xfrm>
            <a:off x="206899" y="1633277"/>
            <a:ext cx="2616550" cy="338554"/>
          </a:xfrm>
          <a:prstGeom prst="rect">
            <a:avLst/>
          </a:prstGeom>
          <a:noFill/>
          <a:ln w="19050">
            <a:solidFill>
              <a:schemeClr val="tx1"/>
            </a:solidFill>
          </a:ln>
        </p:spPr>
        <p:txBody>
          <a:bodyPr wrap="none" rtlCol="0">
            <a:spAutoFit/>
          </a:bodyPr>
          <a:lstStyle/>
          <a:p>
            <a:r>
              <a:rPr lang="en-MY" sz="1600" dirty="0"/>
              <a:t>Fission barrier parameter </a:t>
            </a:r>
            <a:r>
              <a:rPr lang="en-US" altLang="ja-JP" sz="1600" dirty="0" err="1"/>
              <a:t>δBf</a:t>
            </a:r>
            <a:endParaRPr lang="en-MY" sz="1600" dirty="0"/>
          </a:p>
        </p:txBody>
      </p:sp>
      <p:sp>
        <p:nvSpPr>
          <p:cNvPr id="13" name="TextBox 12">
            <a:extLst>
              <a:ext uri="{FF2B5EF4-FFF2-40B4-BE49-F238E27FC236}">
                <a16:creationId xmlns:a16="http://schemas.microsoft.com/office/drawing/2014/main" id="{77D80AC1-A438-4D8D-B19A-C9915BA1B1F8}"/>
              </a:ext>
            </a:extLst>
          </p:cNvPr>
          <p:cNvSpPr txBox="1"/>
          <p:nvPr/>
        </p:nvSpPr>
        <p:spPr>
          <a:xfrm>
            <a:off x="3573866" y="1633277"/>
            <a:ext cx="1877950" cy="338554"/>
          </a:xfrm>
          <a:prstGeom prst="rect">
            <a:avLst/>
          </a:prstGeom>
          <a:noFill/>
          <a:ln w="19050">
            <a:solidFill>
              <a:schemeClr val="tx1"/>
            </a:solidFill>
          </a:ln>
        </p:spPr>
        <p:txBody>
          <a:bodyPr wrap="none" rtlCol="0">
            <a:spAutoFit/>
          </a:bodyPr>
          <a:lstStyle/>
          <a:p>
            <a:r>
              <a:rPr lang="en-US" altLang="ja-JP" sz="1600" dirty="0"/>
              <a:t>Friction parameter γ</a:t>
            </a:r>
            <a:endParaRPr lang="en-MY" sz="1600" dirty="0"/>
          </a:p>
        </p:txBody>
      </p:sp>
      <p:sp>
        <p:nvSpPr>
          <p:cNvPr id="14" name="TextBox 13">
            <a:extLst>
              <a:ext uri="{FF2B5EF4-FFF2-40B4-BE49-F238E27FC236}">
                <a16:creationId xmlns:a16="http://schemas.microsoft.com/office/drawing/2014/main" id="{8129806C-2F58-4BE4-B73A-DF2C6506991F}"/>
              </a:ext>
            </a:extLst>
          </p:cNvPr>
          <p:cNvSpPr txBox="1"/>
          <p:nvPr/>
        </p:nvSpPr>
        <p:spPr>
          <a:xfrm>
            <a:off x="6254981" y="1633277"/>
            <a:ext cx="2674707" cy="338554"/>
          </a:xfrm>
          <a:prstGeom prst="rect">
            <a:avLst/>
          </a:prstGeom>
          <a:noFill/>
          <a:ln w="19050">
            <a:solidFill>
              <a:schemeClr val="tx1"/>
            </a:solidFill>
          </a:ln>
        </p:spPr>
        <p:txBody>
          <a:bodyPr wrap="none" rtlCol="0">
            <a:spAutoFit/>
          </a:bodyPr>
          <a:lstStyle/>
          <a:p>
            <a:r>
              <a:rPr lang="en-MY" sz="1600" dirty="0"/>
              <a:t>Level density parameter </a:t>
            </a:r>
            <a:r>
              <a:rPr lang="en-MY" sz="1600" dirty="0" err="1"/>
              <a:t>af</a:t>
            </a:r>
            <a:r>
              <a:rPr lang="en-MY" sz="1600" dirty="0"/>
              <a:t>/an</a:t>
            </a:r>
          </a:p>
        </p:txBody>
      </p:sp>
    </p:spTree>
    <p:extLst>
      <p:ext uri="{BB962C8B-B14F-4D97-AF65-F5344CB8AC3E}">
        <p14:creationId xmlns:p14="http://schemas.microsoft.com/office/powerpoint/2010/main" val="380135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A775BE5A-3D87-4F40-8FF2-F01FBBF37840}"/>
              </a:ext>
            </a:extLst>
          </p:cNvPr>
          <p:cNvGraphicFramePr>
            <a:graphicFrameLocks noChangeAspect="1"/>
          </p:cNvGraphicFramePr>
          <p:nvPr>
            <p:extLst>
              <p:ext uri="{D42A27DB-BD31-4B8C-83A1-F6EECF244321}">
                <p14:modId xmlns:p14="http://schemas.microsoft.com/office/powerpoint/2010/main" val="661713076"/>
              </p:ext>
            </p:extLst>
          </p:nvPr>
        </p:nvGraphicFramePr>
        <p:xfrm>
          <a:off x="1908175" y="989013"/>
          <a:ext cx="5113338" cy="5103812"/>
        </p:xfrm>
        <a:graphic>
          <a:graphicData uri="http://schemas.openxmlformats.org/presentationml/2006/ole">
            <mc:AlternateContent xmlns:mc="http://schemas.openxmlformats.org/markup-compatibility/2006">
              <mc:Choice xmlns:v="urn:schemas-microsoft-com:vml" Requires="v">
                <p:oleObj spid="_x0000_s42471" name="Visio" r:id="rId4" imgW="2416454" imgH="2410663" progId="">
                  <p:embed/>
                </p:oleObj>
              </mc:Choice>
              <mc:Fallback>
                <p:oleObj name="Visio" r:id="rId4" imgW="2416454" imgH="2410663" progId="">
                  <p:embed/>
                  <p:pic>
                    <p:nvPicPr>
                      <p:cNvPr id="0" name="Picture 2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989013"/>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テキスト ボックス 1">
            <a:extLst>
              <a:ext uri="{FF2B5EF4-FFF2-40B4-BE49-F238E27FC236}">
                <a16:creationId xmlns:a16="http://schemas.microsoft.com/office/drawing/2014/main" id="{A6FAD878-469F-4500-A9DD-FE37F2DB8DDB}"/>
              </a:ext>
            </a:extLst>
          </p:cNvPr>
          <p:cNvSpPr txBox="1"/>
          <p:nvPr/>
        </p:nvSpPr>
        <p:spPr>
          <a:xfrm>
            <a:off x="2980619" y="206349"/>
            <a:ext cx="4091826" cy="707886"/>
          </a:xfrm>
          <a:prstGeom prst="rect">
            <a:avLst/>
          </a:prstGeom>
          <a:noFill/>
        </p:spPr>
        <p:txBody>
          <a:bodyPr wrap="none" rtlCol="0">
            <a:spAutoFit/>
          </a:bodyPr>
          <a:lstStyle/>
          <a:p>
            <a:r>
              <a:rPr lang="en-US" altLang="ja-JP" sz="4000" dirty="0"/>
              <a:t>Calculation Results</a:t>
            </a:r>
            <a:endParaRPr lang="ja-JP" altLang="en-US" sz="4000" dirty="0"/>
          </a:p>
        </p:txBody>
      </p:sp>
      <p:pic>
        <p:nvPicPr>
          <p:cNvPr id="6" name="Picture 5">
            <a:extLst>
              <a:ext uri="{FF2B5EF4-FFF2-40B4-BE49-F238E27FC236}">
                <a16:creationId xmlns:a16="http://schemas.microsoft.com/office/drawing/2014/main" id="{46CE859F-517E-4B4E-B79C-68DCE72844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graphicFrame>
        <p:nvGraphicFramePr>
          <p:cNvPr id="13" name="Object 12">
            <a:extLst>
              <a:ext uri="{FF2B5EF4-FFF2-40B4-BE49-F238E27FC236}">
                <a16:creationId xmlns:a16="http://schemas.microsoft.com/office/drawing/2014/main" id="{801A0DD3-8AB7-484C-A6F7-4990A1BA324D}"/>
              </a:ext>
            </a:extLst>
          </p:cNvPr>
          <p:cNvGraphicFramePr>
            <a:graphicFrameLocks noChangeAspect="1"/>
          </p:cNvGraphicFramePr>
          <p:nvPr>
            <p:extLst>
              <p:ext uri="{D42A27DB-BD31-4B8C-83A1-F6EECF244321}">
                <p14:modId xmlns:p14="http://schemas.microsoft.com/office/powerpoint/2010/main" val="2104523782"/>
              </p:ext>
            </p:extLst>
          </p:nvPr>
        </p:nvGraphicFramePr>
        <p:xfrm>
          <a:off x="-26503" y="2312184"/>
          <a:ext cx="3151820" cy="4488067"/>
        </p:xfrm>
        <a:graphic>
          <a:graphicData uri="http://schemas.openxmlformats.org/presentationml/2006/ole">
            <mc:AlternateContent xmlns:mc="http://schemas.openxmlformats.org/markup-compatibility/2006">
              <mc:Choice xmlns:v="urn:schemas-microsoft-com:vml" Requires="v">
                <p:oleObj spid="_x0000_s42472" name="ｸﾞﾗﾌ" r:id="rId7" imgW="2901600" imgH="4132800" progId="Origin50.Graph">
                  <p:embed/>
                </p:oleObj>
              </mc:Choice>
              <mc:Fallback>
                <p:oleObj name="ｸﾞﾗﾌ" r:id="rId7" imgW="2901600" imgH="4132800" progId="Origin50.Graph">
                  <p:embed/>
                  <p:pic>
                    <p:nvPicPr>
                      <p:cNvPr id="0" name=""/>
                      <p:cNvPicPr/>
                      <p:nvPr/>
                    </p:nvPicPr>
                    <p:blipFill>
                      <a:blip r:embed="rId8"/>
                      <a:stretch>
                        <a:fillRect/>
                      </a:stretch>
                    </p:blipFill>
                    <p:spPr>
                      <a:xfrm>
                        <a:off x="-26503" y="2312184"/>
                        <a:ext cx="3151820" cy="448806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0354996-12E1-45E1-9F71-DAEC5D655173}"/>
              </a:ext>
            </a:extLst>
          </p:cNvPr>
          <p:cNvGraphicFramePr>
            <a:graphicFrameLocks noChangeAspect="1"/>
          </p:cNvGraphicFramePr>
          <p:nvPr>
            <p:extLst>
              <p:ext uri="{D42A27DB-BD31-4B8C-83A1-F6EECF244321}">
                <p14:modId xmlns:p14="http://schemas.microsoft.com/office/powerpoint/2010/main" val="30987164"/>
              </p:ext>
            </p:extLst>
          </p:nvPr>
        </p:nvGraphicFramePr>
        <p:xfrm>
          <a:off x="2952754" y="2312184"/>
          <a:ext cx="3151821" cy="4488067"/>
        </p:xfrm>
        <a:graphic>
          <a:graphicData uri="http://schemas.openxmlformats.org/presentationml/2006/ole">
            <mc:AlternateContent xmlns:mc="http://schemas.openxmlformats.org/markup-compatibility/2006">
              <mc:Choice xmlns:v="urn:schemas-microsoft-com:vml" Requires="v">
                <p:oleObj spid="_x0000_s42473" name="ｸﾞﾗﾌ" r:id="rId9" imgW="2901600" imgH="4132800" progId="Origin50.Graph">
                  <p:embed/>
                </p:oleObj>
              </mc:Choice>
              <mc:Fallback>
                <p:oleObj name="ｸﾞﾗﾌ" r:id="rId9" imgW="2901600" imgH="4132800" progId="Origin50.Graph">
                  <p:embed/>
                  <p:pic>
                    <p:nvPicPr>
                      <p:cNvPr id="0" name=""/>
                      <p:cNvPicPr/>
                      <p:nvPr/>
                    </p:nvPicPr>
                    <p:blipFill>
                      <a:blip r:embed="rId10"/>
                      <a:stretch>
                        <a:fillRect/>
                      </a:stretch>
                    </p:blipFill>
                    <p:spPr>
                      <a:xfrm>
                        <a:off x="2952754" y="2312184"/>
                        <a:ext cx="3151821" cy="448806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432C423-3422-4B3A-BC4A-86FB93338C3B}"/>
              </a:ext>
            </a:extLst>
          </p:cNvPr>
          <p:cNvGraphicFramePr>
            <a:graphicFrameLocks noChangeAspect="1"/>
          </p:cNvGraphicFramePr>
          <p:nvPr>
            <p:extLst>
              <p:ext uri="{D42A27DB-BD31-4B8C-83A1-F6EECF244321}">
                <p14:modId xmlns:p14="http://schemas.microsoft.com/office/powerpoint/2010/main" val="1728247941"/>
              </p:ext>
            </p:extLst>
          </p:nvPr>
        </p:nvGraphicFramePr>
        <p:xfrm>
          <a:off x="6061930" y="2312185"/>
          <a:ext cx="3151820" cy="4488066"/>
        </p:xfrm>
        <a:graphic>
          <a:graphicData uri="http://schemas.openxmlformats.org/presentationml/2006/ole">
            <mc:AlternateContent xmlns:mc="http://schemas.openxmlformats.org/markup-compatibility/2006">
              <mc:Choice xmlns:v="urn:schemas-microsoft-com:vml" Requires="v">
                <p:oleObj spid="_x0000_s42474" name="ｸﾞﾗﾌ" r:id="rId11" imgW="2901600" imgH="4132800" progId="Origin50.Graph">
                  <p:embed/>
                </p:oleObj>
              </mc:Choice>
              <mc:Fallback>
                <p:oleObj name="ｸﾞﾗﾌ" r:id="rId11" imgW="2901600" imgH="4132800" progId="Origin50.Graph">
                  <p:embed/>
                  <p:pic>
                    <p:nvPicPr>
                      <p:cNvPr id="0" name=""/>
                      <p:cNvPicPr/>
                      <p:nvPr/>
                    </p:nvPicPr>
                    <p:blipFill>
                      <a:blip r:embed="rId12"/>
                      <a:stretch>
                        <a:fillRect/>
                      </a:stretch>
                    </p:blipFill>
                    <p:spPr>
                      <a:xfrm>
                        <a:off x="6061930" y="2312185"/>
                        <a:ext cx="3151820" cy="4488066"/>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C2BB9BF1-7F92-4574-9CDD-8EB682996804}"/>
              </a:ext>
            </a:extLst>
          </p:cNvPr>
          <p:cNvSpPr txBox="1"/>
          <p:nvPr/>
        </p:nvSpPr>
        <p:spPr>
          <a:xfrm>
            <a:off x="206899" y="914235"/>
            <a:ext cx="4433778" cy="461665"/>
          </a:xfrm>
          <a:prstGeom prst="rect">
            <a:avLst/>
          </a:prstGeom>
          <a:noFill/>
        </p:spPr>
        <p:txBody>
          <a:bodyPr wrap="none" rtlCol="0">
            <a:spAutoFit/>
          </a:bodyPr>
          <a:lstStyle/>
          <a:p>
            <a:r>
              <a:rPr lang="en-MY" sz="2400" b="1" u="sng" dirty="0"/>
              <a:t>Evaporation residue cross section</a:t>
            </a:r>
          </a:p>
        </p:txBody>
      </p:sp>
      <p:sp>
        <p:nvSpPr>
          <p:cNvPr id="9" name="TextBox 8">
            <a:extLst>
              <a:ext uri="{FF2B5EF4-FFF2-40B4-BE49-F238E27FC236}">
                <a16:creationId xmlns:a16="http://schemas.microsoft.com/office/drawing/2014/main" id="{656DA832-65AE-42FF-B156-C6945F4E5397}"/>
              </a:ext>
            </a:extLst>
          </p:cNvPr>
          <p:cNvSpPr txBox="1"/>
          <p:nvPr/>
        </p:nvSpPr>
        <p:spPr>
          <a:xfrm>
            <a:off x="206899" y="1850519"/>
            <a:ext cx="2616550" cy="338554"/>
          </a:xfrm>
          <a:prstGeom prst="rect">
            <a:avLst/>
          </a:prstGeom>
          <a:noFill/>
          <a:ln w="19050">
            <a:solidFill>
              <a:schemeClr val="tx1"/>
            </a:solidFill>
          </a:ln>
        </p:spPr>
        <p:txBody>
          <a:bodyPr wrap="none" rtlCol="0">
            <a:spAutoFit/>
          </a:bodyPr>
          <a:lstStyle/>
          <a:p>
            <a:r>
              <a:rPr lang="en-MY" sz="1600" dirty="0"/>
              <a:t>Fission barrier parameter </a:t>
            </a:r>
            <a:r>
              <a:rPr lang="en-US" altLang="ja-JP" sz="1600" dirty="0" err="1"/>
              <a:t>δBf</a:t>
            </a:r>
            <a:endParaRPr lang="en-MY" sz="1600" dirty="0"/>
          </a:p>
        </p:txBody>
      </p:sp>
      <p:sp>
        <p:nvSpPr>
          <p:cNvPr id="10" name="TextBox 9">
            <a:extLst>
              <a:ext uri="{FF2B5EF4-FFF2-40B4-BE49-F238E27FC236}">
                <a16:creationId xmlns:a16="http://schemas.microsoft.com/office/drawing/2014/main" id="{371D7938-7389-4F6C-8C6E-2BEF957DAA6F}"/>
              </a:ext>
            </a:extLst>
          </p:cNvPr>
          <p:cNvSpPr txBox="1"/>
          <p:nvPr/>
        </p:nvSpPr>
        <p:spPr>
          <a:xfrm>
            <a:off x="3573866" y="1850519"/>
            <a:ext cx="1877950" cy="338554"/>
          </a:xfrm>
          <a:prstGeom prst="rect">
            <a:avLst/>
          </a:prstGeom>
          <a:noFill/>
          <a:ln w="19050">
            <a:solidFill>
              <a:schemeClr val="tx1"/>
            </a:solidFill>
          </a:ln>
        </p:spPr>
        <p:txBody>
          <a:bodyPr wrap="none" rtlCol="0">
            <a:spAutoFit/>
          </a:bodyPr>
          <a:lstStyle/>
          <a:p>
            <a:r>
              <a:rPr lang="en-US" altLang="ja-JP" sz="1600" dirty="0"/>
              <a:t>Friction parameter γ</a:t>
            </a:r>
            <a:endParaRPr lang="en-MY" sz="1600" dirty="0"/>
          </a:p>
        </p:txBody>
      </p:sp>
      <p:sp>
        <p:nvSpPr>
          <p:cNvPr id="11" name="TextBox 10">
            <a:extLst>
              <a:ext uri="{FF2B5EF4-FFF2-40B4-BE49-F238E27FC236}">
                <a16:creationId xmlns:a16="http://schemas.microsoft.com/office/drawing/2014/main" id="{C369C16D-C627-49FF-BC20-1D896DB1CD45}"/>
              </a:ext>
            </a:extLst>
          </p:cNvPr>
          <p:cNvSpPr txBox="1"/>
          <p:nvPr/>
        </p:nvSpPr>
        <p:spPr>
          <a:xfrm>
            <a:off x="6254981" y="1850519"/>
            <a:ext cx="2674707" cy="338554"/>
          </a:xfrm>
          <a:prstGeom prst="rect">
            <a:avLst/>
          </a:prstGeom>
          <a:noFill/>
          <a:ln w="19050">
            <a:solidFill>
              <a:schemeClr val="tx1"/>
            </a:solidFill>
          </a:ln>
        </p:spPr>
        <p:txBody>
          <a:bodyPr wrap="none" rtlCol="0">
            <a:spAutoFit/>
          </a:bodyPr>
          <a:lstStyle/>
          <a:p>
            <a:r>
              <a:rPr lang="en-MY" sz="1600" dirty="0"/>
              <a:t>Level density parameter </a:t>
            </a:r>
            <a:r>
              <a:rPr lang="en-MY" sz="1600" dirty="0" err="1"/>
              <a:t>af</a:t>
            </a:r>
            <a:r>
              <a:rPr lang="en-MY" sz="1600" dirty="0"/>
              <a:t>/an</a:t>
            </a:r>
          </a:p>
        </p:txBody>
      </p:sp>
    </p:spTree>
    <p:extLst>
      <p:ext uri="{BB962C8B-B14F-4D97-AF65-F5344CB8AC3E}">
        <p14:creationId xmlns:p14="http://schemas.microsoft.com/office/powerpoint/2010/main" val="109519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0591EDB-DCE5-41EB-B834-D278862E4BAE}"/>
              </a:ext>
            </a:extLst>
          </p:cNvPr>
          <p:cNvGraphicFramePr>
            <a:graphicFrameLocks noChangeAspect="1"/>
          </p:cNvGraphicFramePr>
          <p:nvPr>
            <p:extLst>
              <p:ext uri="{D42A27DB-BD31-4B8C-83A1-F6EECF244321}">
                <p14:modId xmlns:p14="http://schemas.microsoft.com/office/powerpoint/2010/main" val="1745400759"/>
              </p:ext>
            </p:extLst>
          </p:nvPr>
        </p:nvGraphicFramePr>
        <p:xfrm>
          <a:off x="1908175" y="989013"/>
          <a:ext cx="5113338" cy="5103812"/>
        </p:xfrm>
        <a:graphic>
          <a:graphicData uri="http://schemas.openxmlformats.org/presentationml/2006/ole">
            <mc:AlternateContent xmlns:mc="http://schemas.openxmlformats.org/markup-compatibility/2006">
              <mc:Choice xmlns:v="urn:schemas-microsoft-com:vml" Requires="v">
                <p:oleObj spid="_x0000_s74918" name="Visio" r:id="rId4" imgW="2416454" imgH="2410663" progId="">
                  <p:embed/>
                </p:oleObj>
              </mc:Choice>
              <mc:Fallback>
                <p:oleObj name="Visio" r:id="rId4" imgW="2416454" imgH="2410663" progId="">
                  <p:embed/>
                  <p:pic>
                    <p:nvPicPr>
                      <p:cNvPr id="4" name="Object 3">
                        <a:extLst>
                          <a:ext uri="{FF2B5EF4-FFF2-40B4-BE49-F238E27FC236}">
                            <a16:creationId xmlns:a16="http://schemas.microsoft.com/office/drawing/2014/main" id="{A775BE5A-3D87-4F40-8FF2-F01FBBF378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989013"/>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テキスト ボックス 1">
            <a:extLst>
              <a:ext uri="{FF2B5EF4-FFF2-40B4-BE49-F238E27FC236}">
                <a16:creationId xmlns:a16="http://schemas.microsoft.com/office/drawing/2014/main" id="{84D087F2-AC71-4E10-B568-8D6A5EACFEA8}"/>
              </a:ext>
            </a:extLst>
          </p:cNvPr>
          <p:cNvSpPr txBox="1"/>
          <p:nvPr/>
        </p:nvSpPr>
        <p:spPr>
          <a:xfrm>
            <a:off x="2980619" y="206349"/>
            <a:ext cx="4091826" cy="707886"/>
          </a:xfrm>
          <a:prstGeom prst="rect">
            <a:avLst/>
          </a:prstGeom>
          <a:noFill/>
        </p:spPr>
        <p:txBody>
          <a:bodyPr wrap="none" rtlCol="0">
            <a:spAutoFit/>
          </a:bodyPr>
          <a:lstStyle/>
          <a:p>
            <a:r>
              <a:rPr lang="en-US" altLang="ja-JP" sz="4000" dirty="0"/>
              <a:t>Calculation Results</a:t>
            </a:r>
            <a:endParaRPr lang="ja-JP" altLang="en-US" sz="4000" dirty="0"/>
          </a:p>
        </p:txBody>
      </p:sp>
      <p:pic>
        <p:nvPicPr>
          <p:cNvPr id="7" name="Picture 6">
            <a:extLst>
              <a:ext uri="{FF2B5EF4-FFF2-40B4-BE49-F238E27FC236}">
                <a16:creationId xmlns:a16="http://schemas.microsoft.com/office/drawing/2014/main" id="{13B09546-F9A0-4209-B98F-6C8C50D36C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graphicFrame>
        <p:nvGraphicFramePr>
          <p:cNvPr id="11" name="Object 10">
            <a:extLst>
              <a:ext uri="{FF2B5EF4-FFF2-40B4-BE49-F238E27FC236}">
                <a16:creationId xmlns:a16="http://schemas.microsoft.com/office/drawing/2014/main" id="{3569474D-B16F-4DC1-8F7D-091F48627B9B}"/>
              </a:ext>
            </a:extLst>
          </p:cNvPr>
          <p:cNvGraphicFramePr>
            <a:graphicFrameLocks noChangeAspect="1"/>
          </p:cNvGraphicFramePr>
          <p:nvPr>
            <p:extLst>
              <p:ext uri="{D42A27DB-BD31-4B8C-83A1-F6EECF244321}">
                <p14:modId xmlns:p14="http://schemas.microsoft.com/office/powerpoint/2010/main" val="2967213171"/>
              </p:ext>
            </p:extLst>
          </p:nvPr>
        </p:nvGraphicFramePr>
        <p:xfrm>
          <a:off x="-82113" y="846254"/>
          <a:ext cx="3545169" cy="5011622"/>
        </p:xfrm>
        <a:graphic>
          <a:graphicData uri="http://schemas.openxmlformats.org/presentationml/2006/ole">
            <mc:AlternateContent xmlns:mc="http://schemas.openxmlformats.org/markup-compatibility/2006">
              <mc:Choice xmlns:v="urn:schemas-microsoft-com:vml" Requires="v">
                <p:oleObj spid="_x0000_s74919" name="ｸﾞﾗﾌ" r:id="rId7" imgW="3024000" imgH="4275720" progId="Origin50.Graph">
                  <p:embed/>
                </p:oleObj>
              </mc:Choice>
              <mc:Fallback>
                <p:oleObj name="ｸﾞﾗﾌ" r:id="rId7" imgW="3024000" imgH="4275720" progId="Origin50.Graph">
                  <p:embed/>
                  <p:pic>
                    <p:nvPicPr>
                      <p:cNvPr id="35" name="Object 34">
                        <a:extLst>
                          <a:ext uri="{FF2B5EF4-FFF2-40B4-BE49-F238E27FC236}">
                            <a16:creationId xmlns:a16="http://schemas.microsoft.com/office/drawing/2014/main" id="{EA8E49DC-C577-409E-BBD8-1BD6006BCB4A}"/>
                          </a:ext>
                        </a:extLst>
                      </p:cNvPr>
                      <p:cNvPicPr/>
                      <p:nvPr/>
                    </p:nvPicPr>
                    <p:blipFill>
                      <a:blip r:embed="rId8"/>
                      <a:stretch>
                        <a:fillRect/>
                      </a:stretch>
                    </p:blipFill>
                    <p:spPr>
                      <a:xfrm>
                        <a:off x="-82113" y="846254"/>
                        <a:ext cx="3545169" cy="501162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DD788A4-9D72-4EE7-9C98-2151661CA9D5}"/>
              </a:ext>
            </a:extLst>
          </p:cNvPr>
          <p:cNvGraphicFramePr>
            <a:graphicFrameLocks noChangeAspect="1"/>
          </p:cNvGraphicFramePr>
          <p:nvPr>
            <p:extLst>
              <p:ext uri="{D42A27DB-BD31-4B8C-83A1-F6EECF244321}">
                <p14:modId xmlns:p14="http://schemas.microsoft.com/office/powerpoint/2010/main" val="1474801065"/>
              </p:ext>
            </p:extLst>
          </p:nvPr>
        </p:nvGraphicFramePr>
        <p:xfrm>
          <a:off x="2980618" y="883889"/>
          <a:ext cx="3532113" cy="4993165"/>
        </p:xfrm>
        <a:graphic>
          <a:graphicData uri="http://schemas.openxmlformats.org/presentationml/2006/ole">
            <mc:AlternateContent xmlns:mc="http://schemas.openxmlformats.org/markup-compatibility/2006">
              <mc:Choice xmlns:v="urn:schemas-microsoft-com:vml" Requires="v">
                <p:oleObj spid="_x0000_s74920" name="ｸﾞﾗﾌ" r:id="rId9" imgW="3024000" imgH="4275720" progId="Origin50.Graph">
                  <p:embed/>
                </p:oleObj>
              </mc:Choice>
              <mc:Fallback>
                <p:oleObj name="ｸﾞﾗﾌ" r:id="rId9" imgW="3024000" imgH="4275720" progId="Origin50.Graph">
                  <p:embed/>
                  <p:pic>
                    <p:nvPicPr>
                      <p:cNvPr id="42" name="Object 41">
                        <a:extLst>
                          <a:ext uri="{FF2B5EF4-FFF2-40B4-BE49-F238E27FC236}">
                            <a16:creationId xmlns:a16="http://schemas.microsoft.com/office/drawing/2014/main" id="{66991FC7-B520-4EBC-897B-DAD5AD0F1CC8}"/>
                          </a:ext>
                        </a:extLst>
                      </p:cNvPr>
                      <p:cNvPicPr/>
                      <p:nvPr/>
                    </p:nvPicPr>
                    <p:blipFill>
                      <a:blip r:embed="rId10"/>
                      <a:stretch>
                        <a:fillRect/>
                      </a:stretch>
                    </p:blipFill>
                    <p:spPr>
                      <a:xfrm>
                        <a:off x="2980618" y="883889"/>
                        <a:ext cx="3532113" cy="499316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2B4231B-50A7-4164-A21B-80DBB6CDAF3C}"/>
              </a:ext>
            </a:extLst>
          </p:cNvPr>
          <p:cNvGraphicFramePr>
            <a:graphicFrameLocks noChangeAspect="1"/>
          </p:cNvGraphicFramePr>
          <p:nvPr>
            <p:extLst>
              <p:ext uri="{D42A27DB-BD31-4B8C-83A1-F6EECF244321}">
                <p14:modId xmlns:p14="http://schemas.microsoft.com/office/powerpoint/2010/main" val="3985077418"/>
              </p:ext>
            </p:extLst>
          </p:nvPr>
        </p:nvGraphicFramePr>
        <p:xfrm>
          <a:off x="5980682" y="846254"/>
          <a:ext cx="3545169" cy="5011621"/>
        </p:xfrm>
        <a:graphic>
          <a:graphicData uri="http://schemas.openxmlformats.org/presentationml/2006/ole">
            <mc:AlternateContent xmlns:mc="http://schemas.openxmlformats.org/markup-compatibility/2006">
              <mc:Choice xmlns:v="urn:schemas-microsoft-com:vml" Requires="v">
                <p:oleObj spid="_x0000_s74921" name="ｸﾞﾗﾌ" r:id="rId11" imgW="3024000" imgH="4275720" progId="Origin50.Graph">
                  <p:embed/>
                </p:oleObj>
              </mc:Choice>
              <mc:Fallback>
                <p:oleObj name="ｸﾞﾗﾌ" r:id="rId11" imgW="3024000" imgH="4275720" progId="Origin50.Graph">
                  <p:embed/>
                  <p:pic>
                    <p:nvPicPr>
                      <p:cNvPr id="56" name="Object 55">
                        <a:extLst>
                          <a:ext uri="{FF2B5EF4-FFF2-40B4-BE49-F238E27FC236}">
                            <a16:creationId xmlns:a16="http://schemas.microsoft.com/office/drawing/2014/main" id="{DF6F4DDA-A425-4F6A-ABB6-47A38B3E1EBD}"/>
                          </a:ext>
                        </a:extLst>
                      </p:cNvPr>
                      <p:cNvPicPr/>
                      <p:nvPr/>
                    </p:nvPicPr>
                    <p:blipFill>
                      <a:blip r:embed="rId12"/>
                      <a:stretch>
                        <a:fillRect/>
                      </a:stretch>
                    </p:blipFill>
                    <p:spPr>
                      <a:xfrm>
                        <a:off x="5980682" y="846254"/>
                        <a:ext cx="3545169" cy="5011621"/>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2D4018B2-5476-46B2-BF8C-BAA36E96EFD9}"/>
              </a:ext>
            </a:extLst>
          </p:cNvPr>
          <p:cNvSpPr txBox="1"/>
          <p:nvPr/>
        </p:nvSpPr>
        <p:spPr>
          <a:xfrm>
            <a:off x="2062729" y="5670323"/>
            <a:ext cx="2103120" cy="1384995"/>
          </a:xfrm>
          <a:prstGeom prst="rect">
            <a:avLst/>
          </a:prstGeom>
          <a:noFill/>
        </p:spPr>
        <p:txBody>
          <a:bodyPr wrap="square" rtlCol="0">
            <a:spAutoFit/>
          </a:bodyPr>
          <a:lstStyle/>
          <a:p>
            <a:r>
              <a:rPr lang="en-US" altLang="ja-JP" sz="1400" baseline="30000" dirty="0">
                <a:solidFill>
                  <a:srgbClr val="0000D9"/>
                </a:solidFill>
              </a:rPr>
              <a:t>62</a:t>
            </a:r>
            <a:r>
              <a:rPr lang="en-US" altLang="ja-JP" sz="1400" dirty="0">
                <a:solidFill>
                  <a:srgbClr val="0000D9"/>
                </a:solidFill>
              </a:rPr>
              <a:t>Ni+</a:t>
            </a:r>
            <a:r>
              <a:rPr lang="en-US" altLang="ja-JP" sz="1400" baseline="30000" dirty="0">
                <a:solidFill>
                  <a:srgbClr val="0000D9"/>
                </a:solidFill>
              </a:rPr>
              <a:t>208</a:t>
            </a:r>
            <a:r>
              <a:rPr lang="en-US" altLang="ja-JP" sz="1400" dirty="0">
                <a:solidFill>
                  <a:srgbClr val="0000D9"/>
                </a:solidFill>
              </a:rPr>
              <a:t>Pb</a:t>
            </a:r>
            <a:r>
              <a:rPr lang="ja-JP" altLang="ja-JP" sz="1400" dirty="0">
                <a:solidFill>
                  <a:srgbClr val="0000D9"/>
                </a:solidFill>
              </a:rPr>
              <a:t>→</a:t>
            </a:r>
            <a:r>
              <a:rPr lang="en-US" altLang="ja-JP" sz="1400" baseline="30000" dirty="0">
                <a:solidFill>
                  <a:srgbClr val="0000D9"/>
                </a:solidFill>
              </a:rPr>
              <a:t>270</a:t>
            </a:r>
            <a:r>
              <a:rPr lang="en-US" altLang="ja-JP" sz="1400" dirty="0">
                <a:solidFill>
                  <a:srgbClr val="0000D9"/>
                </a:solidFill>
              </a:rPr>
              <a:t>Ds</a:t>
            </a:r>
            <a:endParaRPr lang="ja-JP" altLang="ja-JP" sz="1400" dirty="0">
              <a:solidFill>
                <a:srgbClr val="0000D9"/>
              </a:solidFill>
            </a:endParaRPr>
          </a:p>
          <a:p>
            <a:r>
              <a:rPr lang="en-US" altLang="ja-JP" sz="1400" baseline="30000" dirty="0">
                <a:solidFill>
                  <a:srgbClr val="0000D9"/>
                </a:solidFill>
              </a:rPr>
              <a:t>64</a:t>
            </a:r>
            <a:r>
              <a:rPr lang="en-US" altLang="ja-JP" sz="1400" dirty="0">
                <a:solidFill>
                  <a:srgbClr val="0000D9"/>
                </a:solidFill>
              </a:rPr>
              <a:t>Ni+</a:t>
            </a:r>
            <a:r>
              <a:rPr lang="en-US" altLang="ja-JP" sz="1400" baseline="30000" dirty="0">
                <a:solidFill>
                  <a:srgbClr val="0000D9"/>
                </a:solidFill>
              </a:rPr>
              <a:t>209</a:t>
            </a:r>
            <a:r>
              <a:rPr lang="en-US" altLang="ja-JP" sz="1400" dirty="0">
                <a:solidFill>
                  <a:srgbClr val="0000D9"/>
                </a:solidFill>
              </a:rPr>
              <a:t>Bi</a:t>
            </a:r>
            <a:r>
              <a:rPr lang="ja-JP" altLang="ja-JP" sz="1400" dirty="0">
                <a:solidFill>
                  <a:srgbClr val="0000D9"/>
                </a:solidFill>
              </a:rPr>
              <a:t>→</a:t>
            </a:r>
            <a:r>
              <a:rPr lang="en-US" altLang="ja-JP" sz="1400" baseline="30000" dirty="0">
                <a:solidFill>
                  <a:srgbClr val="0000D9"/>
                </a:solidFill>
              </a:rPr>
              <a:t>273</a:t>
            </a:r>
            <a:r>
              <a:rPr lang="en-US" altLang="ja-JP" sz="1400" dirty="0">
                <a:solidFill>
                  <a:srgbClr val="0000D9"/>
                </a:solidFill>
              </a:rPr>
              <a:t>Rg</a:t>
            </a:r>
            <a:endParaRPr lang="ja-JP" altLang="ja-JP" sz="1400" dirty="0">
              <a:solidFill>
                <a:srgbClr val="0000D9"/>
              </a:solidFill>
            </a:endParaRPr>
          </a:p>
          <a:p>
            <a:r>
              <a:rPr lang="en-US" altLang="ja-JP" sz="1400" baseline="30000" dirty="0">
                <a:solidFill>
                  <a:srgbClr val="0000D9"/>
                </a:solidFill>
              </a:rPr>
              <a:t>70</a:t>
            </a:r>
            <a:r>
              <a:rPr lang="en-US" altLang="ja-JP" sz="1400" dirty="0">
                <a:solidFill>
                  <a:srgbClr val="0000D9"/>
                </a:solidFill>
              </a:rPr>
              <a:t>Zn+</a:t>
            </a:r>
            <a:r>
              <a:rPr lang="en-US" altLang="ja-JP" sz="1400" baseline="30000" dirty="0">
                <a:solidFill>
                  <a:srgbClr val="0000D9"/>
                </a:solidFill>
              </a:rPr>
              <a:t>208</a:t>
            </a:r>
            <a:r>
              <a:rPr lang="en-US" altLang="ja-JP" sz="1400" dirty="0">
                <a:solidFill>
                  <a:srgbClr val="0000D9"/>
                </a:solidFill>
              </a:rPr>
              <a:t>Pb</a:t>
            </a:r>
            <a:r>
              <a:rPr lang="ja-JP" altLang="ja-JP" sz="1400" dirty="0">
                <a:solidFill>
                  <a:srgbClr val="0000D9"/>
                </a:solidFill>
              </a:rPr>
              <a:t>→</a:t>
            </a:r>
            <a:r>
              <a:rPr lang="en-US" altLang="ja-JP" sz="1400" baseline="30000" dirty="0">
                <a:solidFill>
                  <a:srgbClr val="0000D9"/>
                </a:solidFill>
              </a:rPr>
              <a:t>278</a:t>
            </a:r>
            <a:r>
              <a:rPr lang="en-US" altLang="ja-JP" sz="1400" dirty="0">
                <a:solidFill>
                  <a:srgbClr val="0000D9"/>
                </a:solidFill>
              </a:rPr>
              <a:t>Cn</a:t>
            </a:r>
            <a:endParaRPr lang="ja-JP" altLang="ja-JP" sz="1400" dirty="0">
              <a:solidFill>
                <a:srgbClr val="0000D9"/>
              </a:solidFill>
            </a:endParaRPr>
          </a:p>
          <a:p>
            <a:r>
              <a:rPr lang="en-US" altLang="ja-JP" sz="1400" baseline="30000" dirty="0">
                <a:solidFill>
                  <a:srgbClr val="0000D9"/>
                </a:solidFill>
              </a:rPr>
              <a:t>70</a:t>
            </a:r>
            <a:r>
              <a:rPr lang="en-US" altLang="ja-JP" sz="1400" dirty="0">
                <a:solidFill>
                  <a:srgbClr val="0000D9"/>
                </a:solidFill>
              </a:rPr>
              <a:t>Zn+</a:t>
            </a:r>
            <a:r>
              <a:rPr lang="en-US" altLang="ja-JP" sz="1400" baseline="30000" dirty="0">
                <a:solidFill>
                  <a:srgbClr val="0000D9"/>
                </a:solidFill>
              </a:rPr>
              <a:t>209</a:t>
            </a:r>
            <a:r>
              <a:rPr lang="en-US" altLang="ja-JP" sz="1400" dirty="0">
                <a:solidFill>
                  <a:srgbClr val="0000D9"/>
                </a:solidFill>
              </a:rPr>
              <a:t>Bi</a:t>
            </a:r>
            <a:r>
              <a:rPr lang="ja-JP" altLang="ja-JP" sz="1400" dirty="0">
                <a:solidFill>
                  <a:srgbClr val="0000D9"/>
                </a:solidFill>
              </a:rPr>
              <a:t>→</a:t>
            </a:r>
            <a:r>
              <a:rPr lang="en-US" altLang="ja-JP" sz="1400" baseline="30000" dirty="0">
                <a:solidFill>
                  <a:srgbClr val="0000D9"/>
                </a:solidFill>
              </a:rPr>
              <a:t>279</a:t>
            </a:r>
            <a:r>
              <a:rPr lang="en-US" altLang="ja-JP" sz="1400" dirty="0">
                <a:solidFill>
                  <a:srgbClr val="0000D9"/>
                </a:solidFill>
              </a:rPr>
              <a:t>Nh</a:t>
            </a:r>
            <a:endParaRPr lang="ja-JP" altLang="ja-JP" sz="1400" dirty="0">
              <a:solidFill>
                <a:srgbClr val="0000D9"/>
              </a:solidFill>
            </a:endParaRPr>
          </a:p>
          <a:p>
            <a:r>
              <a:rPr lang="en-US" altLang="ja-JP" sz="1400" baseline="30000" dirty="0">
                <a:solidFill>
                  <a:srgbClr val="FF0000"/>
                </a:solidFill>
              </a:rPr>
              <a:t>48</a:t>
            </a:r>
            <a:r>
              <a:rPr lang="en-US" altLang="ja-JP" sz="1400" dirty="0">
                <a:solidFill>
                  <a:srgbClr val="FF0000"/>
                </a:solidFill>
              </a:rPr>
              <a:t>Ca+</a:t>
            </a:r>
            <a:r>
              <a:rPr lang="en-US" altLang="ja-JP" sz="1400" baseline="30000" dirty="0">
                <a:solidFill>
                  <a:srgbClr val="FF0000"/>
                </a:solidFill>
              </a:rPr>
              <a:t>244</a:t>
            </a:r>
            <a:r>
              <a:rPr lang="en-US" altLang="ja-JP" sz="1400" dirty="0">
                <a:solidFill>
                  <a:srgbClr val="FF0000"/>
                </a:solidFill>
              </a:rPr>
              <a:t>Pu</a:t>
            </a:r>
            <a:r>
              <a:rPr lang="ja-JP" altLang="ja-JP" sz="1400" dirty="0">
                <a:solidFill>
                  <a:srgbClr val="FF0000"/>
                </a:solidFill>
              </a:rPr>
              <a:t>→</a:t>
            </a:r>
            <a:r>
              <a:rPr lang="en-US" altLang="ja-JP" sz="1400" baseline="30000" dirty="0">
                <a:solidFill>
                  <a:srgbClr val="FF0000"/>
                </a:solidFill>
              </a:rPr>
              <a:t>292</a:t>
            </a:r>
            <a:r>
              <a:rPr lang="en-US" altLang="ja-JP" sz="1400" dirty="0">
                <a:solidFill>
                  <a:srgbClr val="FF0000"/>
                </a:solidFill>
              </a:rPr>
              <a:t>Fl</a:t>
            </a:r>
            <a:endParaRPr lang="ja-JP" altLang="ja-JP" sz="1400" dirty="0">
              <a:solidFill>
                <a:srgbClr val="FF0000"/>
              </a:solidFill>
            </a:endParaRPr>
          </a:p>
          <a:p>
            <a:endParaRPr lang="ja-JP" altLang="ja-JP" sz="1400" dirty="0"/>
          </a:p>
        </p:txBody>
      </p:sp>
      <p:sp>
        <p:nvSpPr>
          <p:cNvPr id="3" name="TextBox 2">
            <a:extLst>
              <a:ext uri="{FF2B5EF4-FFF2-40B4-BE49-F238E27FC236}">
                <a16:creationId xmlns:a16="http://schemas.microsoft.com/office/drawing/2014/main" id="{2DA78DE4-CF3A-4B95-99F8-B00572A52BA9}"/>
              </a:ext>
            </a:extLst>
          </p:cNvPr>
          <p:cNvSpPr txBox="1"/>
          <p:nvPr/>
        </p:nvSpPr>
        <p:spPr>
          <a:xfrm>
            <a:off x="3945314" y="5670323"/>
            <a:ext cx="1582484" cy="1384995"/>
          </a:xfrm>
          <a:prstGeom prst="rect">
            <a:avLst/>
          </a:prstGeom>
          <a:noFill/>
        </p:spPr>
        <p:txBody>
          <a:bodyPr wrap="none" rtlCol="0">
            <a:spAutoFit/>
          </a:bodyPr>
          <a:lstStyle/>
          <a:p>
            <a:r>
              <a:rPr lang="en-US" altLang="ja-JP" sz="1400" baseline="30000" dirty="0">
                <a:solidFill>
                  <a:srgbClr val="FF0000"/>
                </a:solidFill>
              </a:rPr>
              <a:t>48</a:t>
            </a:r>
            <a:r>
              <a:rPr lang="en-US" altLang="ja-JP" sz="1400" dirty="0">
                <a:solidFill>
                  <a:srgbClr val="FF0000"/>
                </a:solidFill>
              </a:rPr>
              <a:t>Ca+</a:t>
            </a:r>
            <a:r>
              <a:rPr lang="en-US" altLang="ja-JP" sz="1400" baseline="30000" dirty="0">
                <a:solidFill>
                  <a:srgbClr val="FF0000"/>
                </a:solidFill>
              </a:rPr>
              <a:t>243</a:t>
            </a:r>
            <a:r>
              <a:rPr lang="en-US" altLang="ja-JP" sz="1400" dirty="0">
                <a:solidFill>
                  <a:srgbClr val="FF0000"/>
                </a:solidFill>
              </a:rPr>
              <a:t>Am</a:t>
            </a:r>
            <a:r>
              <a:rPr lang="ja-JP" altLang="ja-JP" sz="1400" dirty="0">
                <a:solidFill>
                  <a:srgbClr val="FF0000"/>
                </a:solidFill>
              </a:rPr>
              <a:t>→</a:t>
            </a:r>
            <a:r>
              <a:rPr lang="en-US" altLang="ja-JP" sz="1400" baseline="30000" dirty="0">
                <a:solidFill>
                  <a:srgbClr val="FF0000"/>
                </a:solidFill>
              </a:rPr>
              <a:t>291</a:t>
            </a:r>
            <a:r>
              <a:rPr lang="en-US" altLang="ja-JP" sz="1400" dirty="0">
                <a:solidFill>
                  <a:srgbClr val="FF0000"/>
                </a:solidFill>
              </a:rPr>
              <a:t>Mc</a:t>
            </a:r>
            <a:endParaRPr lang="ja-JP" altLang="ja-JP" sz="1400" dirty="0">
              <a:solidFill>
                <a:srgbClr val="FF0000"/>
              </a:solidFill>
            </a:endParaRPr>
          </a:p>
          <a:p>
            <a:r>
              <a:rPr lang="en-US" altLang="ja-JP" sz="1400" baseline="30000" dirty="0">
                <a:solidFill>
                  <a:srgbClr val="FF0000"/>
                </a:solidFill>
              </a:rPr>
              <a:t>48</a:t>
            </a:r>
            <a:r>
              <a:rPr lang="en-US" altLang="ja-JP" sz="1400" dirty="0">
                <a:solidFill>
                  <a:srgbClr val="FF0000"/>
                </a:solidFill>
              </a:rPr>
              <a:t>Ca+</a:t>
            </a:r>
            <a:r>
              <a:rPr lang="en-US" altLang="ja-JP" sz="1400" baseline="30000" dirty="0">
                <a:solidFill>
                  <a:srgbClr val="FF0000"/>
                </a:solidFill>
              </a:rPr>
              <a:t>248</a:t>
            </a:r>
            <a:r>
              <a:rPr lang="en-US" altLang="ja-JP" sz="1400" dirty="0">
                <a:solidFill>
                  <a:srgbClr val="FF0000"/>
                </a:solidFill>
              </a:rPr>
              <a:t>Cm</a:t>
            </a:r>
            <a:r>
              <a:rPr lang="ja-JP" altLang="ja-JP" sz="1400" dirty="0">
                <a:solidFill>
                  <a:srgbClr val="FF0000"/>
                </a:solidFill>
              </a:rPr>
              <a:t>→</a:t>
            </a:r>
            <a:r>
              <a:rPr lang="en-US" altLang="ja-JP" sz="1400" baseline="30000" dirty="0">
                <a:solidFill>
                  <a:srgbClr val="FF0000"/>
                </a:solidFill>
              </a:rPr>
              <a:t>296</a:t>
            </a:r>
            <a:r>
              <a:rPr lang="en-US" altLang="ja-JP" sz="1400" dirty="0">
                <a:solidFill>
                  <a:srgbClr val="FF0000"/>
                </a:solidFill>
              </a:rPr>
              <a:t>Lv</a:t>
            </a:r>
            <a:endParaRPr lang="ja-JP" altLang="ja-JP" sz="1400" dirty="0">
              <a:solidFill>
                <a:srgbClr val="FF0000"/>
              </a:solidFill>
            </a:endParaRPr>
          </a:p>
          <a:p>
            <a:r>
              <a:rPr lang="en-US" altLang="ja-JP" sz="1400" baseline="30000" dirty="0">
                <a:solidFill>
                  <a:srgbClr val="FF0000"/>
                </a:solidFill>
              </a:rPr>
              <a:t>48</a:t>
            </a:r>
            <a:r>
              <a:rPr lang="en-US" altLang="ja-JP" sz="1400" dirty="0">
                <a:solidFill>
                  <a:srgbClr val="FF0000"/>
                </a:solidFill>
              </a:rPr>
              <a:t>Ca+</a:t>
            </a:r>
            <a:r>
              <a:rPr lang="en-US" altLang="ja-JP" sz="1400" baseline="30000" dirty="0">
                <a:solidFill>
                  <a:srgbClr val="FF0000"/>
                </a:solidFill>
              </a:rPr>
              <a:t>249</a:t>
            </a:r>
            <a:r>
              <a:rPr lang="en-US" altLang="ja-JP" sz="1400" dirty="0">
                <a:solidFill>
                  <a:srgbClr val="FF0000"/>
                </a:solidFill>
              </a:rPr>
              <a:t>Bk</a:t>
            </a:r>
            <a:r>
              <a:rPr lang="ja-JP" altLang="ja-JP" sz="1400" dirty="0">
                <a:solidFill>
                  <a:srgbClr val="FF0000"/>
                </a:solidFill>
              </a:rPr>
              <a:t>→</a:t>
            </a:r>
            <a:r>
              <a:rPr lang="en-US" altLang="ja-JP" sz="1400" baseline="30000" dirty="0">
                <a:solidFill>
                  <a:srgbClr val="FF0000"/>
                </a:solidFill>
              </a:rPr>
              <a:t>297</a:t>
            </a:r>
            <a:r>
              <a:rPr lang="en-US" altLang="ja-JP" sz="1400" dirty="0">
                <a:solidFill>
                  <a:srgbClr val="FF0000"/>
                </a:solidFill>
              </a:rPr>
              <a:t>Ts</a:t>
            </a:r>
            <a:endParaRPr lang="ja-JP" altLang="ja-JP" sz="1400" dirty="0">
              <a:solidFill>
                <a:srgbClr val="FF0000"/>
              </a:solidFill>
            </a:endParaRPr>
          </a:p>
          <a:p>
            <a:r>
              <a:rPr lang="en-US" altLang="ja-JP" sz="1400" baseline="30000" dirty="0">
                <a:solidFill>
                  <a:srgbClr val="FF0000"/>
                </a:solidFill>
              </a:rPr>
              <a:t>48</a:t>
            </a:r>
            <a:r>
              <a:rPr lang="en-US" altLang="ja-JP" sz="1400" dirty="0">
                <a:solidFill>
                  <a:srgbClr val="FF0000"/>
                </a:solidFill>
              </a:rPr>
              <a:t>Ca+</a:t>
            </a:r>
            <a:r>
              <a:rPr lang="en-US" altLang="ja-JP" sz="1400" baseline="30000" dirty="0">
                <a:solidFill>
                  <a:srgbClr val="FF0000"/>
                </a:solidFill>
              </a:rPr>
              <a:t>249</a:t>
            </a:r>
            <a:r>
              <a:rPr lang="en-US" altLang="ja-JP" sz="1400" dirty="0">
                <a:solidFill>
                  <a:srgbClr val="FF0000"/>
                </a:solidFill>
              </a:rPr>
              <a:t>Cf</a:t>
            </a:r>
            <a:r>
              <a:rPr lang="ja-JP" altLang="ja-JP" sz="1400" dirty="0">
                <a:solidFill>
                  <a:srgbClr val="FF0000"/>
                </a:solidFill>
              </a:rPr>
              <a:t>→</a:t>
            </a:r>
            <a:r>
              <a:rPr lang="en-US" altLang="ja-JP" sz="1400" baseline="30000" dirty="0">
                <a:solidFill>
                  <a:srgbClr val="FF0000"/>
                </a:solidFill>
              </a:rPr>
              <a:t>297</a:t>
            </a:r>
            <a:r>
              <a:rPr lang="en-US" altLang="ja-JP" sz="1400" dirty="0">
                <a:solidFill>
                  <a:srgbClr val="FF0000"/>
                </a:solidFill>
              </a:rPr>
              <a:t>Og</a:t>
            </a:r>
            <a:endParaRPr lang="ja-JP" altLang="ja-JP" sz="1400" dirty="0">
              <a:solidFill>
                <a:srgbClr val="FF0000"/>
              </a:solidFill>
            </a:endParaRPr>
          </a:p>
          <a:p>
            <a:r>
              <a:rPr lang="en-US" altLang="ja-JP" sz="1400" baseline="30000" dirty="0">
                <a:solidFill>
                  <a:srgbClr val="FF0000"/>
                </a:solidFill>
              </a:rPr>
              <a:t>50</a:t>
            </a:r>
            <a:r>
              <a:rPr lang="en-US" altLang="ja-JP" sz="1400" dirty="0">
                <a:solidFill>
                  <a:srgbClr val="FF0000"/>
                </a:solidFill>
              </a:rPr>
              <a:t>Ti+</a:t>
            </a:r>
            <a:r>
              <a:rPr lang="en-US" altLang="ja-JP" sz="1400" baseline="30000" dirty="0">
                <a:solidFill>
                  <a:srgbClr val="FF0000"/>
                </a:solidFill>
              </a:rPr>
              <a:t>229</a:t>
            </a:r>
            <a:r>
              <a:rPr lang="en-US" altLang="ja-JP" sz="1400" dirty="0">
                <a:solidFill>
                  <a:srgbClr val="FF0000"/>
                </a:solidFill>
              </a:rPr>
              <a:t>Bk</a:t>
            </a:r>
            <a:r>
              <a:rPr lang="ja-JP" altLang="ja-JP" sz="1400" dirty="0">
                <a:solidFill>
                  <a:srgbClr val="FF0000"/>
                </a:solidFill>
              </a:rPr>
              <a:t>→</a:t>
            </a:r>
            <a:r>
              <a:rPr lang="en-US" altLang="ja-JP" sz="1400" baseline="30000" dirty="0">
                <a:solidFill>
                  <a:srgbClr val="FF0000"/>
                </a:solidFill>
              </a:rPr>
              <a:t>299</a:t>
            </a:r>
            <a:r>
              <a:rPr lang="en-US" altLang="ja-JP" sz="1400" dirty="0">
                <a:solidFill>
                  <a:srgbClr val="FF0000"/>
                </a:solidFill>
              </a:rPr>
              <a:t>119</a:t>
            </a:r>
            <a:endParaRPr lang="ja-JP" altLang="ja-JP" sz="1400" dirty="0">
              <a:solidFill>
                <a:srgbClr val="FF0000"/>
              </a:solidFill>
            </a:endParaRPr>
          </a:p>
          <a:p>
            <a:endParaRPr kumimoji="1" lang="ja-JP" altLang="en-US" sz="1400" dirty="0">
              <a:solidFill>
                <a:srgbClr val="FF0000"/>
              </a:solidFill>
            </a:endParaRPr>
          </a:p>
        </p:txBody>
      </p:sp>
      <p:sp>
        <p:nvSpPr>
          <p:cNvPr id="4" name="TextBox 3">
            <a:extLst>
              <a:ext uri="{FF2B5EF4-FFF2-40B4-BE49-F238E27FC236}">
                <a16:creationId xmlns:a16="http://schemas.microsoft.com/office/drawing/2014/main" id="{110A3772-8F61-4FFB-8F59-4DCE375BD847}"/>
              </a:ext>
            </a:extLst>
          </p:cNvPr>
          <p:cNvSpPr txBox="1"/>
          <p:nvPr/>
        </p:nvSpPr>
        <p:spPr>
          <a:xfrm>
            <a:off x="5772412" y="5670323"/>
            <a:ext cx="1595309" cy="1384995"/>
          </a:xfrm>
          <a:prstGeom prst="rect">
            <a:avLst/>
          </a:prstGeom>
          <a:noFill/>
        </p:spPr>
        <p:txBody>
          <a:bodyPr wrap="none" rtlCol="0">
            <a:spAutoFit/>
          </a:bodyPr>
          <a:lstStyle/>
          <a:p>
            <a:r>
              <a:rPr lang="en-US" altLang="ja-JP" sz="1400" baseline="30000" dirty="0">
                <a:solidFill>
                  <a:srgbClr val="FF0000"/>
                </a:solidFill>
              </a:rPr>
              <a:t>54</a:t>
            </a:r>
            <a:r>
              <a:rPr lang="en-US" altLang="ja-JP" sz="1400" dirty="0">
                <a:solidFill>
                  <a:srgbClr val="FF0000"/>
                </a:solidFill>
              </a:rPr>
              <a:t>Cr+</a:t>
            </a:r>
            <a:r>
              <a:rPr lang="en-US" altLang="ja-JP" sz="1400" baseline="30000" dirty="0">
                <a:solidFill>
                  <a:srgbClr val="FF0000"/>
                </a:solidFill>
              </a:rPr>
              <a:t>248</a:t>
            </a:r>
            <a:r>
              <a:rPr lang="en-US" altLang="ja-JP" sz="1400" dirty="0">
                <a:solidFill>
                  <a:srgbClr val="FF0000"/>
                </a:solidFill>
              </a:rPr>
              <a:t>Cm</a:t>
            </a:r>
            <a:r>
              <a:rPr lang="ja-JP" altLang="ja-JP" sz="1400" dirty="0">
                <a:solidFill>
                  <a:srgbClr val="FF0000"/>
                </a:solidFill>
              </a:rPr>
              <a:t>→</a:t>
            </a:r>
            <a:r>
              <a:rPr lang="en-US" altLang="ja-JP" sz="1400" baseline="30000" dirty="0">
                <a:solidFill>
                  <a:srgbClr val="FF0000"/>
                </a:solidFill>
              </a:rPr>
              <a:t>302</a:t>
            </a:r>
            <a:r>
              <a:rPr lang="en-US" altLang="ja-JP" sz="1400" dirty="0">
                <a:solidFill>
                  <a:srgbClr val="FF0000"/>
                </a:solidFill>
              </a:rPr>
              <a:t>120</a:t>
            </a:r>
            <a:endParaRPr lang="ja-JP" altLang="ja-JP" sz="1400" dirty="0">
              <a:solidFill>
                <a:srgbClr val="FF0000"/>
              </a:solidFill>
            </a:endParaRPr>
          </a:p>
          <a:p>
            <a:r>
              <a:rPr lang="en-US" altLang="ja-JP" sz="1400" baseline="30000" dirty="0">
                <a:solidFill>
                  <a:srgbClr val="FF0000"/>
                </a:solidFill>
              </a:rPr>
              <a:t>54</a:t>
            </a:r>
            <a:r>
              <a:rPr lang="en-US" altLang="ja-JP" sz="1400" dirty="0">
                <a:solidFill>
                  <a:srgbClr val="FF0000"/>
                </a:solidFill>
              </a:rPr>
              <a:t>Cr+</a:t>
            </a:r>
            <a:r>
              <a:rPr lang="en-US" altLang="ja-JP" sz="1400" baseline="30000" dirty="0">
                <a:solidFill>
                  <a:srgbClr val="FF0000"/>
                </a:solidFill>
              </a:rPr>
              <a:t>249</a:t>
            </a:r>
            <a:r>
              <a:rPr lang="en-US" altLang="ja-JP" sz="1400" dirty="0">
                <a:solidFill>
                  <a:srgbClr val="FF0000"/>
                </a:solidFill>
              </a:rPr>
              <a:t>Bk</a:t>
            </a:r>
            <a:r>
              <a:rPr lang="ja-JP" altLang="ja-JP" sz="1400" dirty="0">
                <a:solidFill>
                  <a:srgbClr val="FF0000"/>
                </a:solidFill>
              </a:rPr>
              <a:t>→</a:t>
            </a:r>
            <a:r>
              <a:rPr lang="en-US" altLang="ja-JP" sz="1400" baseline="30000" dirty="0">
                <a:solidFill>
                  <a:srgbClr val="FF0000"/>
                </a:solidFill>
              </a:rPr>
              <a:t>303</a:t>
            </a:r>
            <a:r>
              <a:rPr lang="en-US" altLang="ja-JP" sz="1400" dirty="0">
                <a:solidFill>
                  <a:srgbClr val="FF0000"/>
                </a:solidFill>
              </a:rPr>
              <a:t>121</a:t>
            </a:r>
            <a:endParaRPr lang="ja-JP" altLang="ja-JP" sz="1400" dirty="0">
              <a:solidFill>
                <a:srgbClr val="FF0000"/>
              </a:solidFill>
            </a:endParaRPr>
          </a:p>
          <a:p>
            <a:r>
              <a:rPr lang="en-US" altLang="ja-JP" sz="1400" baseline="30000" dirty="0">
                <a:solidFill>
                  <a:srgbClr val="FF0000"/>
                </a:solidFill>
              </a:rPr>
              <a:t>54</a:t>
            </a:r>
            <a:r>
              <a:rPr lang="en-US" altLang="ja-JP" sz="1400" dirty="0">
                <a:solidFill>
                  <a:srgbClr val="FF0000"/>
                </a:solidFill>
              </a:rPr>
              <a:t>Cr+</a:t>
            </a:r>
            <a:r>
              <a:rPr lang="en-US" altLang="ja-JP" sz="1400" baseline="30000" dirty="0">
                <a:solidFill>
                  <a:srgbClr val="FF0000"/>
                </a:solidFill>
              </a:rPr>
              <a:t>249</a:t>
            </a:r>
            <a:r>
              <a:rPr lang="en-US" altLang="ja-JP" sz="1400" dirty="0">
                <a:solidFill>
                  <a:srgbClr val="FF0000"/>
                </a:solidFill>
              </a:rPr>
              <a:t>Cf</a:t>
            </a:r>
            <a:r>
              <a:rPr lang="ja-JP" altLang="ja-JP" sz="1400" dirty="0">
                <a:solidFill>
                  <a:srgbClr val="FF0000"/>
                </a:solidFill>
              </a:rPr>
              <a:t>→</a:t>
            </a:r>
            <a:r>
              <a:rPr lang="en-US" altLang="ja-JP" sz="1400" baseline="30000" dirty="0">
                <a:solidFill>
                  <a:srgbClr val="FF0000"/>
                </a:solidFill>
              </a:rPr>
              <a:t>303</a:t>
            </a:r>
            <a:r>
              <a:rPr lang="en-US" altLang="ja-JP" sz="1400" dirty="0">
                <a:solidFill>
                  <a:srgbClr val="FF0000"/>
                </a:solidFill>
              </a:rPr>
              <a:t>122</a:t>
            </a:r>
            <a:endParaRPr lang="ja-JP" altLang="ja-JP" sz="1400" dirty="0">
              <a:solidFill>
                <a:srgbClr val="FF0000"/>
              </a:solidFill>
            </a:endParaRPr>
          </a:p>
          <a:p>
            <a:r>
              <a:rPr lang="en-US" altLang="ja-JP" sz="1400" baseline="30000" dirty="0">
                <a:solidFill>
                  <a:srgbClr val="FF0000"/>
                </a:solidFill>
              </a:rPr>
              <a:t>56</a:t>
            </a:r>
            <a:r>
              <a:rPr lang="en-US" altLang="ja-JP" sz="1400" dirty="0">
                <a:solidFill>
                  <a:srgbClr val="FF0000"/>
                </a:solidFill>
              </a:rPr>
              <a:t>Fe+</a:t>
            </a:r>
            <a:r>
              <a:rPr lang="en-US" altLang="ja-JP" sz="1400" baseline="30000" dirty="0">
                <a:solidFill>
                  <a:srgbClr val="FF0000"/>
                </a:solidFill>
              </a:rPr>
              <a:t>249</a:t>
            </a:r>
            <a:r>
              <a:rPr lang="en-US" altLang="ja-JP" sz="1400" dirty="0">
                <a:solidFill>
                  <a:srgbClr val="FF0000"/>
                </a:solidFill>
              </a:rPr>
              <a:t>Bk</a:t>
            </a:r>
            <a:r>
              <a:rPr lang="ja-JP" altLang="ja-JP" sz="1400" dirty="0">
                <a:solidFill>
                  <a:srgbClr val="FF0000"/>
                </a:solidFill>
              </a:rPr>
              <a:t>→</a:t>
            </a:r>
            <a:r>
              <a:rPr lang="en-US" altLang="ja-JP" sz="1400" baseline="30000" dirty="0">
                <a:solidFill>
                  <a:srgbClr val="FF0000"/>
                </a:solidFill>
              </a:rPr>
              <a:t>305</a:t>
            </a:r>
            <a:r>
              <a:rPr lang="en-US" altLang="ja-JP" sz="1400" dirty="0">
                <a:solidFill>
                  <a:srgbClr val="FF0000"/>
                </a:solidFill>
              </a:rPr>
              <a:t>123</a:t>
            </a:r>
            <a:endParaRPr lang="ja-JP" altLang="ja-JP" sz="1400" dirty="0">
              <a:solidFill>
                <a:srgbClr val="FF0000"/>
              </a:solidFill>
            </a:endParaRPr>
          </a:p>
          <a:p>
            <a:r>
              <a:rPr lang="en-US" altLang="ja-JP" sz="1400" baseline="30000" dirty="0">
                <a:solidFill>
                  <a:srgbClr val="FF0000"/>
                </a:solidFill>
              </a:rPr>
              <a:t>56</a:t>
            </a:r>
            <a:r>
              <a:rPr lang="en-US" altLang="ja-JP" sz="1400" dirty="0">
                <a:solidFill>
                  <a:srgbClr val="FF0000"/>
                </a:solidFill>
              </a:rPr>
              <a:t>Fe+</a:t>
            </a:r>
            <a:r>
              <a:rPr lang="en-US" altLang="ja-JP" sz="1400" baseline="30000" dirty="0">
                <a:solidFill>
                  <a:srgbClr val="FF0000"/>
                </a:solidFill>
              </a:rPr>
              <a:t>249</a:t>
            </a:r>
            <a:r>
              <a:rPr lang="en-US" altLang="ja-JP" sz="1400" dirty="0">
                <a:solidFill>
                  <a:srgbClr val="FF0000"/>
                </a:solidFill>
              </a:rPr>
              <a:t>Cf</a:t>
            </a:r>
            <a:r>
              <a:rPr lang="ja-JP" altLang="ja-JP" sz="1400" dirty="0">
                <a:solidFill>
                  <a:srgbClr val="FF0000"/>
                </a:solidFill>
              </a:rPr>
              <a:t>→</a:t>
            </a:r>
            <a:r>
              <a:rPr lang="en-US" altLang="ja-JP" sz="1400" baseline="30000" dirty="0">
                <a:solidFill>
                  <a:srgbClr val="FF0000"/>
                </a:solidFill>
              </a:rPr>
              <a:t>305</a:t>
            </a:r>
            <a:r>
              <a:rPr lang="en-US" altLang="ja-JP" sz="1400" dirty="0">
                <a:solidFill>
                  <a:srgbClr val="FF0000"/>
                </a:solidFill>
              </a:rPr>
              <a:t>124</a:t>
            </a:r>
            <a:endParaRPr lang="ja-JP" altLang="ja-JP" sz="1400" dirty="0">
              <a:solidFill>
                <a:srgbClr val="FF0000"/>
              </a:solidFill>
            </a:endParaRPr>
          </a:p>
          <a:p>
            <a:endParaRPr kumimoji="1" lang="ja-JP" altLang="en-US" sz="1400" dirty="0"/>
          </a:p>
        </p:txBody>
      </p:sp>
    </p:spTree>
    <p:extLst>
      <p:ext uri="{BB962C8B-B14F-4D97-AF65-F5344CB8AC3E}">
        <p14:creationId xmlns:p14="http://schemas.microsoft.com/office/powerpoint/2010/main" val="340448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a:extLst>
              <a:ext uri="{FF2B5EF4-FFF2-40B4-BE49-F238E27FC236}">
                <a16:creationId xmlns:a16="http://schemas.microsoft.com/office/drawing/2014/main" id="{6CC60175-5100-4359-A1C9-87AC21B4820B}"/>
              </a:ext>
            </a:extLst>
          </p:cNvPr>
          <p:cNvGraphicFramePr>
            <a:graphicFrameLocks noChangeAspect="1"/>
          </p:cNvGraphicFramePr>
          <p:nvPr>
            <p:extLst>
              <p:ext uri="{D42A27DB-BD31-4B8C-83A1-F6EECF244321}">
                <p14:modId xmlns:p14="http://schemas.microsoft.com/office/powerpoint/2010/main" val="894050860"/>
              </p:ext>
            </p:extLst>
          </p:nvPr>
        </p:nvGraphicFramePr>
        <p:xfrm>
          <a:off x="1908175" y="989013"/>
          <a:ext cx="5113338" cy="5103812"/>
        </p:xfrm>
        <a:graphic>
          <a:graphicData uri="http://schemas.openxmlformats.org/presentationml/2006/ole">
            <mc:AlternateContent xmlns:mc="http://schemas.openxmlformats.org/markup-compatibility/2006">
              <mc:Choice xmlns:v="urn:schemas-microsoft-com:vml" Requires="v">
                <p:oleObj spid="_x0000_s76847" name="Visio" r:id="rId4" imgW="2416454" imgH="2410663" progId="">
                  <p:embed/>
                </p:oleObj>
              </mc:Choice>
              <mc:Fallback>
                <p:oleObj name="Visio" r:id="rId4" imgW="2416454" imgH="2410663" progId="">
                  <p:embed/>
                  <p:pic>
                    <p:nvPicPr>
                      <p:cNvPr id="5" name="Object 4">
                        <a:extLst>
                          <a:ext uri="{FF2B5EF4-FFF2-40B4-BE49-F238E27FC236}">
                            <a16:creationId xmlns:a16="http://schemas.microsoft.com/office/drawing/2014/main" id="{40591EDB-DCE5-41EB-B834-D278862E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989013"/>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33C9A2AA-DC50-4EA5-880C-D32DA42384F4}"/>
              </a:ext>
            </a:extLst>
          </p:cNvPr>
          <p:cNvSpPr txBox="1"/>
          <p:nvPr/>
        </p:nvSpPr>
        <p:spPr>
          <a:xfrm>
            <a:off x="5508991" y="3731517"/>
            <a:ext cx="859531" cy="307777"/>
          </a:xfrm>
          <a:prstGeom prst="rect">
            <a:avLst/>
          </a:prstGeom>
          <a:noFill/>
        </p:spPr>
        <p:txBody>
          <a:bodyPr wrap="none" rtlCol="0">
            <a:spAutoFit/>
          </a:bodyPr>
          <a:lstStyle/>
          <a:p>
            <a:r>
              <a:rPr lang="en-US" altLang="ja-JP" sz="1400" baseline="30000" dirty="0"/>
              <a:t>50</a:t>
            </a:r>
            <a:r>
              <a:rPr lang="en-US" altLang="ja-JP" sz="1400" dirty="0"/>
              <a:t>Ti+</a:t>
            </a:r>
            <a:r>
              <a:rPr lang="en-US" altLang="ja-JP" sz="1400" baseline="30000" dirty="0"/>
              <a:t>249</a:t>
            </a:r>
            <a:r>
              <a:rPr lang="en-US" altLang="ja-JP" sz="1400" dirty="0"/>
              <a:t>Cf</a:t>
            </a:r>
            <a:endParaRPr lang="ja-JP" altLang="ja-JP" sz="1400" dirty="0"/>
          </a:p>
        </p:txBody>
      </p:sp>
      <p:sp>
        <p:nvSpPr>
          <p:cNvPr id="6" name="TextBox 5">
            <a:extLst>
              <a:ext uri="{FF2B5EF4-FFF2-40B4-BE49-F238E27FC236}">
                <a16:creationId xmlns:a16="http://schemas.microsoft.com/office/drawing/2014/main" id="{03D68D27-657A-4A36-B9B3-1C8FF18DFCF7}"/>
              </a:ext>
            </a:extLst>
          </p:cNvPr>
          <p:cNvSpPr txBox="1"/>
          <p:nvPr/>
        </p:nvSpPr>
        <p:spPr>
          <a:xfrm>
            <a:off x="6017432" y="3501848"/>
            <a:ext cx="859531" cy="307777"/>
          </a:xfrm>
          <a:prstGeom prst="rect">
            <a:avLst/>
          </a:prstGeom>
          <a:noFill/>
        </p:spPr>
        <p:txBody>
          <a:bodyPr wrap="none" rtlCol="0">
            <a:spAutoFit/>
          </a:bodyPr>
          <a:lstStyle/>
          <a:p>
            <a:r>
              <a:rPr lang="en-US" altLang="ja-JP" sz="1400" baseline="30000" dirty="0"/>
              <a:t>50</a:t>
            </a:r>
            <a:r>
              <a:rPr lang="en-US" altLang="ja-JP" sz="1400" dirty="0"/>
              <a:t>Ti+</a:t>
            </a:r>
            <a:r>
              <a:rPr lang="en-US" altLang="ja-JP" sz="1400" baseline="30000" dirty="0"/>
              <a:t>250</a:t>
            </a:r>
            <a:r>
              <a:rPr lang="en-US" altLang="ja-JP" sz="1400" dirty="0"/>
              <a:t>Cf</a:t>
            </a:r>
            <a:endParaRPr lang="ja-JP" altLang="ja-JP" sz="1400" dirty="0"/>
          </a:p>
        </p:txBody>
      </p:sp>
      <p:sp>
        <p:nvSpPr>
          <p:cNvPr id="7" name="TextBox 6">
            <a:extLst>
              <a:ext uri="{FF2B5EF4-FFF2-40B4-BE49-F238E27FC236}">
                <a16:creationId xmlns:a16="http://schemas.microsoft.com/office/drawing/2014/main" id="{C08ACC36-D413-43A3-8C13-D7C1B65B44A2}"/>
              </a:ext>
            </a:extLst>
          </p:cNvPr>
          <p:cNvSpPr txBox="1"/>
          <p:nvPr/>
        </p:nvSpPr>
        <p:spPr>
          <a:xfrm>
            <a:off x="5604128" y="3918398"/>
            <a:ext cx="976549" cy="307777"/>
          </a:xfrm>
          <a:prstGeom prst="rect">
            <a:avLst/>
          </a:prstGeom>
          <a:noFill/>
        </p:spPr>
        <p:txBody>
          <a:bodyPr wrap="none" rtlCol="0">
            <a:spAutoFit/>
          </a:bodyPr>
          <a:lstStyle/>
          <a:p>
            <a:r>
              <a:rPr lang="en-US" altLang="ja-JP" sz="1400" baseline="30000" dirty="0"/>
              <a:t>54</a:t>
            </a:r>
            <a:r>
              <a:rPr lang="en-US" altLang="ja-JP" sz="1400" dirty="0"/>
              <a:t>Cr+</a:t>
            </a:r>
            <a:r>
              <a:rPr lang="en-US" altLang="ja-JP" sz="1400" baseline="30000" dirty="0"/>
              <a:t>248</a:t>
            </a:r>
            <a:r>
              <a:rPr lang="en-US" altLang="ja-JP" sz="1400" dirty="0"/>
              <a:t>Cm</a:t>
            </a:r>
            <a:endParaRPr lang="ja-JP" altLang="ja-JP" sz="1400" dirty="0"/>
          </a:p>
        </p:txBody>
      </p:sp>
      <p:sp>
        <p:nvSpPr>
          <p:cNvPr id="8" name="TextBox 7">
            <a:extLst>
              <a:ext uri="{FF2B5EF4-FFF2-40B4-BE49-F238E27FC236}">
                <a16:creationId xmlns:a16="http://schemas.microsoft.com/office/drawing/2014/main" id="{F69E1178-36FC-4289-B9FA-25AEB8AA646E}"/>
              </a:ext>
            </a:extLst>
          </p:cNvPr>
          <p:cNvSpPr txBox="1"/>
          <p:nvPr/>
        </p:nvSpPr>
        <p:spPr>
          <a:xfrm>
            <a:off x="6752895" y="3836165"/>
            <a:ext cx="986745" cy="307777"/>
          </a:xfrm>
          <a:prstGeom prst="rect">
            <a:avLst/>
          </a:prstGeom>
          <a:noFill/>
        </p:spPr>
        <p:txBody>
          <a:bodyPr wrap="none" rtlCol="0">
            <a:spAutoFit/>
          </a:bodyPr>
          <a:lstStyle/>
          <a:p>
            <a:r>
              <a:rPr lang="en-US" altLang="ja-JP" sz="1400" baseline="30000" dirty="0"/>
              <a:t>58</a:t>
            </a:r>
            <a:r>
              <a:rPr lang="en-US" altLang="ja-JP" sz="1400" dirty="0"/>
              <a:t>Fe+</a:t>
            </a:r>
            <a:r>
              <a:rPr lang="en-US" altLang="ja-JP" sz="1400" baseline="30000" dirty="0"/>
              <a:t>248</a:t>
            </a:r>
            <a:r>
              <a:rPr lang="en-US" altLang="ja-JP" sz="1400" dirty="0"/>
              <a:t>Cm</a:t>
            </a:r>
            <a:endParaRPr lang="ja-JP" altLang="ja-JP" sz="1400" dirty="0"/>
          </a:p>
        </p:txBody>
      </p:sp>
      <p:pic>
        <p:nvPicPr>
          <p:cNvPr id="9" name="Picture 25">
            <a:extLst>
              <a:ext uri="{FF2B5EF4-FFF2-40B4-BE49-F238E27FC236}">
                <a16:creationId xmlns:a16="http://schemas.microsoft.com/office/drawing/2014/main" id="{0DF6901D-B55A-4D41-947A-318E7D3AD7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550" y="290036"/>
            <a:ext cx="2078014" cy="565535"/>
          </a:xfrm>
          <a:prstGeom prst="rect">
            <a:avLst/>
          </a:prstGeom>
        </p:spPr>
      </p:pic>
      <p:sp>
        <p:nvSpPr>
          <p:cNvPr id="10" name="テキスト ボックス 1">
            <a:extLst>
              <a:ext uri="{FF2B5EF4-FFF2-40B4-BE49-F238E27FC236}">
                <a16:creationId xmlns:a16="http://schemas.microsoft.com/office/drawing/2014/main" id="{FB686A74-DA41-46E2-9F6E-F16CFB2BC4C3}"/>
              </a:ext>
            </a:extLst>
          </p:cNvPr>
          <p:cNvSpPr txBox="1"/>
          <p:nvPr/>
        </p:nvSpPr>
        <p:spPr>
          <a:xfrm>
            <a:off x="2970628" y="147685"/>
            <a:ext cx="4413131" cy="707886"/>
          </a:xfrm>
          <a:prstGeom prst="rect">
            <a:avLst/>
          </a:prstGeom>
          <a:noFill/>
        </p:spPr>
        <p:txBody>
          <a:bodyPr wrap="none" rtlCol="0">
            <a:spAutoFit/>
          </a:bodyPr>
          <a:lstStyle/>
          <a:p>
            <a:r>
              <a:rPr lang="en-US" altLang="ja-JP" sz="4000" dirty="0"/>
              <a:t>Calculation Results</a:t>
            </a:r>
            <a:endParaRPr lang="ja-JP" altLang="en-US" sz="4000" dirty="0"/>
          </a:p>
        </p:txBody>
      </p:sp>
      <p:sp>
        <p:nvSpPr>
          <p:cNvPr id="14" name="TextBox 13">
            <a:extLst>
              <a:ext uri="{FF2B5EF4-FFF2-40B4-BE49-F238E27FC236}">
                <a16:creationId xmlns:a16="http://schemas.microsoft.com/office/drawing/2014/main" id="{D0A760FF-0D21-4C92-9E18-44443FB6C68B}"/>
              </a:ext>
            </a:extLst>
          </p:cNvPr>
          <p:cNvSpPr txBox="1"/>
          <p:nvPr/>
        </p:nvSpPr>
        <p:spPr>
          <a:xfrm>
            <a:off x="1175557" y="1088282"/>
            <a:ext cx="5117491" cy="369332"/>
          </a:xfrm>
          <a:prstGeom prst="rect">
            <a:avLst/>
          </a:prstGeom>
          <a:noFill/>
          <a:ln w="28575">
            <a:solidFill>
              <a:schemeClr val="tx1"/>
            </a:solidFill>
          </a:ln>
        </p:spPr>
        <p:txBody>
          <a:bodyPr wrap="none" rtlCol="0">
            <a:spAutoFit/>
          </a:bodyPr>
          <a:lstStyle/>
          <a:p>
            <a:r>
              <a:rPr kumimoji="1" lang="en-US" altLang="ja-JP" dirty="0"/>
              <a:t>Maximum value of evaporation residue cross section</a:t>
            </a:r>
            <a:endParaRPr kumimoji="1" lang="ja-JP" altLang="en-US" dirty="0"/>
          </a:p>
        </p:txBody>
      </p:sp>
      <p:graphicFrame>
        <p:nvGraphicFramePr>
          <p:cNvPr id="15" name="Chart 14">
            <a:extLst>
              <a:ext uri="{FF2B5EF4-FFF2-40B4-BE49-F238E27FC236}">
                <a16:creationId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542335436"/>
              </p:ext>
            </p:extLst>
          </p:nvPr>
        </p:nvGraphicFramePr>
        <p:xfrm>
          <a:off x="821266" y="1735720"/>
          <a:ext cx="7578866" cy="4816445"/>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5">
            <a:extLst>
              <a:ext uri="{FF2B5EF4-FFF2-40B4-BE49-F238E27FC236}">
                <a16:creationId xmlns:a16="http://schemas.microsoft.com/office/drawing/2014/main" id="{F339BCBC-7E14-48B7-89FC-FC1B7C0B84DB}"/>
              </a:ext>
            </a:extLst>
          </p:cNvPr>
          <p:cNvSpPr txBox="1"/>
          <p:nvPr/>
        </p:nvSpPr>
        <p:spPr>
          <a:xfrm>
            <a:off x="6495361" y="4395603"/>
            <a:ext cx="888398" cy="30781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baseline="30000" dirty="0"/>
              <a:t>54</a:t>
            </a:r>
            <a:r>
              <a:rPr lang="en-US" altLang="ja-JP" sz="1400" dirty="0"/>
              <a:t>Cr+</a:t>
            </a:r>
            <a:r>
              <a:rPr lang="en-US" altLang="ja-JP" sz="1400" baseline="30000" dirty="0"/>
              <a:t>249</a:t>
            </a:r>
            <a:r>
              <a:rPr lang="en-US" altLang="ja-JP" sz="1400" dirty="0"/>
              <a:t>Cf</a:t>
            </a:r>
            <a:endParaRPr lang="ja-JP" altLang="ja-JP" sz="1400" dirty="0"/>
          </a:p>
        </p:txBody>
      </p:sp>
      <p:sp>
        <p:nvSpPr>
          <p:cNvPr id="17" name="TextBox 5">
            <a:extLst>
              <a:ext uri="{FF2B5EF4-FFF2-40B4-BE49-F238E27FC236}">
                <a16:creationId xmlns:a16="http://schemas.microsoft.com/office/drawing/2014/main" id="{0738441B-712F-4EF2-A13B-217120AD822C}"/>
              </a:ext>
            </a:extLst>
          </p:cNvPr>
          <p:cNvSpPr txBox="1"/>
          <p:nvPr/>
        </p:nvSpPr>
        <p:spPr>
          <a:xfrm>
            <a:off x="7223343" y="5848154"/>
            <a:ext cx="974958" cy="30781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baseline="30000" dirty="0"/>
              <a:t>58</a:t>
            </a:r>
            <a:r>
              <a:rPr lang="en-US" altLang="ja-JP" sz="1400" dirty="0"/>
              <a:t>Ni+</a:t>
            </a:r>
            <a:r>
              <a:rPr lang="en-US" altLang="ja-JP" sz="1400" baseline="30000" dirty="0"/>
              <a:t>248</a:t>
            </a:r>
            <a:r>
              <a:rPr lang="en-US" altLang="ja-JP" sz="1400" dirty="0"/>
              <a:t>Cm</a:t>
            </a:r>
            <a:endParaRPr lang="ja-JP" altLang="ja-JP" sz="1400" dirty="0"/>
          </a:p>
        </p:txBody>
      </p:sp>
      <p:sp>
        <p:nvSpPr>
          <p:cNvPr id="18" name="TextBox 5">
            <a:extLst>
              <a:ext uri="{FF2B5EF4-FFF2-40B4-BE49-F238E27FC236}">
                <a16:creationId xmlns:a16="http://schemas.microsoft.com/office/drawing/2014/main" id="{BF3EE281-142E-4651-B4EC-0123AF994FAF}"/>
              </a:ext>
            </a:extLst>
          </p:cNvPr>
          <p:cNvSpPr txBox="1"/>
          <p:nvPr/>
        </p:nvSpPr>
        <p:spPr>
          <a:xfrm>
            <a:off x="7223343" y="3347967"/>
            <a:ext cx="898638" cy="30776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baseline="30000" dirty="0"/>
              <a:t>56</a:t>
            </a:r>
            <a:r>
              <a:rPr lang="en-US" altLang="ja-JP" sz="1400" dirty="0"/>
              <a:t>Fe+</a:t>
            </a:r>
            <a:r>
              <a:rPr lang="en-US" altLang="ja-JP" sz="1400" baseline="30000" dirty="0"/>
              <a:t>249</a:t>
            </a:r>
            <a:r>
              <a:rPr lang="en-US" altLang="ja-JP" sz="1400" dirty="0"/>
              <a:t>Cf</a:t>
            </a:r>
            <a:endParaRPr lang="ja-JP" altLang="ja-JP" sz="1400" dirty="0"/>
          </a:p>
        </p:txBody>
      </p:sp>
    </p:spTree>
    <p:extLst>
      <p:ext uri="{BB962C8B-B14F-4D97-AF65-F5344CB8AC3E}">
        <p14:creationId xmlns:p14="http://schemas.microsoft.com/office/powerpoint/2010/main" val="168880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B290C40-05A8-44F8-ABC9-6227536DC2DC}"/>
              </a:ext>
            </a:extLst>
          </p:cNvPr>
          <p:cNvGraphicFramePr>
            <a:graphicFrameLocks noChangeAspect="1"/>
          </p:cNvGraphicFramePr>
          <p:nvPr>
            <p:extLst>
              <p:ext uri="{D42A27DB-BD31-4B8C-83A1-F6EECF244321}">
                <p14:modId xmlns:p14="http://schemas.microsoft.com/office/powerpoint/2010/main" val="3690512818"/>
              </p:ext>
            </p:extLst>
          </p:nvPr>
        </p:nvGraphicFramePr>
        <p:xfrm>
          <a:off x="1987339" y="989011"/>
          <a:ext cx="5113338" cy="5103812"/>
        </p:xfrm>
        <a:graphic>
          <a:graphicData uri="http://schemas.openxmlformats.org/presentationml/2006/ole">
            <mc:AlternateContent xmlns:mc="http://schemas.openxmlformats.org/markup-compatibility/2006">
              <mc:Choice xmlns:v="urn:schemas-microsoft-com:vml" Requires="v">
                <p:oleObj spid="_x0000_s69720" name="Visio" r:id="rId4" imgW="2416454" imgH="2410663" progId="">
                  <p:embed/>
                </p:oleObj>
              </mc:Choice>
              <mc:Fallback>
                <p:oleObj name="Visio" r:id="rId4" imgW="2416454" imgH="2410663" progId="">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339" y="989011"/>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a:extLst>
              <a:ext uri="{FF2B5EF4-FFF2-40B4-BE49-F238E27FC236}">
                <a16:creationId xmlns:a16="http://schemas.microsoft.com/office/drawing/2014/main" id="{44BB4021-588E-4006-B473-39282F4EB9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sp>
        <p:nvSpPr>
          <p:cNvPr id="6" name="テキスト ボックス 1">
            <a:extLst>
              <a:ext uri="{FF2B5EF4-FFF2-40B4-BE49-F238E27FC236}">
                <a16:creationId xmlns:a16="http://schemas.microsoft.com/office/drawing/2014/main" id="{BF14D856-3A87-4043-8D2C-0D65CE0BA245}"/>
              </a:ext>
            </a:extLst>
          </p:cNvPr>
          <p:cNvSpPr txBox="1"/>
          <p:nvPr/>
        </p:nvSpPr>
        <p:spPr>
          <a:xfrm>
            <a:off x="3576418" y="115621"/>
            <a:ext cx="2361544" cy="707886"/>
          </a:xfrm>
          <a:prstGeom prst="rect">
            <a:avLst/>
          </a:prstGeom>
          <a:noFill/>
        </p:spPr>
        <p:txBody>
          <a:bodyPr wrap="none" rtlCol="0">
            <a:spAutoFit/>
          </a:bodyPr>
          <a:lstStyle/>
          <a:p>
            <a:r>
              <a:rPr lang="en-US" altLang="ja-JP" sz="4000" dirty="0"/>
              <a:t>Discussion</a:t>
            </a:r>
            <a:endParaRPr lang="ja-JP" altLang="en-US" sz="4000" dirty="0"/>
          </a:p>
        </p:txBody>
      </p:sp>
      <p:pic>
        <p:nvPicPr>
          <p:cNvPr id="7" name="図 6"/>
          <p:cNvPicPr>
            <a:picLocks noChangeAspect="1"/>
          </p:cNvPicPr>
          <p:nvPr/>
        </p:nvPicPr>
        <p:blipFill>
          <a:blip r:embed="rId7" cstate="print"/>
          <a:stretch>
            <a:fillRect/>
          </a:stretch>
        </p:blipFill>
        <p:spPr>
          <a:xfrm>
            <a:off x="4354920" y="3942029"/>
            <a:ext cx="3377723" cy="2865497"/>
          </a:xfrm>
          <a:prstGeom prst="rect">
            <a:avLst/>
          </a:prstGeom>
        </p:spPr>
      </p:pic>
      <p:pic>
        <p:nvPicPr>
          <p:cNvPr id="8" name="図 7"/>
          <p:cNvPicPr>
            <a:picLocks noChangeAspect="1"/>
          </p:cNvPicPr>
          <p:nvPr/>
        </p:nvPicPr>
        <p:blipFill>
          <a:blip r:embed="rId8" cstate="print"/>
          <a:stretch>
            <a:fillRect/>
          </a:stretch>
        </p:blipFill>
        <p:spPr>
          <a:xfrm>
            <a:off x="50178" y="3888199"/>
            <a:ext cx="3430784" cy="2907891"/>
          </a:xfrm>
          <a:prstGeom prst="rect">
            <a:avLst/>
          </a:prstGeom>
        </p:spPr>
      </p:pic>
      <p:pic>
        <p:nvPicPr>
          <p:cNvPr id="9" name="図 8"/>
          <p:cNvPicPr>
            <a:picLocks noChangeAspect="1"/>
          </p:cNvPicPr>
          <p:nvPr/>
        </p:nvPicPr>
        <p:blipFill>
          <a:blip r:embed="rId9" cstate="print"/>
          <a:stretch>
            <a:fillRect/>
          </a:stretch>
        </p:blipFill>
        <p:spPr>
          <a:xfrm>
            <a:off x="4354920" y="944404"/>
            <a:ext cx="3537023" cy="2998865"/>
          </a:xfrm>
          <a:prstGeom prst="rect">
            <a:avLst/>
          </a:prstGeom>
        </p:spPr>
      </p:pic>
      <p:pic>
        <p:nvPicPr>
          <p:cNvPr id="10" name="図 9"/>
          <p:cNvPicPr>
            <a:picLocks noChangeAspect="1"/>
          </p:cNvPicPr>
          <p:nvPr/>
        </p:nvPicPr>
        <p:blipFill>
          <a:blip r:embed="rId10" cstate="print"/>
          <a:stretch>
            <a:fillRect/>
          </a:stretch>
        </p:blipFill>
        <p:spPr>
          <a:xfrm>
            <a:off x="50178" y="944404"/>
            <a:ext cx="3431732" cy="2917161"/>
          </a:xfrm>
          <a:prstGeom prst="rect">
            <a:avLst/>
          </a:prstGeom>
        </p:spPr>
      </p:pic>
      <p:sp>
        <p:nvSpPr>
          <p:cNvPr id="11" name="右矢印 10"/>
          <p:cNvSpPr/>
          <p:nvPr/>
        </p:nvSpPr>
        <p:spPr>
          <a:xfrm>
            <a:off x="3563654" y="4926965"/>
            <a:ext cx="648866" cy="57393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右矢印 24"/>
          <p:cNvSpPr/>
          <p:nvPr/>
        </p:nvSpPr>
        <p:spPr>
          <a:xfrm>
            <a:off x="3633954" y="2053621"/>
            <a:ext cx="624092" cy="57393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6" name="図 15"/>
          <p:cNvPicPr>
            <a:picLocks noChangeAspect="1"/>
          </p:cNvPicPr>
          <p:nvPr/>
        </p:nvPicPr>
        <p:blipFill>
          <a:blip r:embed="rId11" cstate="print"/>
          <a:stretch>
            <a:fillRect/>
          </a:stretch>
        </p:blipFill>
        <p:spPr>
          <a:xfrm>
            <a:off x="7891943" y="609026"/>
            <a:ext cx="1178735" cy="1313448"/>
          </a:xfrm>
          <a:prstGeom prst="rect">
            <a:avLst/>
          </a:prstGeom>
        </p:spPr>
      </p:pic>
      <p:sp>
        <p:nvSpPr>
          <p:cNvPr id="17" name="正方形/長方形 16"/>
          <p:cNvSpPr/>
          <p:nvPr/>
        </p:nvSpPr>
        <p:spPr>
          <a:xfrm>
            <a:off x="7007656" y="6581001"/>
            <a:ext cx="238672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333CC"/>
              </a:buClr>
              <a:buSzTx/>
              <a:buFontTx/>
              <a:buNone/>
              <a:tabLst/>
              <a:defRPr/>
            </a:pPr>
            <a:r>
              <a:rPr kumimoji="1" lang="en-US" altLang="ja-JP" sz="1200" b="0" i="0" u="none" strike="noStrike" kern="0" cap="none" spc="0" normalizeH="0" baseline="0" noProof="0" dirty="0">
                <a:ln>
                  <a:noFill/>
                </a:ln>
                <a:solidFill>
                  <a:srgbClr val="000000"/>
                </a:solidFill>
                <a:effectLst/>
                <a:uLnTx/>
                <a:uFillTx/>
                <a:latin typeface="Tahoma" pitchFamily="34" charset="0"/>
                <a:ea typeface="ＭＳ Ｐゴシック" pitchFamily="50" charset="-128"/>
                <a:cs typeface="+mn-cs"/>
              </a:rPr>
              <a:t>J. Nakagawa (</a:t>
            </a:r>
            <a:r>
              <a:rPr kumimoji="1" lang="en-US" altLang="ja-JP" sz="1200" b="0" i="0" u="none" strike="noStrike" kern="0" cap="none" spc="0" normalizeH="0" baseline="0" noProof="0" dirty="0" err="1">
                <a:ln>
                  <a:noFill/>
                </a:ln>
                <a:solidFill>
                  <a:srgbClr val="000000"/>
                </a:solidFill>
                <a:effectLst/>
                <a:uLnTx/>
                <a:uFillTx/>
                <a:latin typeface="Tahoma" pitchFamily="34" charset="0"/>
                <a:ea typeface="ＭＳ Ｐゴシック" pitchFamily="50" charset="-128"/>
                <a:cs typeface="+mn-cs"/>
              </a:rPr>
              <a:t>Kindai</a:t>
            </a:r>
            <a:r>
              <a:rPr kumimoji="1" lang="en-US" altLang="ja-JP" sz="1200" b="0" i="0" u="none" strike="noStrike" kern="0" cap="none" spc="0" normalizeH="0" baseline="0" noProof="0" dirty="0">
                <a:ln>
                  <a:noFill/>
                </a:ln>
                <a:solidFill>
                  <a:srgbClr val="000000"/>
                </a:solidFill>
                <a:effectLst/>
                <a:uLnTx/>
                <a:uFillTx/>
                <a:latin typeface="Tahoma" pitchFamily="34" charset="0"/>
                <a:ea typeface="ＭＳ Ｐゴシック" pitchFamily="50" charset="-128"/>
                <a:cs typeface="+mn-cs"/>
              </a:rPr>
              <a:t>. </a:t>
            </a:r>
            <a:r>
              <a:rPr kumimoji="1" lang="en-US" altLang="ja-JP" sz="1200" b="0" i="0" u="none" strike="noStrike" kern="0" cap="none" spc="0" normalizeH="0" baseline="0" noProof="0" dirty="0" err="1">
                <a:ln>
                  <a:noFill/>
                </a:ln>
                <a:solidFill>
                  <a:srgbClr val="000000"/>
                </a:solidFill>
                <a:effectLst/>
                <a:uLnTx/>
                <a:uFillTx/>
                <a:latin typeface="Tahoma" pitchFamily="34" charset="0"/>
                <a:ea typeface="ＭＳ Ｐゴシック" pitchFamily="50" charset="-128"/>
                <a:cs typeface="+mn-cs"/>
              </a:rPr>
              <a:t>Univ</a:t>
            </a:r>
            <a:r>
              <a:rPr kumimoji="1" lang="en-US" altLang="ja-JP" sz="1200" b="0" i="0" u="none" strike="noStrike" kern="0" cap="none" spc="0" normalizeH="0" baseline="0" noProof="0" dirty="0">
                <a:ln>
                  <a:noFill/>
                </a:ln>
                <a:solidFill>
                  <a:srgbClr val="000000"/>
                </a:solidFill>
                <a:effectLst/>
                <a:uLnTx/>
                <a:uFillTx/>
                <a:latin typeface="Tahoma" pitchFamily="34" charset="0"/>
                <a:ea typeface="ＭＳ Ｐゴシック" pitchFamily="50" charset="-128"/>
                <a:cs typeface="+mn-cs"/>
              </a:rPr>
              <a:t>) </a:t>
            </a:r>
            <a:endParaRPr kumimoji="0" lang="ja-JP" altLang="en-US" sz="1200" b="0" i="0" u="none" strike="noStrike" kern="0" cap="none" spc="0" normalizeH="0" baseline="0" noProof="0" dirty="0">
              <a:ln>
                <a:noFill/>
              </a:ln>
              <a:solidFill>
                <a:sysClr val="windowText" lastClr="000000"/>
              </a:solidFill>
              <a:effectLst/>
              <a:uLnTx/>
              <a:uFillTx/>
              <a:latin typeface="Tahoma" pitchFamily="34" charset="0"/>
              <a:ea typeface="ＭＳ Ｐゴシック" pitchFamily="50" charset="-128"/>
              <a:cs typeface="+mn-cs"/>
            </a:endParaRPr>
          </a:p>
        </p:txBody>
      </p:sp>
      <mc:AlternateContent xmlns:mc="http://schemas.openxmlformats.org/markup-compatibility/2006" xmlns:a14="http://schemas.microsoft.com/office/drawing/2010/main">
        <mc:Choice Requires="a14">
          <p:sp>
            <p:nvSpPr>
              <p:cNvPr id="30" name="正方形/長方形 29"/>
              <p:cNvSpPr/>
              <p:nvPr/>
            </p:nvSpPr>
            <p:spPr>
              <a:xfrm>
                <a:off x="1428221" y="5011112"/>
                <a:ext cx="1633652" cy="3164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Pre>
                      <m:sPrePr>
                        <m:ctrlP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22</m:t>
                        </m:r>
                      </m:sub>
                      <m:sup>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50</m:t>
                        </m:r>
                      </m:sup>
                      <m:e>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Ti</m:t>
                        </m:r>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m:t>
                        </m:r>
                        <m:sPre>
                          <m:sPre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83</m:t>
                            </m:r>
                          </m:sub>
                          <m:sup>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209</m:t>
                            </m:r>
                          </m:sup>
                          <m:e>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Bi</m:t>
                            </m:r>
                          </m:e>
                        </m:sPre>
                      </m:e>
                    </m:sPre>
                  </m:oMath>
                </a14:m>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a:t>
                </a:r>
                <a14:m>
                  <m:oMath xmlns:m="http://schemas.openxmlformats.org/officeDocument/2006/math">
                    <m:sPre>
                      <m:sPre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105</m:t>
                        </m:r>
                      </m:sub>
                      <m:sup>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209</m:t>
                        </m:r>
                      </m:sup>
                      <m:e>
                        <m:r>
                          <m:rPr>
                            <m:sty m:val="p"/>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Db</m:t>
                        </m:r>
                      </m:e>
                    </m:sPre>
                  </m:oMath>
                </a14:m>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endParaRPr>
              </a:p>
            </p:txBody>
          </p:sp>
        </mc:Choice>
        <mc:Fallback xmlns="">
          <p:sp>
            <p:nvSpPr>
              <p:cNvPr id="30" name="正方形/長方形 29"/>
              <p:cNvSpPr>
                <a:spLocks noRot="1" noChangeAspect="1" noMove="1" noResize="1" noEditPoints="1" noAdjustHandles="1" noChangeArrowheads="1" noChangeShapeType="1" noTextEdit="1"/>
              </p:cNvSpPr>
              <p:nvPr/>
            </p:nvSpPr>
            <p:spPr>
              <a:xfrm>
                <a:off x="1428221" y="5011112"/>
                <a:ext cx="1633652" cy="316497"/>
              </a:xfrm>
              <a:prstGeom prst="rect">
                <a:avLst/>
              </a:prstGeom>
              <a:blipFill>
                <a:blip r:embed="rId12"/>
                <a:stretch>
                  <a:fillRect b="-21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p:cNvSpPr/>
              <p:nvPr/>
            </p:nvSpPr>
            <p:spPr>
              <a:xfrm>
                <a:off x="875202" y="2962934"/>
                <a:ext cx="1604678" cy="3165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Pre>
                        <m:sPrePr>
                          <m:ctrlP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20</m:t>
                          </m:r>
                        </m:sub>
                        <m:sup>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48</m:t>
                          </m:r>
                        </m:sup>
                        <m:e>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Ca</m:t>
                          </m:r>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m:t>
                          </m:r>
                          <m:sPre>
                            <m:sPre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83</m:t>
                              </m:r>
                            </m:sub>
                            <m:sup>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208</m:t>
                              </m:r>
                            </m:sup>
                            <m:e>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Bi</m:t>
                              </m:r>
                            </m:e>
                          </m:sPre>
                        </m:e>
                      </m:sPre>
                      <m:sPre>
                        <m:sPre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103</m:t>
                          </m:r>
                        </m:sub>
                        <m: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2</m:t>
                          </m:r>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57</m:t>
                          </m:r>
                        </m:sup>
                        <m:e>
                          <m:r>
                            <m:rPr>
                              <m:sty m:val="p"/>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Lr</m:t>
                          </m:r>
                        </m:e>
                      </m:sPre>
                    </m:oMath>
                  </m:oMathPara>
                </a14:m>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endParaRPr>
              </a:p>
            </p:txBody>
          </p:sp>
        </mc:Choice>
        <mc:Fallback xmlns="">
          <p:sp>
            <p:nvSpPr>
              <p:cNvPr id="31" name="正方形/長方形 30"/>
              <p:cNvSpPr>
                <a:spLocks noRot="1" noChangeAspect="1" noMove="1" noResize="1" noEditPoints="1" noAdjustHandles="1" noChangeArrowheads="1" noChangeShapeType="1" noTextEdit="1"/>
              </p:cNvSpPr>
              <p:nvPr/>
            </p:nvSpPr>
            <p:spPr>
              <a:xfrm>
                <a:off x="875202" y="2962934"/>
                <a:ext cx="1604678" cy="316562"/>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p:cNvSpPr/>
              <p:nvPr/>
            </p:nvSpPr>
            <p:spPr>
              <a:xfrm>
                <a:off x="5220722" y="2970089"/>
                <a:ext cx="1624034" cy="3163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Pre>
                      <m:sPrePr>
                        <m:ctrlP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20</m:t>
                        </m:r>
                      </m:sub>
                      <m:sup>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48</m:t>
                        </m:r>
                      </m:sup>
                      <m:e>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Ca</m:t>
                        </m:r>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m:t>
                        </m:r>
                        <m:sPre>
                          <m:sPre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83</m:t>
                            </m:r>
                          </m:sub>
                          <m:sup>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208</m:t>
                            </m:r>
                          </m:sup>
                          <m:e>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Bi</m:t>
                            </m:r>
                          </m:e>
                        </m:sPre>
                      </m:e>
                    </m:sPre>
                  </m:oMath>
                </a14:m>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a:t>
                </a:r>
                <a14:m>
                  <m:oMath xmlns:m="http://schemas.openxmlformats.org/officeDocument/2006/math">
                    <m:sPre>
                      <m:sPre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103</m:t>
                        </m:r>
                      </m:sub>
                      <m: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2</m:t>
                        </m:r>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57</m:t>
                        </m:r>
                      </m:sup>
                      <m:e>
                        <m:r>
                          <m:rPr>
                            <m:sty m:val="p"/>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Lr</m:t>
                        </m:r>
                      </m:e>
                    </m:sPre>
                  </m:oMath>
                </a14:m>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endParaRPr>
              </a:p>
            </p:txBody>
          </p:sp>
        </mc:Choice>
        <mc:Fallback xmlns="">
          <p:sp>
            <p:nvSpPr>
              <p:cNvPr id="32" name="正方形/長方形 31"/>
              <p:cNvSpPr>
                <a:spLocks noRot="1" noChangeAspect="1" noMove="1" noResize="1" noEditPoints="1" noAdjustHandles="1" noChangeArrowheads="1" noChangeShapeType="1" noTextEdit="1"/>
              </p:cNvSpPr>
              <p:nvPr/>
            </p:nvSpPr>
            <p:spPr>
              <a:xfrm>
                <a:off x="5220722" y="2970089"/>
                <a:ext cx="1624034" cy="316369"/>
              </a:xfrm>
              <a:prstGeom prst="rect">
                <a:avLst/>
              </a:prstGeom>
              <a:blipFill>
                <a:blip r:embed="rId14"/>
                <a:stretch>
                  <a:fillRect b="-21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p:cNvSpPr/>
              <p:nvPr/>
            </p:nvSpPr>
            <p:spPr>
              <a:xfrm>
                <a:off x="5678816" y="5011112"/>
                <a:ext cx="1633652" cy="3164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Pre>
                      <m:sPrePr>
                        <m:ctrlP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22</m:t>
                        </m:r>
                      </m:sub>
                      <m:sup>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50</m:t>
                        </m:r>
                      </m:sup>
                      <m:e>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Ti</m:t>
                        </m:r>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m:t>
                        </m:r>
                        <m:sPre>
                          <m:sPre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83</m:t>
                            </m:r>
                          </m:sub>
                          <m:sup>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209</m:t>
                            </m:r>
                          </m:sup>
                          <m:e>
                            <m:r>
                              <m:rPr>
                                <m:nor/>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itchFamily="50" charset="-128"/>
                                <a:cs typeface="+mn-cs"/>
                              </a:rPr>
                              <m:t>Bi</m:t>
                            </m:r>
                          </m:e>
                        </m:sPre>
                      </m:e>
                    </m:sPre>
                  </m:oMath>
                </a14:m>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a:t>
                </a:r>
                <a14:m>
                  <m:oMath xmlns:m="http://schemas.openxmlformats.org/officeDocument/2006/math">
                    <m:sPre>
                      <m:sPre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PrePr>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105</m:t>
                        </m:r>
                      </m:sub>
                      <m:sup>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209</m:t>
                        </m:r>
                      </m:sup>
                      <m:e>
                        <m:r>
                          <m:rPr>
                            <m:sty m:val="p"/>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Db</m:t>
                        </m:r>
                      </m:e>
                    </m:sPre>
                  </m:oMath>
                </a14:m>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endParaRPr>
              </a:p>
            </p:txBody>
          </p:sp>
        </mc:Choice>
        <mc:Fallback xmlns="">
          <p:sp>
            <p:nvSpPr>
              <p:cNvPr id="33" name="正方形/長方形 32"/>
              <p:cNvSpPr>
                <a:spLocks noRot="1" noChangeAspect="1" noMove="1" noResize="1" noEditPoints="1" noAdjustHandles="1" noChangeArrowheads="1" noChangeShapeType="1" noTextEdit="1"/>
              </p:cNvSpPr>
              <p:nvPr/>
            </p:nvSpPr>
            <p:spPr>
              <a:xfrm>
                <a:off x="5678816" y="5011112"/>
                <a:ext cx="1633652" cy="316497"/>
              </a:xfrm>
              <a:prstGeom prst="rect">
                <a:avLst/>
              </a:prstGeom>
              <a:blipFill>
                <a:blip r:embed="rId12"/>
                <a:stretch>
                  <a:fillRect b="-21154"/>
                </a:stretch>
              </a:blipFill>
            </p:spPr>
            <p:txBody>
              <a:bodyPr/>
              <a:lstStyle/>
              <a:p>
                <a:r>
                  <a:rPr lang="ja-JP" altLang="en-US">
                    <a:noFill/>
                  </a:rPr>
                  <a:t> </a:t>
                </a:r>
              </a:p>
            </p:txBody>
          </p:sp>
        </mc:Fallback>
      </mc:AlternateContent>
      <p:sp>
        <p:nvSpPr>
          <p:cNvPr id="2" name="テキスト ボックス 1"/>
          <p:cNvSpPr txBox="1"/>
          <p:nvPr/>
        </p:nvSpPr>
        <p:spPr>
          <a:xfrm rot="16200000">
            <a:off x="-814698" y="2136581"/>
            <a:ext cx="1963197" cy="338554"/>
          </a:xfrm>
          <a:prstGeom prst="rect">
            <a:avLst/>
          </a:prstGeom>
          <a:solidFill>
            <a:schemeClr val="bg1"/>
          </a:solidFill>
        </p:spPr>
        <p:txBody>
          <a:bodyPr wrap="square" rtlCol="0">
            <a:spAutoFit/>
          </a:bodyPr>
          <a:lstStyle/>
          <a:p>
            <a:r>
              <a:rPr kumimoji="1" lang="en-US" altLang="ja-JP" sz="1600" dirty="0"/>
              <a:t>Cross section σ(</a:t>
            </a:r>
            <a:r>
              <a:rPr kumimoji="1" lang="en-US" altLang="ja-JP" sz="1600" dirty="0" err="1"/>
              <a:t>mb</a:t>
            </a:r>
            <a:r>
              <a:rPr kumimoji="1" lang="en-US" altLang="ja-JP" sz="1600" dirty="0"/>
              <a:t>)</a:t>
            </a:r>
            <a:endParaRPr kumimoji="1" lang="ja-JP" altLang="en-US" sz="1600" dirty="0"/>
          </a:p>
        </p:txBody>
      </p:sp>
      <p:sp>
        <p:nvSpPr>
          <p:cNvPr id="23" name="テキスト ボックス 22"/>
          <p:cNvSpPr txBox="1"/>
          <p:nvPr/>
        </p:nvSpPr>
        <p:spPr>
          <a:xfrm rot="16200000">
            <a:off x="-820701" y="5112101"/>
            <a:ext cx="1963197" cy="338554"/>
          </a:xfrm>
          <a:prstGeom prst="rect">
            <a:avLst/>
          </a:prstGeom>
          <a:solidFill>
            <a:schemeClr val="bg1"/>
          </a:solidFill>
        </p:spPr>
        <p:txBody>
          <a:bodyPr wrap="square" rtlCol="0">
            <a:spAutoFit/>
          </a:bodyPr>
          <a:lstStyle/>
          <a:p>
            <a:r>
              <a:rPr kumimoji="1" lang="en-US" altLang="ja-JP" sz="1600" dirty="0"/>
              <a:t>Cross section σ(</a:t>
            </a:r>
            <a:r>
              <a:rPr kumimoji="1" lang="en-US" altLang="ja-JP" sz="1600" dirty="0" err="1"/>
              <a:t>mb</a:t>
            </a:r>
            <a:r>
              <a:rPr kumimoji="1" lang="en-US" altLang="ja-JP" sz="1600" dirty="0"/>
              <a:t>)</a:t>
            </a:r>
            <a:endParaRPr kumimoji="1" lang="ja-JP" altLang="en-US" sz="1600" dirty="0"/>
          </a:p>
        </p:txBody>
      </p:sp>
      <p:sp>
        <p:nvSpPr>
          <p:cNvPr id="24" name="テキスト ボックス 23"/>
          <p:cNvSpPr txBox="1"/>
          <p:nvPr/>
        </p:nvSpPr>
        <p:spPr>
          <a:xfrm rot="16200000">
            <a:off x="3457085" y="5044654"/>
            <a:ext cx="1963197" cy="338554"/>
          </a:xfrm>
          <a:prstGeom prst="rect">
            <a:avLst/>
          </a:prstGeom>
          <a:solidFill>
            <a:schemeClr val="bg1"/>
          </a:solidFill>
        </p:spPr>
        <p:txBody>
          <a:bodyPr wrap="square" rtlCol="0">
            <a:spAutoFit/>
          </a:bodyPr>
          <a:lstStyle/>
          <a:p>
            <a:r>
              <a:rPr kumimoji="1" lang="en-US" altLang="ja-JP" sz="1600" dirty="0"/>
              <a:t>Cross section σ(</a:t>
            </a:r>
            <a:r>
              <a:rPr kumimoji="1" lang="en-US" altLang="ja-JP" sz="1600" dirty="0" err="1"/>
              <a:t>mb</a:t>
            </a:r>
            <a:r>
              <a:rPr kumimoji="1" lang="en-US" altLang="ja-JP" sz="1600" dirty="0"/>
              <a:t>)</a:t>
            </a:r>
            <a:endParaRPr kumimoji="1" lang="ja-JP" altLang="en-US" sz="1600" dirty="0"/>
          </a:p>
        </p:txBody>
      </p:sp>
      <p:sp>
        <p:nvSpPr>
          <p:cNvPr id="25" name="テキスト ボックス 24"/>
          <p:cNvSpPr txBox="1"/>
          <p:nvPr/>
        </p:nvSpPr>
        <p:spPr>
          <a:xfrm rot="16200000">
            <a:off x="3508598" y="2165146"/>
            <a:ext cx="1963197" cy="338554"/>
          </a:xfrm>
          <a:prstGeom prst="rect">
            <a:avLst/>
          </a:prstGeom>
          <a:solidFill>
            <a:schemeClr val="bg1"/>
          </a:solidFill>
        </p:spPr>
        <p:txBody>
          <a:bodyPr wrap="square" rtlCol="0">
            <a:spAutoFit/>
          </a:bodyPr>
          <a:lstStyle/>
          <a:p>
            <a:r>
              <a:rPr kumimoji="1" lang="en-US" altLang="ja-JP" sz="1600" dirty="0"/>
              <a:t>Cross section σ(</a:t>
            </a:r>
            <a:r>
              <a:rPr kumimoji="1" lang="en-US" altLang="ja-JP" sz="1600" dirty="0" err="1"/>
              <a:t>mb</a:t>
            </a:r>
            <a:r>
              <a:rPr kumimoji="1" lang="en-US" altLang="ja-JP" sz="1600" dirty="0"/>
              <a:t>)</a:t>
            </a:r>
            <a:endParaRPr kumimoji="1" lang="ja-JP" altLang="en-US" sz="1600" dirty="0"/>
          </a:p>
        </p:txBody>
      </p:sp>
      <p:sp>
        <p:nvSpPr>
          <p:cNvPr id="27" name="テキスト ボックス 26"/>
          <p:cNvSpPr txBox="1"/>
          <p:nvPr/>
        </p:nvSpPr>
        <p:spPr>
          <a:xfrm rot="16200000">
            <a:off x="2790569" y="2217855"/>
            <a:ext cx="1331355" cy="307777"/>
          </a:xfrm>
          <a:prstGeom prst="rect">
            <a:avLst/>
          </a:prstGeom>
          <a:solidFill>
            <a:schemeClr val="bg1"/>
          </a:solidFill>
        </p:spPr>
        <p:txBody>
          <a:bodyPr wrap="square" rtlCol="0">
            <a:spAutoFit/>
          </a:bodyPr>
          <a:lstStyle/>
          <a:p>
            <a:r>
              <a:rPr kumimoji="1" lang="en-US" altLang="ja-JP" sz="1400" dirty="0"/>
              <a:t>Probability (%)</a:t>
            </a:r>
            <a:endParaRPr kumimoji="1" lang="ja-JP" altLang="en-US" sz="1400" dirty="0"/>
          </a:p>
        </p:txBody>
      </p:sp>
      <p:sp>
        <p:nvSpPr>
          <p:cNvPr id="28" name="テキスト ボックス 27"/>
          <p:cNvSpPr txBox="1"/>
          <p:nvPr/>
        </p:nvSpPr>
        <p:spPr>
          <a:xfrm rot="16200000">
            <a:off x="2764237" y="5068553"/>
            <a:ext cx="1331355" cy="307777"/>
          </a:xfrm>
          <a:prstGeom prst="rect">
            <a:avLst/>
          </a:prstGeom>
          <a:solidFill>
            <a:schemeClr val="bg1"/>
          </a:solidFill>
        </p:spPr>
        <p:txBody>
          <a:bodyPr wrap="square" rtlCol="0">
            <a:spAutoFit/>
          </a:bodyPr>
          <a:lstStyle/>
          <a:p>
            <a:r>
              <a:rPr kumimoji="1" lang="en-US" altLang="ja-JP" sz="1400" dirty="0"/>
              <a:t>Probability (%)</a:t>
            </a:r>
            <a:endParaRPr kumimoji="1" lang="ja-JP" altLang="en-US" sz="1400" dirty="0"/>
          </a:p>
        </p:txBody>
      </p:sp>
      <p:sp>
        <p:nvSpPr>
          <p:cNvPr id="41" name="テキスト ボックス 40"/>
          <p:cNvSpPr txBox="1"/>
          <p:nvPr/>
        </p:nvSpPr>
        <p:spPr>
          <a:xfrm rot="16200000">
            <a:off x="7165232" y="2444980"/>
            <a:ext cx="1331355" cy="307777"/>
          </a:xfrm>
          <a:prstGeom prst="rect">
            <a:avLst/>
          </a:prstGeom>
          <a:solidFill>
            <a:schemeClr val="bg1"/>
          </a:solidFill>
        </p:spPr>
        <p:txBody>
          <a:bodyPr wrap="square" rtlCol="0">
            <a:spAutoFit/>
          </a:bodyPr>
          <a:lstStyle/>
          <a:p>
            <a:r>
              <a:rPr kumimoji="1" lang="en-US" altLang="ja-JP" sz="1400" dirty="0"/>
              <a:t>Probability (%)</a:t>
            </a:r>
            <a:endParaRPr kumimoji="1" lang="ja-JP" altLang="en-US" sz="1400" dirty="0"/>
          </a:p>
        </p:txBody>
      </p:sp>
      <p:sp>
        <p:nvSpPr>
          <p:cNvPr id="18" name="テキスト ボックス 17"/>
          <p:cNvSpPr txBox="1"/>
          <p:nvPr/>
        </p:nvSpPr>
        <p:spPr>
          <a:xfrm>
            <a:off x="589272" y="3606009"/>
            <a:ext cx="2428229" cy="338554"/>
          </a:xfrm>
          <a:prstGeom prst="rect">
            <a:avLst/>
          </a:prstGeom>
          <a:solidFill>
            <a:schemeClr val="bg1"/>
          </a:solidFill>
        </p:spPr>
        <p:txBody>
          <a:bodyPr wrap="none" rtlCol="0">
            <a:spAutoFit/>
          </a:bodyPr>
          <a:lstStyle/>
          <a:p>
            <a:r>
              <a:rPr kumimoji="1" lang="en-US" altLang="ja-JP" sz="1600" dirty="0"/>
              <a:t>Excitation Energy E* (MeV)</a:t>
            </a:r>
            <a:endParaRPr kumimoji="1" lang="ja-JP" altLang="en-US" sz="1600" dirty="0"/>
          </a:p>
        </p:txBody>
      </p:sp>
      <p:sp>
        <p:nvSpPr>
          <p:cNvPr id="38" name="テキスト ボックス 37"/>
          <p:cNvSpPr txBox="1"/>
          <p:nvPr/>
        </p:nvSpPr>
        <p:spPr>
          <a:xfrm>
            <a:off x="4818382" y="6570284"/>
            <a:ext cx="2428228" cy="338554"/>
          </a:xfrm>
          <a:prstGeom prst="rect">
            <a:avLst/>
          </a:prstGeom>
          <a:solidFill>
            <a:schemeClr val="bg1"/>
          </a:solidFill>
        </p:spPr>
        <p:txBody>
          <a:bodyPr wrap="square" rtlCol="0">
            <a:spAutoFit/>
          </a:bodyPr>
          <a:lstStyle/>
          <a:p>
            <a:r>
              <a:rPr kumimoji="1" lang="en-US" altLang="ja-JP" sz="1600" dirty="0"/>
              <a:t>Excitation Energy E* (MeV)</a:t>
            </a:r>
            <a:endParaRPr kumimoji="1" lang="ja-JP" altLang="en-US" sz="1600" dirty="0"/>
          </a:p>
        </p:txBody>
      </p:sp>
      <p:sp>
        <p:nvSpPr>
          <p:cNvPr id="39" name="テキスト ボックス 38"/>
          <p:cNvSpPr txBox="1"/>
          <p:nvPr/>
        </p:nvSpPr>
        <p:spPr>
          <a:xfrm>
            <a:off x="589271" y="6542903"/>
            <a:ext cx="2428229" cy="338554"/>
          </a:xfrm>
          <a:prstGeom prst="rect">
            <a:avLst/>
          </a:prstGeom>
          <a:solidFill>
            <a:schemeClr val="bg1"/>
          </a:solidFill>
        </p:spPr>
        <p:txBody>
          <a:bodyPr wrap="square" rtlCol="0">
            <a:spAutoFit/>
          </a:bodyPr>
          <a:lstStyle/>
          <a:p>
            <a:r>
              <a:rPr kumimoji="1" lang="en-US" altLang="ja-JP" sz="1600" dirty="0"/>
              <a:t>Excitation Energy E* (MeV)</a:t>
            </a:r>
            <a:endParaRPr kumimoji="1" lang="ja-JP" altLang="en-US" sz="1600" dirty="0"/>
          </a:p>
        </p:txBody>
      </p:sp>
      <p:sp>
        <p:nvSpPr>
          <p:cNvPr id="40" name="テキスト ボックス 39"/>
          <p:cNvSpPr txBox="1"/>
          <p:nvPr/>
        </p:nvSpPr>
        <p:spPr>
          <a:xfrm>
            <a:off x="4879029" y="3684792"/>
            <a:ext cx="2428229" cy="338554"/>
          </a:xfrm>
          <a:prstGeom prst="rect">
            <a:avLst/>
          </a:prstGeom>
          <a:solidFill>
            <a:schemeClr val="bg1"/>
          </a:solidFill>
        </p:spPr>
        <p:txBody>
          <a:bodyPr wrap="none" rtlCol="0">
            <a:spAutoFit/>
          </a:bodyPr>
          <a:lstStyle/>
          <a:p>
            <a:r>
              <a:rPr kumimoji="1" lang="en-US" altLang="ja-JP" sz="1600" dirty="0"/>
              <a:t>Excitation Energy E* (MeV)</a:t>
            </a:r>
            <a:endParaRPr kumimoji="1" lang="ja-JP" altLang="en-US" sz="1600" dirty="0"/>
          </a:p>
        </p:txBody>
      </p:sp>
      <p:sp>
        <p:nvSpPr>
          <p:cNvPr id="12" name="角丸四角形吹き出し 11"/>
          <p:cNvSpPr/>
          <p:nvPr/>
        </p:nvSpPr>
        <p:spPr>
          <a:xfrm>
            <a:off x="7524259" y="2352778"/>
            <a:ext cx="1546419" cy="804454"/>
          </a:xfrm>
          <a:prstGeom prst="wedgeRoundRectCallout">
            <a:avLst>
              <a:gd name="adj1" fmla="val -63662"/>
              <a:gd name="adj2" fmla="val -20474"/>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7710345" y="2388725"/>
            <a:ext cx="11231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prstClr val="black"/>
                </a:solidFill>
                <a:effectLst/>
                <a:uLnTx/>
                <a:uFillTx/>
                <a:latin typeface="Calibri" panose="020F0502020204030204"/>
                <a:ea typeface="ＭＳ Ｐゴシック" pitchFamily="50" charset="-128"/>
                <a:cs typeface="+mn-cs"/>
              </a:rPr>
              <a:t>fric</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=2.5</a:t>
            </a:r>
          </a:p>
          <a:p>
            <a:pPr lvl="0">
              <a:defRPr/>
            </a:pPr>
            <a:r>
              <a:rPr lang="en-US" altLang="ja-JP" sz="2000" dirty="0" err="1"/>
              <a:t>δBf</a:t>
            </a:r>
            <a:r>
              <a:rPr lang="en-US" altLang="ja-JP" sz="2000" dirty="0"/>
              <a:t>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=-0.8</a:t>
            </a: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endParaRPr>
          </a:p>
        </p:txBody>
      </p:sp>
      <p:sp>
        <p:nvSpPr>
          <p:cNvPr id="42" name="テキスト ボックス 41"/>
          <p:cNvSpPr txBox="1"/>
          <p:nvPr/>
        </p:nvSpPr>
        <p:spPr>
          <a:xfrm rot="16200000">
            <a:off x="7037594" y="5060042"/>
            <a:ext cx="1331355" cy="307777"/>
          </a:xfrm>
          <a:prstGeom prst="rect">
            <a:avLst/>
          </a:prstGeom>
          <a:solidFill>
            <a:schemeClr val="bg1"/>
          </a:solidFill>
        </p:spPr>
        <p:txBody>
          <a:bodyPr wrap="square" rtlCol="0">
            <a:spAutoFit/>
          </a:bodyPr>
          <a:lstStyle/>
          <a:p>
            <a:r>
              <a:rPr kumimoji="1" lang="en-US" altLang="ja-JP" sz="1400" dirty="0"/>
              <a:t>Probability (%)</a:t>
            </a:r>
            <a:endParaRPr kumimoji="1" lang="ja-JP" altLang="en-US" sz="1400" dirty="0"/>
          </a:p>
        </p:txBody>
      </p:sp>
      <p:sp>
        <p:nvSpPr>
          <p:cNvPr id="14" name="角丸四角形吹き出し 13"/>
          <p:cNvSpPr/>
          <p:nvPr/>
        </p:nvSpPr>
        <p:spPr>
          <a:xfrm>
            <a:off x="7327536" y="5319381"/>
            <a:ext cx="1475962" cy="790869"/>
          </a:xfrm>
          <a:prstGeom prst="wedgeRoundRectCallout">
            <a:avLst>
              <a:gd name="adj1" fmla="val -63564"/>
              <a:gd name="adj2" fmla="val -26548"/>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テキスト ボックス 28"/>
          <p:cNvSpPr txBox="1"/>
          <p:nvPr/>
        </p:nvSpPr>
        <p:spPr>
          <a:xfrm>
            <a:off x="7491064" y="5402364"/>
            <a:ext cx="11231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prstClr val="black"/>
                </a:solidFill>
                <a:effectLst/>
                <a:uLnTx/>
                <a:uFillTx/>
                <a:latin typeface="Calibri" panose="020F0502020204030204"/>
                <a:ea typeface="ＭＳ Ｐゴシック" pitchFamily="50" charset="-128"/>
                <a:cs typeface="+mn-cs"/>
              </a:rPr>
              <a:t>fric</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=3</a:t>
            </a:r>
          </a:p>
          <a:p>
            <a:pPr lvl="0">
              <a:defRPr/>
            </a:pPr>
            <a:r>
              <a:rPr lang="en-US" altLang="ja-JP" sz="2000" dirty="0" err="1"/>
              <a:t>δBf</a:t>
            </a:r>
            <a:r>
              <a:rPr lang="en-US" altLang="ja-JP" sz="2000" dirty="0"/>
              <a:t>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=-0.2</a:t>
            </a: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endParaRPr>
          </a:p>
        </p:txBody>
      </p:sp>
    </p:spTree>
    <p:extLst>
      <p:ext uri="{BB962C8B-B14F-4D97-AF65-F5344CB8AC3E}">
        <p14:creationId xmlns:p14="http://schemas.microsoft.com/office/powerpoint/2010/main" val="140949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B290C40-05A8-44F8-ABC9-6227536DC2DC}"/>
              </a:ext>
            </a:extLst>
          </p:cNvPr>
          <p:cNvGraphicFramePr>
            <a:graphicFrameLocks noChangeAspect="1"/>
          </p:cNvGraphicFramePr>
          <p:nvPr>
            <p:extLst>
              <p:ext uri="{D42A27DB-BD31-4B8C-83A1-F6EECF244321}">
                <p14:modId xmlns:p14="http://schemas.microsoft.com/office/powerpoint/2010/main" val="3854660071"/>
              </p:ext>
            </p:extLst>
          </p:nvPr>
        </p:nvGraphicFramePr>
        <p:xfrm>
          <a:off x="1987339" y="989011"/>
          <a:ext cx="5113338" cy="5103812"/>
        </p:xfrm>
        <a:graphic>
          <a:graphicData uri="http://schemas.openxmlformats.org/presentationml/2006/ole">
            <mc:AlternateContent xmlns:mc="http://schemas.openxmlformats.org/markup-compatibility/2006">
              <mc:Choice xmlns:v="urn:schemas-microsoft-com:vml" Requires="v">
                <p:oleObj spid="_x0000_s70740" name="Visio" r:id="rId4" imgW="2416454" imgH="2410663" progId="">
                  <p:embed/>
                </p:oleObj>
              </mc:Choice>
              <mc:Fallback>
                <p:oleObj name="Visio" r:id="rId4" imgW="2416454" imgH="2410663" progId="">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339" y="989011"/>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a:extLst>
              <a:ext uri="{FF2B5EF4-FFF2-40B4-BE49-F238E27FC236}">
                <a16:creationId xmlns:a16="http://schemas.microsoft.com/office/drawing/2014/main" id="{44BB4021-588E-4006-B473-39282F4EB9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sp>
        <p:nvSpPr>
          <p:cNvPr id="6" name="テキスト ボックス 1">
            <a:extLst>
              <a:ext uri="{FF2B5EF4-FFF2-40B4-BE49-F238E27FC236}">
                <a16:creationId xmlns:a16="http://schemas.microsoft.com/office/drawing/2014/main" id="{BF14D856-3A87-4043-8D2C-0D65CE0BA245}"/>
              </a:ext>
            </a:extLst>
          </p:cNvPr>
          <p:cNvSpPr txBox="1"/>
          <p:nvPr/>
        </p:nvSpPr>
        <p:spPr>
          <a:xfrm>
            <a:off x="3576418" y="115621"/>
            <a:ext cx="2361544" cy="707886"/>
          </a:xfrm>
          <a:prstGeom prst="rect">
            <a:avLst/>
          </a:prstGeom>
          <a:noFill/>
        </p:spPr>
        <p:txBody>
          <a:bodyPr wrap="none" rtlCol="0">
            <a:spAutoFit/>
          </a:bodyPr>
          <a:lstStyle/>
          <a:p>
            <a:r>
              <a:rPr lang="en-US" altLang="ja-JP" sz="4000" dirty="0"/>
              <a:t>Discussion</a:t>
            </a:r>
            <a:endParaRPr lang="ja-JP" altLang="en-US" sz="4000" dirty="0"/>
          </a:p>
        </p:txBody>
      </p:sp>
      <p:pic>
        <p:nvPicPr>
          <p:cNvPr id="7" name="図 6"/>
          <p:cNvPicPr>
            <a:picLocks noChangeAspect="1"/>
          </p:cNvPicPr>
          <p:nvPr/>
        </p:nvPicPr>
        <p:blipFill rotWithShape="1">
          <a:blip r:embed="rId7" cstate="print"/>
          <a:srcRect t="9765" b="23715"/>
          <a:stretch/>
        </p:blipFill>
        <p:spPr>
          <a:xfrm>
            <a:off x="104651" y="951682"/>
            <a:ext cx="3151283" cy="2990851"/>
          </a:xfrm>
          <a:prstGeom prst="rect">
            <a:avLst/>
          </a:prstGeom>
        </p:spPr>
      </p:pic>
      <p:pic>
        <p:nvPicPr>
          <p:cNvPr id="8" name="図 7"/>
          <p:cNvPicPr>
            <a:picLocks noChangeAspect="1"/>
          </p:cNvPicPr>
          <p:nvPr/>
        </p:nvPicPr>
        <p:blipFill rotWithShape="1">
          <a:blip r:embed="rId8" cstate="print"/>
          <a:srcRect t="7095" b="22614"/>
          <a:stretch/>
        </p:blipFill>
        <p:spPr>
          <a:xfrm>
            <a:off x="61737" y="3772672"/>
            <a:ext cx="3151283" cy="3160419"/>
          </a:xfrm>
          <a:prstGeom prst="rect">
            <a:avLst/>
          </a:prstGeom>
        </p:spPr>
      </p:pic>
      <p:sp>
        <p:nvSpPr>
          <p:cNvPr id="9" name="タイトル 1"/>
          <p:cNvSpPr>
            <a:spLocks noGrp="1"/>
          </p:cNvSpPr>
          <p:nvPr>
            <p:ph type="title"/>
          </p:nvPr>
        </p:nvSpPr>
        <p:spPr>
          <a:xfrm>
            <a:off x="301557" y="594682"/>
            <a:ext cx="9144000" cy="580802"/>
          </a:xfrm>
        </p:spPr>
        <p:txBody>
          <a:bodyPr>
            <a:normAutofit/>
          </a:bodyPr>
          <a:lstStyle/>
          <a:p>
            <a:r>
              <a:rPr lang="ja-JP" altLang="en-US" sz="1800" b="1" dirty="0">
                <a:latin typeface="+mn-lt"/>
              </a:rPr>
              <a:t>＊ </a:t>
            </a:r>
            <a:r>
              <a:rPr lang="en-US" altLang="ja-JP" sz="1800" b="1" dirty="0" err="1">
                <a:latin typeface="+mn-lt"/>
              </a:rPr>
              <a:t>δBf</a:t>
            </a:r>
            <a:r>
              <a:rPr lang="en-US" altLang="ja-JP" sz="1800" b="1" dirty="0">
                <a:latin typeface="+mn-lt"/>
              </a:rPr>
              <a:t>, </a:t>
            </a:r>
            <a:r>
              <a:rPr lang="en-US" altLang="ja-JP" sz="1800" b="1" dirty="0" err="1">
                <a:latin typeface="+mn-lt"/>
              </a:rPr>
              <a:t>fric</a:t>
            </a:r>
            <a:r>
              <a:rPr lang="en-US" altLang="ja-JP" sz="1800" b="1" dirty="0">
                <a:latin typeface="+mn-lt"/>
              </a:rPr>
              <a:t>    Z-number dependence   </a:t>
            </a:r>
            <a:r>
              <a:rPr lang="ja-JP" altLang="en-US" sz="1800" dirty="0"/>
              <a:t>＊</a:t>
            </a:r>
            <a:endParaRPr kumimoji="1" lang="ja-JP" altLang="en-US" sz="1800" dirty="0"/>
          </a:p>
        </p:txBody>
      </p:sp>
      <p:sp>
        <p:nvSpPr>
          <p:cNvPr id="10" name="スライド番号プレースホルダー 3"/>
          <p:cNvSpPr>
            <a:spLocks noGrp="1"/>
          </p:cNvSpPr>
          <p:nvPr>
            <p:ph type="sldNum" sz="quarter" idx="12"/>
          </p:nvPr>
        </p:nvSpPr>
        <p:spPr>
          <a:xfrm>
            <a:off x="6002410" y="6478460"/>
            <a:ext cx="3275856" cy="365125"/>
          </a:xfrm>
        </p:spPr>
        <p:txBody>
          <a:bodyPr/>
          <a:lstStyle/>
          <a:p>
            <a:pPr marL="0" marR="0" lvl="0" indent="0" algn="ctr" defTabSz="914400" rtl="0" eaLnBrk="1" fontAlgn="base" latinLnBrk="0" hangingPunct="1">
              <a:lnSpc>
                <a:spcPct val="90000"/>
              </a:lnSpc>
              <a:spcBef>
                <a:spcPct val="20000"/>
              </a:spcBef>
              <a:spcAft>
                <a:spcPct val="0"/>
              </a:spcAft>
              <a:buClr>
                <a:srgbClr val="3333CC"/>
              </a:buClr>
              <a:buSzPct val="60000"/>
              <a:buFont typeface="Wingdings" pitchFamily="2" charset="2"/>
              <a:buNone/>
              <a:tabLst/>
              <a:defRPr/>
            </a:pPr>
            <a:r>
              <a:rPr kumimoji="1" lang="en-US" altLang="ja-JP" sz="18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rPr>
              <a:t>J. Nakagawa (Kindai. Univ) </a:t>
            </a:r>
            <a:endParaRPr kumimoji="0" lang="ja-JP" altLang="en-US" sz="1800" b="1" i="1" u="none" strike="noStrike" kern="1200" cap="none" spc="0" normalizeH="0" baseline="0" noProof="0" dirty="0">
              <a:ln>
                <a:noFill/>
              </a:ln>
              <a:solidFill>
                <a:srgbClr val="6666FF"/>
              </a:solidFill>
              <a:effectLst/>
              <a:uLnTx/>
              <a:uFillTx/>
              <a:latin typeface="Tahoma" pitchFamily="34" charset="0"/>
              <a:ea typeface="ＭＳ Ｐゴシック"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1159485691"/>
              </p:ext>
            </p:extLst>
          </p:nvPr>
        </p:nvGraphicFramePr>
        <p:xfrm>
          <a:off x="3295219" y="3905342"/>
          <a:ext cx="1578338" cy="2508155"/>
        </p:xfrm>
        <a:graphic>
          <a:graphicData uri="http://schemas.openxmlformats.org/drawingml/2006/table">
            <a:tbl>
              <a:tblPr>
                <a:tableStyleId>{93296810-A885-4BE3-A3E7-6D5BEEA58F35}</a:tableStyleId>
              </a:tblPr>
              <a:tblGrid>
                <a:gridCol w="789169">
                  <a:extLst>
                    <a:ext uri="{9D8B030D-6E8A-4147-A177-3AD203B41FA5}">
                      <a16:colId xmlns:a16="http://schemas.microsoft.com/office/drawing/2014/main" val="20000"/>
                    </a:ext>
                  </a:extLst>
                </a:gridCol>
                <a:gridCol w="789169">
                  <a:extLst>
                    <a:ext uri="{9D8B030D-6E8A-4147-A177-3AD203B41FA5}">
                      <a16:colId xmlns:a16="http://schemas.microsoft.com/office/drawing/2014/main" val="20001"/>
                    </a:ext>
                  </a:extLst>
                </a:gridCol>
              </a:tblGrid>
              <a:tr h="245561">
                <a:tc>
                  <a:txBody>
                    <a:bodyPr/>
                    <a:lstStyle/>
                    <a:p>
                      <a:pPr algn="ctr" fontAlgn="ctr"/>
                      <a:r>
                        <a:rPr lang="en-US" altLang="ja-JP" sz="1400" b="1" i="0" u="none" strike="noStrike" dirty="0">
                          <a:solidFill>
                            <a:schemeClr val="dk1"/>
                          </a:solidFill>
                          <a:effectLst/>
                          <a:latin typeface="+mn-lt"/>
                          <a:ea typeface="+mn-ea"/>
                        </a:rPr>
                        <a:t>Z</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1400" b="1" u="none" strike="noStrike" dirty="0" err="1">
                          <a:effectLst/>
                        </a:rPr>
                        <a:t>fric</a:t>
                      </a:r>
                      <a:endPar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282066">
                <a:tc>
                  <a:txBody>
                    <a:bodyPr/>
                    <a:lstStyle/>
                    <a:p>
                      <a:pPr algn="ctr" fontAlgn="ctr"/>
                      <a:r>
                        <a:rPr lang="en-US" altLang="ja-JP" sz="1400" b="1" u="none" strike="noStrike" dirty="0">
                          <a:effectLst/>
                        </a:rPr>
                        <a:t>102</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u="none" strike="noStrike" dirty="0">
                          <a:effectLst/>
                        </a:rPr>
                        <a:t>2</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1"/>
                  </a:ext>
                </a:extLst>
              </a:tr>
              <a:tr h="282066">
                <a:tc>
                  <a:txBody>
                    <a:bodyPr/>
                    <a:lstStyle/>
                    <a:p>
                      <a:pPr algn="ctr" fontAlgn="ctr"/>
                      <a:r>
                        <a:rPr lang="en-US" altLang="ja-JP" sz="1400" b="1" u="none" strike="noStrike" dirty="0">
                          <a:effectLst/>
                        </a:rPr>
                        <a:t>103</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u="none" strike="noStrike">
                          <a:effectLst/>
                        </a:rPr>
                        <a:t>2.5</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282066">
                <a:tc>
                  <a:txBody>
                    <a:bodyPr/>
                    <a:lstStyle/>
                    <a:p>
                      <a:pPr algn="ctr" fontAlgn="ctr"/>
                      <a:r>
                        <a:rPr lang="en-US" altLang="ja-JP" sz="1400" b="1" u="none" strike="noStrike" dirty="0">
                          <a:effectLst/>
                        </a:rPr>
                        <a:t>105</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u="none" strike="noStrike" dirty="0">
                          <a:effectLst/>
                        </a:rPr>
                        <a:t>3</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3"/>
                  </a:ext>
                </a:extLst>
              </a:tr>
              <a:tr h="282066">
                <a:tc>
                  <a:txBody>
                    <a:bodyPr/>
                    <a:lstStyle/>
                    <a:p>
                      <a:pPr algn="ctr" fontAlgn="ctr"/>
                      <a:r>
                        <a:rPr lang="en-US" altLang="ja-JP" sz="1400" b="1" u="none" strike="noStrike" dirty="0">
                          <a:effectLst/>
                        </a:rPr>
                        <a:t>106</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u="none" strike="noStrike">
                          <a:effectLst/>
                        </a:rPr>
                        <a:t>4</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4"/>
                  </a:ext>
                </a:extLst>
              </a:tr>
              <a:tr h="282066">
                <a:tc>
                  <a:txBody>
                    <a:bodyPr/>
                    <a:lstStyle/>
                    <a:p>
                      <a:pPr algn="ctr" fontAlgn="ctr"/>
                      <a:r>
                        <a:rPr lang="en-US" altLang="ja-JP" sz="1400" b="1" u="none" strike="noStrike" dirty="0">
                          <a:effectLst/>
                        </a:rPr>
                        <a:t>108</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u="none" strike="noStrike" dirty="0">
                          <a:effectLst/>
                        </a:rPr>
                        <a:t>5</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5"/>
                  </a:ext>
                </a:extLst>
              </a:tr>
              <a:tr h="282066">
                <a:tc>
                  <a:txBody>
                    <a:bodyPr/>
                    <a:lstStyle/>
                    <a:p>
                      <a:pPr algn="ctr" fontAlgn="ctr"/>
                      <a:r>
                        <a:rPr lang="en-US" altLang="ja-JP" sz="1400" b="1" u="none" strike="noStrike">
                          <a:effectLst/>
                        </a:rPr>
                        <a:t>112</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u="none" strike="noStrike" dirty="0">
                          <a:effectLst/>
                        </a:rPr>
                        <a:t>10</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6"/>
                  </a:ext>
                </a:extLst>
              </a:tr>
              <a:tr h="282066">
                <a:tc>
                  <a:txBody>
                    <a:bodyPr/>
                    <a:lstStyle/>
                    <a:p>
                      <a:pPr algn="ctr" fontAlgn="ctr"/>
                      <a:r>
                        <a:rPr lang="en-US" altLang="ja-JP" sz="1400" b="1" u="none" strike="noStrike">
                          <a:effectLst/>
                        </a:rPr>
                        <a:t>114</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u="none" strike="noStrike" dirty="0">
                          <a:effectLst/>
                        </a:rPr>
                        <a:t>12</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7"/>
                  </a:ext>
                </a:extLst>
              </a:tr>
              <a:tr h="288132">
                <a:tc>
                  <a:txBody>
                    <a:bodyPr/>
                    <a:lstStyle/>
                    <a:p>
                      <a:pPr algn="ctr" fontAlgn="ctr"/>
                      <a:r>
                        <a:rPr lang="en-US" altLang="ja-JP" sz="1400" b="1" u="none" strike="noStrike">
                          <a:effectLst/>
                        </a:rPr>
                        <a:t>116</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u="none" strike="noStrike" dirty="0">
                          <a:effectLst/>
                        </a:rPr>
                        <a:t>20</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8"/>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077411116"/>
              </p:ext>
            </p:extLst>
          </p:nvPr>
        </p:nvGraphicFramePr>
        <p:xfrm>
          <a:off x="3295219" y="1050587"/>
          <a:ext cx="1578338" cy="2451369"/>
        </p:xfrm>
        <a:graphic>
          <a:graphicData uri="http://schemas.openxmlformats.org/drawingml/2006/table">
            <a:tbl>
              <a:tblPr>
                <a:tableStyleId>{5C22544A-7EE6-4342-B048-85BDC9FD1C3A}</a:tableStyleId>
              </a:tblPr>
              <a:tblGrid>
                <a:gridCol w="789169">
                  <a:extLst>
                    <a:ext uri="{9D8B030D-6E8A-4147-A177-3AD203B41FA5}">
                      <a16:colId xmlns:a16="http://schemas.microsoft.com/office/drawing/2014/main" val="20000"/>
                    </a:ext>
                  </a:extLst>
                </a:gridCol>
                <a:gridCol w="789169">
                  <a:extLst>
                    <a:ext uri="{9D8B030D-6E8A-4147-A177-3AD203B41FA5}">
                      <a16:colId xmlns:a16="http://schemas.microsoft.com/office/drawing/2014/main" val="20001"/>
                    </a:ext>
                  </a:extLst>
                </a:gridCol>
              </a:tblGrid>
              <a:tr h="276908">
                <a:tc>
                  <a:txBody>
                    <a:bodyPr/>
                    <a:lstStyle/>
                    <a:p>
                      <a:pPr algn="ctr" fontAlgn="ctr"/>
                      <a:r>
                        <a:rPr lang="en-US" altLang="ja-JP" sz="1400" b="1" i="0" u="none" strike="noStrike" dirty="0">
                          <a:solidFill>
                            <a:schemeClr val="dk1"/>
                          </a:solidFill>
                          <a:effectLst/>
                          <a:latin typeface="+mn-lt"/>
                          <a:ea typeface="+mn-ea"/>
                        </a:rPr>
                        <a:t>Z</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dirty="0" err="1"/>
                        <a:t>δBf</a:t>
                      </a:r>
                      <a:endPar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271079">
                <a:tc>
                  <a:txBody>
                    <a:bodyPr/>
                    <a:lstStyle/>
                    <a:p>
                      <a:pPr algn="ctr" fontAlgn="ctr"/>
                      <a:r>
                        <a:rPr lang="en-US" altLang="ja-JP" sz="1400" b="1" u="none" strike="noStrike">
                          <a:effectLst/>
                        </a:rPr>
                        <a:t>102</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i="0" u="none" strike="noStrike" dirty="0">
                          <a:solidFill>
                            <a:schemeClr val="dk1"/>
                          </a:solidFill>
                          <a:effectLst/>
                          <a:latin typeface="+mn-lt"/>
                          <a:ea typeface="+mn-ea"/>
                        </a:rPr>
                        <a:t>-1</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1"/>
                  </a:ext>
                </a:extLst>
              </a:tr>
              <a:tr h="271079">
                <a:tc>
                  <a:txBody>
                    <a:bodyPr/>
                    <a:lstStyle/>
                    <a:p>
                      <a:pPr algn="ctr" fontAlgn="ctr"/>
                      <a:r>
                        <a:rPr lang="en-US" altLang="ja-JP" sz="1400" b="1" u="none" strike="noStrike">
                          <a:effectLst/>
                        </a:rPr>
                        <a:t>103</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i="0" u="none" strike="noStrike" dirty="0">
                          <a:solidFill>
                            <a:schemeClr val="dk1"/>
                          </a:solidFill>
                          <a:effectLst/>
                          <a:latin typeface="+mn-lt"/>
                          <a:ea typeface="+mn-ea"/>
                        </a:rPr>
                        <a:t>-0.8</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271079">
                <a:tc>
                  <a:txBody>
                    <a:bodyPr/>
                    <a:lstStyle/>
                    <a:p>
                      <a:pPr algn="ctr" fontAlgn="ctr"/>
                      <a:r>
                        <a:rPr lang="en-US" altLang="ja-JP" sz="1400" b="1" u="none" strike="noStrike">
                          <a:effectLst/>
                        </a:rPr>
                        <a:t>105</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i="0" u="none" strike="noStrike" dirty="0">
                          <a:solidFill>
                            <a:schemeClr val="dk1"/>
                          </a:solidFill>
                          <a:effectLst/>
                          <a:latin typeface="+mn-lt"/>
                          <a:ea typeface="+mn-ea"/>
                        </a:rPr>
                        <a:t>-0.2</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3"/>
                  </a:ext>
                </a:extLst>
              </a:tr>
              <a:tr h="271079">
                <a:tc>
                  <a:txBody>
                    <a:bodyPr/>
                    <a:lstStyle/>
                    <a:p>
                      <a:pPr algn="ctr" fontAlgn="ctr"/>
                      <a:r>
                        <a:rPr lang="en-US" altLang="ja-JP" sz="1400" b="1" u="none" strike="noStrike">
                          <a:effectLst/>
                        </a:rPr>
                        <a:t>106</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i="0" u="none" strike="noStrike" dirty="0">
                          <a:solidFill>
                            <a:schemeClr val="dk1"/>
                          </a:solidFill>
                          <a:effectLst/>
                          <a:latin typeface="+mn-lt"/>
                          <a:ea typeface="+mn-ea"/>
                        </a:rPr>
                        <a:t>0.2</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4"/>
                  </a:ext>
                </a:extLst>
              </a:tr>
              <a:tr h="271079">
                <a:tc>
                  <a:txBody>
                    <a:bodyPr/>
                    <a:lstStyle/>
                    <a:p>
                      <a:pPr algn="ctr" fontAlgn="ctr"/>
                      <a:r>
                        <a:rPr lang="en-US" altLang="ja-JP" sz="1400" b="1" u="none" strike="noStrike">
                          <a:effectLst/>
                        </a:rPr>
                        <a:t>108</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i="0" u="none" strike="noStrike" dirty="0">
                          <a:solidFill>
                            <a:schemeClr val="dk1"/>
                          </a:solidFill>
                          <a:effectLst/>
                          <a:latin typeface="+mn-lt"/>
                          <a:ea typeface="+mn-ea"/>
                        </a:rPr>
                        <a:t>0.45</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5"/>
                  </a:ext>
                </a:extLst>
              </a:tr>
              <a:tr h="271079">
                <a:tc>
                  <a:txBody>
                    <a:bodyPr/>
                    <a:lstStyle/>
                    <a:p>
                      <a:pPr algn="ctr" fontAlgn="ctr"/>
                      <a:r>
                        <a:rPr lang="en-US" altLang="ja-JP" sz="1400" b="1" u="none" strike="noStrike">
                          <a:effectLst/>
                        </a:rPr>
                        <a:t>112</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u="none" strike="noStrike" dirty="0">
                          <a:effectLst/>
                        </a:rPr>
                        <a:t>1</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6"/>
                  </a:ext>
                </a:extLst>
              </a:tr>
              <a:tr h="271079">
                <a:tc>
                  <a:txBody>
                    <a:bodyPr/>
                    <a:lstStyle/>
                    <a:p>
                      <a:pPr algn="ctr" fontAlgn="ctr"/>
                      <a:r>
                        <a:rPr lang="en-US" altLang="ja-JP" sz="1400" b="1" u="none" strike="noStrike">
                          <a:effectLst/>
                        </a:rPr>
                        <a:t>114</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u="none" strike="noStrike" dirty="0">
                          <a:effectLst/>
                        </a:rPr>
                        <a:t>1.7</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7"/>
                  </a:ext>
                </a:extLst>
              </a:tr>
              <a:tr h="276908">
                <a:tc>
                  <a:txBody>
                    <a:bodyPr/>
                    <a:lstStyle/>
                    <a:p>
                      <a:pPr algn="ctr" fontAlgn="ctr"/>
                      <a:r>
                        <a:rPr lang="en-US" altLang="ja-JP" sz="1400" b="1" u="none" strike="noStrike">
                          <a:effectLst/>
                        </a:rPr>
                        <a:t>116</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400" b="1" i="0" u="none" strike="noStrike" dirty="0">
                          <a:solidFill>
                            <a:schemeClr val="dk1"/>
                          </a:solidFill>
                          <a:effectLst/>
                          <a:latin typeface="+mn-lt"/>
                          <a:ea typeface="+mn-ea"/>
                        </a:rPr>
                        <a:t>2.2</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13" name="テキスト ボックス 12"/>
              <p:cNvSpPr txBox="1"/>
              <p:nvPr/>
            </p:nvSpPr>
            <p:spPr>
              <a:xfrm>
                <a:off x="5521938" y="1328986"/>
                <a:ext cx="2118400"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y</m:t>
                      </m:r>
                      <m: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r>
                        <m:rPr>
                          <m:sty m:val="p"/>
                        </m:rP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a</m:t>
                      </m:r>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x</m:t>
                      </m:r>
                      <m: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r>
                        <m:rPr>
                          <m:sty m:val="p"/>
                        </m:rP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b</m:t>
                      </m:r>
                    </m:oMath>
                  </m:oMathPara>
                </a14:m>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521938" y="1328986"/>
                <a:ext cx="2118400" cy="430887"/>
              </a:xfrm>
              <a:prstGeom prst="rect">
                <a:avLst/>
              </a:prstGeom>
              <a:blipFill rotWithShape="0">
                <a:blip r:embed="rId9"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5613085" y="2016693"/>
                <a:ext cx="2393860"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cs typeface="+mn-cs"/>
                        </a:rPr>
                        <m:t>a</m:t>
                      </m:r>
                      <m:r>
                        <a:rPr kumimoji="1" lang="ja-JP"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cs typeface="+mn-cs"/>
                        </a:rPr>
                        <m:t>0.218</m:t>
                      </m:r>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±0.0131</m:t>
                      </m:r>
                    </m:oMath>
                  </m:oMathPara>
                </a14:m>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cs typeface="+mn-cs"/>
                        </a:rPr>
                        <m:t>b</m:t>
                      </m:r>
                      <m:r>
                        <a:rPr kumimoji="1" lang="ja-JP"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cs typeface="+mn-cs"/>
                        </a:rPr>
                        <m:t>−23.2</m:t>
                      </m:r>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±1.43</m:t>
                      </m:r>
                    </m:oMath>
                  </m:oMathPara>
                </a14:m>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613085" y="2016693"/>
                <a:ext cx="2393860" cy="738664"/>
              </a:xfrm>
              <a:prstGeom prst="rect">
                <a:avLst/>
              </a:prstGeom>
              <a:blipFill rotWithShape="0">
                <a:blip r:embed="rId10" cstate="print"/>
                <a:stretch>
                  <a:fillRect l="-4592" r="-1020" b="-74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5521939" y="4176641"/>
                <a:ext cx="300556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y</m:t>
                      </m:r>
                      <m: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r>
                        <m:rPr>
                          <m:sty m:val="p"/>
                        </m:rP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A</m:t>
                      </m:r>
                      <m: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exp</m:t>
                      </m:r>
                      <m:d>
                        <m:dPr>
                          <m:begChr m:val="{"/>
                          <m:endChr m:val="}"/>
                          <m:ctrlP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m:rPr>
                              <m:sty m:val="p"/>
                            </m:rP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B</m:t>
                          </m:r>
                          <m: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1" lang="en-US" altLang="ja-JP" sz="2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x</m:t>
                          </m:r>
                        </m:e>
                      </m:d>
                    </m:oMath>
                  </m:oMathPara>
                </a14:m>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5521939" y="4176641"/>
                <a:ext cx="3005566" cy="430887"/>
              </a:xfrm>
              <a:prstGeom prst="rect">
                <a:avLst/>
              </a:prstGeom>
              <a:blipFill rotWithShape="0">
                <a:blip r:embed="rId11" cstate="print"/>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5613086" y="4822569"/>
                <a:ext cx="2926570"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cs typeface="+mn-cs"/>
                        </a:rPr>
                        <m:t>A</m:t>
                      </m:r>
                      <m:r>
                        <a:rPr kumimoji="1" lang="ja-JP"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cs typeface="+mn-cs"/>
                        </a:rPr>
                        <m:t>8.84</m:t>
                      </m:r>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−8</m:t>
                          </m:r>
                        </m:sup>
                      </m:sSup>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±8.85</m:t>
                      </m:r>
                    </m:oMath>
                  </m:oMathPara>
                </a14:m>
                <a:endParaRPr kumimoji="1" lang="en-US" altLang="ja-JP" sz="2400" b="0" i="0" u="none" strike="noStrike" kern="1200" cap="none" spc="0" normalizeH="0" baseline="0" noProof="0" dirty="0">
                  <a:ln>
                    <a:noFill/>
                  </a:ln>
                  <a:solidFill>
                    <a:prstClr val="black"/>
                  </a:solidFill>
                  <a:effectLst/>
                  <a:uLnTx/>
                  <a:uFillTx/>
                  <a:latin typeface="Cambria Math" panose="02040503050406030204" pitchFamily="18" charset="0"/>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1" lang="en-US" altLang="ja-JP" sz="2400" b="0" i="0" u="none" strike="noStrike" kern="1200" cap="none" spc="0" normalizeH="0" baseline="0" noProof="0">
                          <a:ln>
                            <a:noFill/>
                          </a:ln>
                          <a:solidFill>
                            <a:prstClr val="black"/>
                          </a:solidFill>
                          <a:effectLst/>
                          <a:uLnTx/>
                          <a:uFillTx/>
                          <a:latin typeface="Cambria Math" panose="02040503050406030204" pitchFamily="18" charset="0"/>
                          <a:cs typeface="+mn-cs"/>
                        </a:rPr>
                        <m:t>B</m:t>
                      </m:r>
                      <m:r>
                        <a:rPr kumimoji="1" lang="ja-JP"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cs typeface="+mn-cs"/>
                        </a:rPr>
                        <m:t>0.169</m:t>
                      </m:r>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±0.0133</m:t>
                      </m:r>
                    </m:oMath>
                  </m:oMathPara>
                </a14:m>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613086" y="4822569"/>
                <a:ext cx="2926570" cy="738664"/>
              </a:xfrm>
              <a:prstGeom prst="rect">
                <a:avLst/>
              </a:prstGeom>
              <a:blipFill rotWithShape="0">
                <a:blip r:embed="rId12" cstate="print"/>
                <a:stretch>
                  <a:fillRect l="-3750" r="-833" b="-7438"/>
                </a:stretch>
              </a:blipFill>
            </p:spPr>
            <p:txBody>
              <a:bodyPr/>
              <a:lstStyle/>
              <a:p>
                <a:r>
                  <a:rPr lang="ja-JP" altLang="en-US">
                    <a:noFill/>
                  </a:rPr>
                  <a:t> </a:t>
                </a:r>
              </a:p>
            </p:txBody>
          </p:sp>
        </mc:Fallback>
      </mc:AlternateContent>
      <p:sp>
        <p:nvSpPr>
          <p:cNvPr id="17" name="角丸四角形吹き出し 16"/>
          <p:cNvSpPr/>
          <p:nvPr/>
        </p:nvSpPr>
        <p:spPr>
          <a:xfrm>
            <a:off x="5208846" y="1045416"/>
            <a:ext cx="3585875" cy="1843844"/>
          </a:xfrm>
          <a:prstGeom prst="wedgeRoundRectCallout">
            <a:avLst>
              <a:gd name="adj1" fmla="val -58564"/>
              <a:gd name="adj2" fmla="val -27659"/>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 name="角丸四角形吹き出し 17"/>
          <p:cNvSpPr/>
          <p:nvPr/>
        </p:nvSpPr>
        <p:spPr>
          <a:xfrm>
            <a:off x="5208846" y="3905342"/>
            <a:ext cx="3585875" cy="1843844"/>
          </a:xfrm>
          <a:prstGeom prst="wedgeRoundRectCallout">
            <a:avLst>
              <a:gd name="adj1" fmla="val -58794"/>
              <a:gd name="adj2" fmla="val -29446"/>
              <a:gd name="adj3" fmla="val 16667"/>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テキスト ボックス 18"/>
          <p:cNvSpPr txBox="1"/>
          <p:nvPr/>
        </p:nvSpPr>
        <p:spPr>
          <a:xfrm>
            <a:off x="5308882" y="3104301"/>
            <a:ext cx="127951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Calibri" panose="020F0502020204030204"/>
                <a:ea typeface="ＭＳ Ｐゴシック" pitchFamily="50" charset="-128"/>
                <a:cs typeface="+mn-cs"/>
              </a:rPr>
              <a:t>Linear</a:t>
            </a:r>
            <a:r>
              <a:rPr kumimoji="1" lang="ja-JP" altLang="en-US" sz="2000" b="0" i="0" u="none" strike="noStrike" kern="1200" cap="none" spc="0" normalizeH="0" baseline="0" noProof="0" dirty="0">
                <a:ln>
                  <a:noFill/>
                </a:ln>
                <a:solidFill>
                  <a:srgbClr val="FF0000"/>
                </a:solidFill>
                <a:effectLst/>
                <a:uLnTx/>
                <a:uFillTx/>
                <a:latin typeface="Calibri" panose="020F0502020204030204"/>
                <a:ea typeface="ＭＳ Ｐゴシック" pitchFamily="50" charset="-128"/>
                <a:cs typeface="+mn-cs"/>
              </a:rPr>
              <a:t>　</a:t>
            </a:r>
            <a:r>
              <a:rPr kumimoji="1" lang="en-US" altLang="ja-JP" sz="2000" b="0" i="0" u="none" strike="noStrike" kern="1200" cap="none" spc="0" normalizeH="0" baseline="0" noProof="0" dirty="0">
                <a:ln>
                  <a:noFill/>
                </a:ln>
                <a:solidFill>
                  <a:srgbClr val="FF0000"/>
                </a:solidFill>
                <a:effectLst/>
                <a:uLnTx/>
                <a:uFillTx/>
                <a:latin typeface="Calibri" panose="020F0502020204030204"/>
                <a:ea typeface="ＭＳ Ｐゴシック" pitchFamily="50" charset="-128"/>
                <a:cs typeface="+mn-cs"/>
              </a:rPr>
              <a:t>fit </a:t>
            </a:r>
            <a:endParaRPr kumimoji="1" lang="ja-JP" altLang="en-US" sz="2000" b="0" i="0" u="none" strike="noStrike" kern="1200" cap="none" spc="0" normalizeH="0" baseline="0" noProof="0" dirty="0">
              <a:ln>
                <a:noFill/>
              </a:ln>
              <a:solidFill>
                <a:srgbClr val="FF0000"/>
              </a:solidFill>
              <a:effectLst/>
              <a:uLnTx/>
              <a:uFillTx/>
              <a:latin typeface="Calibri" panose="020F0502020204030204"/>
              <a:ea typeface="ＭＳ Ｐゴシック" pitchFamily="50" charset="-128"/>
              <a:cs typeface="+mn-cs"/>
            </a:endParaRPr>
          </a:p>
        </p:txBody>
      </p:sp>
      <p:sp>
        <p:nvSpPr>
          <p:cNvPr id="20" name="テキスト ボックス 19"/>
          <p:cNvSpPr txBox="1"/>
          <p:nvPr/>
        </p:nvSpPr>
        <p:spPr>
          <a:xfrm>
            <a:off x="5208846" y="5966781"/>
            <a:ext cx="16955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Calibri" panose="020F0502020204030204"/>
                <a:ea typeface="ＭＳ Ｐゴシック" pitchFamily="50" charset="-128"/>
                <a:cs typeface="+mn-cs"/>
              </a:rPr>
              <a:t>Exponential fit</a:t>
            </a:r>
            <a:endParaRPr kumimoji="1" lang="ja-JP" altLang="en-US" sz="2000" b="0" i="0" u="none" strike="noStrike" kern="1200" cap="none" spc="0" normalizeH="0" baseline="0" noProof="0" dirty="0">
              <a:ln>
                <a:noFill/>
              </a:ln>
              <a:solidFill>
                <a:srgbClr val="FF0000"/>
              </a:solidFill>
              <a:effectLst/>
              <a:uLnTx/>
              <a:uFillTx/>
              <a:latin typeface="Calibri" panose="020F0502020204030204"/>
              <a:ea typeface="ＭＳ Ｐゴシック" pitchFamily="50" charset="-128"/>
              <a:cs typeface="+mn-cs"/>
            </a:endParaRPr>
          </a:p>
        </p:txBody>
      </p:sp>
      <p:sp>
        <p:nvSpPr>
          <p:cNvPr id="21" name="テキスト ボックス 20"/>
          <p:cNvSpPr txBox="1"/>
          <p:nvPr/>
        </p:nvSpPr>
        <p:spPr>
          <a:xfrm>
            <a:off x="649607" y="3582092"/>
            <a:ext cx="2195618" cy="338554"/>
          </a:xfrm>
          <a:prstGeom prst="rect">
            <a:avLst/>
          </a:prstGeom>
          <a:solidFill>
            <a:schemeClr val="bg1"/>
          </a:solidFill>
        </p:spPr>
        <p:txBody>
          <a:bodyPr wrap="square" rtlCol="0">
            <a:spAutoFit/>
          </a:bodyPr>
          <a:lstStyle/>
          <a:p>
            <a:pPr algn="ctr"/>
            <a:r>
              <a:rPr kumimoji="1" lang="en-US" altLang="ja-JP" sz="1600" dirty="0"/>
              <a:t>Z number</a:t>
            </a:r>
            <a:endParaRPr kumimoji="1" lang="ja-JP" altLang="en-US" sz="1600" dirty="0"/>
          </a:p>
        </p:txBody>
      </p:sp>
      <p:grpSp>
        <p:nvGrpSpPr>
          <p:cNvPr id="23" name="グループ化 38">
            <a:extLst>
              <a:ext uri="{FF2B5EF4-FFF2-40B4-BE49-F238E27FC236}">
                <a16:creationId xmlns:a16="http://schemas.microsoft.com/office/drawing/2014/main" id="{0E827327-4865-427C-AD54-F739FA7639D6}"/>
              </a:ext>
            </a:extLst>
          </p:cNvPr>
          <p:cNvGrpSpPr/>
          <p:nvPr/>
        </p:nvGrpSpPr>
        <p:grpSpPr>
          <a:xfrm>
            <a:off x="47724" y="4132232"/>
            <a:ext cx="3039877" cy="2417457"/>
            <a:chOff x="61737" y="4139229"/>
            <a:chExt cx="3039877" cy="2417457"/>
          </a:xfrm>
        </p:grpSpPr>
        <p:sp>
          <p:nvSpPr>
            <p:cNvPr id="24" name="テキスト ボックス 32">
              <a:extLst>
                <a:ext uri="{FF2B5EF4-FFF2-40B4-BE49-F238E27FC236}">
                  <a16:creationId xmlns:a16="http://schemas.microsoft.com/office/drawing/2014/main" id="{BB956FE2-8DBA-4269-AC18-D952CCE7ECB9}"/>
                </a:ext>
              </a:extLst>
            </p:cNvPr>
            <p:cNvSpPr txBox="1"/>
            <p:nvPr/>
          </p:nvSpPr>
          <p:spPr>
            <a:xfrm>
              <a:off x="61737" y="4179317"/>
              <a:ext cx="628633" cy="220573"/>
            </a:xfrm>
            <a:prstGeom prst="rect">
              <a:avLst/>
            </a:prstGeom>
            <a:noFill/>
          </p:spPr>
          <p:txBody>
            <a:bodyPr wrap="square" rtlCol="0">
              <a:spAutoFit/>
            </a:bodyPr>
            <a:lstStyle/>
            <a:p>
              <a:pPr algn="r">
                <a:lnSpc>
                  <a:spcPts val="1000"/>
                </a:lnSpc>
              </a:pPr>
              <a:r>
                <a:rPr lang="en-US" altLang="ja-JP" dirty="0">
                  <a:solidFill>
                    <a:srgbClr val="FF0000"/>
                  </a:solidFill>
                </a:rPr>
                <a:t>31.8</a:t>
              </a:r>
              <a:endParaRPr kumimoji="1" lang="ja-JP" altLang="en-US" dirty="0">
                <a:solidFill>
                  <a:srgbClr val="FF0000"/>
                </a:solidFill>
              </a:endParaRPr>
            </a:p>
          </p:txBody>
        </p:sp>
        <p:cxnSp>
          <p:nvCxnSpPr>
            <p:cNvPr id="25" name="直線コネクタ 19">
              <a:extLst>
                <a:ext uri="{FF2B5EF4-FFF2-40B4-BE49-F238E27FC236}">
                  <a16:creationId xmlns:a16="http://schemas.microsoft.com/office/drawing/2014/main" id="{59591147-01D3-426F-9ECE-BC45EE8BED99}"/>
                </a:ext>
              </a:extLst>
            </p:cNvPr>
            <p:cNvCxnSpPr/>
            <p:nvPr/>
          </p:nvCxnSpPr>
          <p:spPr>
            <a:xfrm rot="16200000">
              <a:off x="1742326" y="3135521"/>
              <a:ext cx="1824" cy="223200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26" name="直線コネクタ 25">
              <a:extLst>
                <a:ext uri="{FF2B5EF4-FFF2-40B4-BE49-F238E27FC236}">
                  <a16:creationId xmlns:a16="http://schemas.microsoft.com/office/drawing/2014/main" id="{B9761858-F221-44DE-B75D-834C6C029B96}"/>
                </a:ext>
              </a:extLst>
            </p:cNvPr>
            <p:cNvCxnSpPr/>
            <p:nvPr/>
          </p:nvCxnSpPr>
          <p:spPr>
            <a:xfrm rot="10800000">
              <a:off x="2832764" y="4249258"/>
              <a:ext cx="1824" cy="205200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27" name="星 5 20">
              <a:extLst>
                <a:ext uri="{FF2B5EF4-FFF2-40B4-BE49-F238E27FC236}">
                  <a16:creationId xmlns:a16="http://schemas.microsoft.com/office/drawing/2014/main" id="{716C6337-B8ED-4E4B-952B-E1C5695634F6}"/>
                </a:ext>
              </a:extLst>
            </p:cNvPr>
            <p:cNvSpPr/>
            <p:nvPr/>
          </p:nvSpPr>
          <p:spPr>
            <a:xfrm>
              <a:off x="2739663" y="4139229"/>
              <a:ext cx="192249" cy="1905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8" name="テキスト ボックス 30">
              <a:extLst>
                <a:ext uri="{FF2B5EF4-FFF2-40B4-BE49-F238E27FC236}">
                  <a16:creationId xmlns:a16="http://schemas.microsoft.com/office/drawing/2014/main" id="{A3077CB8-3724-4C09-9C76-74DB1700FEB3}"/>
                </a:ext>
              </a:extLst>
            </p:cNvPr>
            <p:cNvSpPr txBox="1"/>
            <p:nvPr/>
          </p:nvSpPr>
          <p:spPr>
            <a:xfrm>
              <a:off x="2569959" y="6336113"/>
              <a:ext cx="531655" cy="220573"/>
            </a:xfrm>
            <a:prstGeom prst="rect">
              <a:avLst/>
            </a:prstGeom>
            <a:solidFill>
              <a:schemeClr val="bg1"/>
            </a:solidFill>
          </p:spPr>
          <p:txBody>
            <a:bodyPr wrap="square" rtlCol="0">
              <a:spAutoFit/>
            </a:bodyPr>
            <a:lstStyle/>
            <a:p>
              <a:pPr algn="r">
                <a:lnSpc>
                  <a:spcPts val="1000"/>
                </a:lnSpc>
              </a:pPr>
              <a:r>
                <a:rPr kumimoji="1" lang="en-US" altLang="ja-JP" dirty="0">
                  <a:solidFill>
                    <a:srgbClr val="FF0000"/>
                  </a:solidFill>
                </a:rPr>
                <a:t>119</a:t>
              </a:r>
              <a:endParaRPr kumimoji="1" lang="ja-JP" altLang="en-US" dirty="0">
                <a:solidFill>
                  <a:srgbClr val="FF0000"/>
                </a:solidFill>
              </a:endParaRPr>
            </a:p>
          </p:txBody>
        </p:sp>
      </p:grpSp>
      <p:grpSp>
        <p:nvGrpSpPr>
          <p:cNvPr id="29" name="グループ化 18">
            <a:extLst>
              <a:ext uri="{FF2B5EF4-FFF2-40B4-BE49-F238E27FC236}">
                <a16:creationId xmlns:a16="http://schemas.microsoft.com/office/drawing/2014/main" id="{1A1B6E71-B099-4F68-B9AF-3BAAB0314573}"/>
              </a:ext>
            </a:extLst>
          </p:cNvPr>
          <p:cNvGrpSpPr/>
          <p:nvPr/>
        </p:nvGrpSpPr>
        <p:grpSpPr>
          <a:xfrm>
            <a:off x="173171" y="1228354"/>
            <a:ext cx="2993254" cy="2387847"/>
            <a:chOff x="168240" y="1233920"/>
            <a:chExt cx="2993254" cy="2387847"/>
          </a:xfrm>
        </p:grpSpPr>
        <p:sp>
          <p:nvSpPr>
            <p:cNvPr id="30" name="テキスト ボックス 28">
              <a:extLst>
                <a:ext uri="{FF2B5EF4-FFF2-40B4-BE49-F238E27FC236}">
                  <a16:creationId xmlns:a16="http://schemas.microsoft.com/office/drawing/2014/main" id="{ED8BB411-7A9C-44F1-88E1-A21D27DF4312}"/>
                </a:ext>
              </a:extLst>
            </p:cNvPr>
            <p:cNvSpPr txBox="1"/>
            <p:nvPr/>
          </p:nvSpPr>
          <p:spPr>
            <a:xfrm>
              <a:off x="2629839" y="3401194"/>
              <a:ext cx="531655" cy="220573"/>
            </a:xfrm>
            <a:prstGeom prst="rect">
              <a:avLst/>
            </a:prstGeom>
            <a:solidFill>
              <a:schemeClr val="bg1"/>
            </a:solidFill>
          </p:spPr>
          <p:txBody>
            <a:bodyPr wrap="square" rtlCol="0">
              <a:spAutoFit/>
            </a:bodyPr>
            <a:lstStyle/>
            <a:p>
              <a:pPr algn="r">
                <a:lnSpc>
                  <a:spcPts val="1000"/>
                </a:lnSpc>
              </a:pPr>
              <a:r>
                <a:rPr kumimoji="1" lang="en-US" altLang="ja-JP" dirty="0">
                  <a:solidFill>
                    <a:srgbClr val="FF0000"/>
                  </a:solidFill>
                </a:rPr>
                <a:t>119</a:t>
              </a:r>
              <a:endParaRPr kumimoji="1" lang="ja-JP" altLang="en-US" dirty="0">
                <a:solidFill>
                  <a:srgbClr val="FF0000"/>
                </a:solidFill>
              </a:endParaRPr>
            </a:p>
          </p:txBody>
        </p:sp>
        <p:sp>
          <p:nvSpPr>
            <p:cNvPr id="31" name="テキスト ボックス 27">
              <a:extLst>
                <a:ext uri="{FF2B5EF4-FFF2-40B4-BE49-F238E27FC236}">
                  <a16:creationId xmlns:a16="http://schemas.microsoft.com/office/drawing/2014/main" id="{4D19682A-7C99-4E5C-A503-50ACDD5E7E32}"/>
                </a:ext>
              </a:extLst>
            </p:cNvPr>
            <p:cNvSpPr txBox="1"/>
            <p:nvPr/>
          </p:nvSpPr>
          <p:spPr>
            <a:xfrm>
              <a:off x="168240" y="1323658"/>
              <a:ext cx="567147" cy="220573"/>
            </a:xfrm>
            <a:prstGeom prst="rect">
              <a:avLst/>
            </a:prstGeom>
            <a:noFill/>
          </p:spPr>
          <p:txBody>
            <a:bodyPr wrap="square" rtlCol="0">
              <a:spAutoFit/>
            </a:bodyPr>
            <a:lstStyle/>
            <a:p>
              <a:pPr algn="r">
                <a:lnSpc>
                  <a:spcPts val="1000"/>
                </a:lnSpc>
              </a:pPr>
              <a:r>
                <a:rPr lang="en-US" altLang="ja-JP" dirty="0">
                  <a:solidFill>
                    <a:srgbClr val="FF0000"/>
                  </a:solidFill>
                </a:rPr>
                <a:t>2.7</a:t>
              </a:r>
              <a:endParaRPr kumimoji="1" lang="ja-JP" altLang="en-US" dirty="0">
                <a:solidFill>
                  <a:srgbClr val="FF0000"/>
                </a:solidFill>
              </a:endParaRPr>
            </a:p>
          </p:txBody>
        </p:sp>
        <p:cxnSp>
          <p:nvCxnSpPr>
            <p:cNvPr id="32" name="直線コネクタ 22">
              <a:extLst>
                <a:ext uri="{FF2B5EF4-FFF2-40B4-BE49-F238E27FC236}">
                  <a16:creationId xmlns:a16="http://schemas.microsoft.com/office/drawing/2014/main" id="{35261957-2059-4312-BCCE-28FD6CC958DD}"/>
                </a:ext>
              </a:extLst>
            </p:cNvPr>
            <p:cNvCxnSpPr/>
            <p:nvPr/>
          </p:nvCxnSpPr>
          <p:spPr>
            <a:xfrm rot="16200000">
              <a:off x="1772238" y="257052"/>
              <a:ext cx="1824" cy="219600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33" name="直線コネクタ 12">
              <a:extLst>
                <a:ext uri="{FF2B5EF4-FFF2-40B4-BE49-F238E27FC236}">
                  <a16:creationId xmlns:a16="http://schemas.microsoft.com/office/drawing/2014/main" id="{D29F1B52-FB8D-415D-B489-38827501594F}"/>
                </a:ext>
              </a:extLst>
            </p:cNvPr>
            <p:cNvCxnSpPr/>
            <p:nvPr/>
          </p:nvCxnSpPr>
          <p:spPr>
            <a:xfrm>
              <a:off x="2882775" y="1350715"/>
              <a:ext cx="1824" cy="201600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34" name="星 5 23">
              <a:extLst>
                <a:ext uri="{FF2B5EF4-FFF2-40B4-BE49-F238E27FC236}">
                  <a16:creationId xmlns:a16="http://schemas.microsoft.com/office/drawing/2014/main" id="{6CA1D582-BAFD-4884-A19E-217A2B6BE11A}"/>
                </a:ext>
              </a:extLst>
            </p:cNvPr>
            <p:cNvSpPr/>
            <p:nvPr/>
          </p:nvSpPr>
          <p:spPr>
            <a:xfrm>
              <a:off x="2782739" y="1233920"/>
              <a:ext cx="192249" cy="1905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sp>
        <p:nvSpPr>
          <p:cNvPr id="35" name="テキスト ボックス 20">
            <a:extLst>
              <a:ext uri="{FF2B5EF4-FFF2-40B4-BE49-F238E27FC236}">
                <a16:creationId xmlns:a16="http://schemas.microsoft.com/office/drawing/2014/main" id="{5513E6F1-EE1D-48C7-851F-73AA518970B9}"/>
              </a:ext>
            </a:extLst>
          </p:cNvPr>
          <p:cNvSpPr txBox="1"/>
          <p:nvPr/>
        </p:nvSpPr>
        <p:spPr>
          <a:xfrm>
            <a:off x="660974" y="6539721"/>
            <a:ext cx="2195618" cy="338554"/>
          </a:xfrm>
          <a:prstGeom prst="rect">
            <a:avLst/>
          </a:prstGeom>
          <a:solidFill>
            <a:schemeClr val="bg1"/>
          </a:solidFill>
        </p:spPr>
        <p:txBody>
          <a:bodyPr wrap="square" rtlCol="0">
            <a:spAutoFit/>
          </a:bodyPr>
          <a:lstStyle/>
          <a:p>
            <a:pPr algn="ctr"/>
            <a:r>
              <a:rPr kumimoji="1" lang="en-US" altLang="ja-JP" sz="1600" dirty="0"/>
              <a:t>Z number</a:t>
            </a:r>
            <a:endParaRPr kumimoji="1" lang="ja-JP" altLang="en-US" sz="1600" dirty="0"/>
          </a:p>
        </p:txBody>
      </p:sp>
      <p:sp>
        <p:nvSpPr>
          <p:cNvPr id="2" name="TextBox 1">
            <a:extLst>
              <a:ext uri="{FF2B5EF4-FFF2-40B4-BE49-F238E27FC236}">
                <a16:creationId xmlns:a16="http://schemas.microsoft.com/office/drawing/2014/main" id="{77672745-19B8-48E3-BCC4-180FDEE58603}"/>
              </a:ext>
            </a:extLst>
          </p:cNvPr>
          <p:cNvSpPr txBox="1"/>
          <p:nvPr/>
        </p:nvSpPr>
        <p:spPr>
          <a:xfrm rot="10800000">
            <a:off x="13373" y="1681273"/>
            <a:ext cx="461665" cy="1109701"/>
          </a:xfrm>
          <a:prstGeom prst="rect">
            <a:avLst/>
          </a:prstGeom>
          <a:solidFill>
            <a:schemeClr val="bg1"/>
          </a:solidFill>
        </p:spPr>
        <p:txBody>
          <a:bodyPr vert="eaVert" wrap="square" rtlCol="0">
            <a:spAutoFit/>
          </a:bodyPr>
          <a:lstStyle/>
          <a:p>
            <a:r>
              <a:rPr lang="en-US" altLang="ja-JP" dirty="0" err="1"/>
              <a:t>δBf</a:t>
            </a:r>
            <a:r>
              <a:rPr lang="en-US" altLang="ja-JP" dirty="0"/>
              <a:t> [MeV]</a:t>
            </a:r>
            <a:endParaRPr lang="en-MY" dirty="0"/>
          </a:p>
        </p:txBody>
      </p:sp>
    </p:spTree>
    <p:extLst>
      <p:ext uri="{BB962C8B-B14F-4D97-AF65-F5344CB8AC3E}">
        <p14:creationId xmlns:p14="http://schemas.microsoft.com/office/powerpoint/2010/main" val="48312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EA74765-D372-4B53-AE96-EA09AB3286C0}"/>
              </a:ext>
            </a:extLst>
          </p:cNvPr>
          <p:cNvGraphicFramePr>
            <a:graphicFrameLocks noChangeAspect="1"/>
          </p:cNvGraphicFramePr>
          <p:nvPr>
            <p:extLst>
              <p:ext uri="{D42A27DB-BD31-4B8C-83A1-F6EECF244321}">
                <p14:modId xmlns:p14="http://schemas.microsoft.com/office/powerpoint/2010/main" val="3976579941"/>
              </p:ext>
            </p:extLst>
          </p:nvPr>
        </p:nvGraphicFramePr>
        <p:xfrm>
          <a:off x="1908175" y="989013"/>
          <a:ext cx="5113338" cy="5103812"/>
        </p:xfrm>
        <a:graphic>
          <a:graphicData uri="http://schemas.openxmlformats.org/presentationml/2006/ole">
            <mc:AlternateContent xmlns:mc="http://schemas.openxmlformats.org/markup-compatibility/2006">
              <mc:Choice xmlns:v="urn:schemas-microsoft-com:vml" Requires="v">
                <p:oleObj spid="_x0000_s49302" name="Visio" r:id="rId4" imgW="2416454" imgH="2410663" progId="">
                  <p:embed/>
                </p:oleObj>
              </mc:Choice>
              <mc:Fallback>
                <p:oleObj name="Visio" r:id="rId4" imgW="2416454" imgH="2410663" progId="">
                  <p:embed/>
                  <p:pic>
                    <p:nvPicPr>
                      <p:cNvPr id="0" name="Picture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989013"/>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テキスト ボックス 1">
            <a:extLst>
              <a:ext uri="{FF2B5EF4-FFF2-40B4-BE49-F238E27FC236}">
                <a16:creationId xmlns:a16="http://schemas.microsoft.com/office/drawing/2014/main" id="{C7094D05-6297-48AF-B868-BC7611C1A7BD}"/>
              </a:ext>
            </a:extLst>
          </p:cNvPr>
          <p:cNvSpPr txBox="1"/>
          <p:nvPr/>
        </p:nvSpPr>
        <p:spPr>
          <a:xfrm>
            <a:off x="3509257" y="131229"/>
            <a:ext cx="2459328" cy="707886"/>
          </a:xfrm>
          <a:prstGeom prst="rect">
            <a:avLst/>
          </a:prstGeom>
          <a:noFill/>
        </p:spPr>
        <p:txBody>
          <a:bodyPr wrap="none" rtlCol="0">
            <a:spAutoFit/>
          </a:bodyPr>
          <a:lstStyle/>
          <a:p>
            <a:r>
              <a:rPr lang="en-US" altLang="ja-JP" sz="4000" dirty="0"/>
              <a:t>Conclusion</a:t>
            </a:r>
            <a:endParaRPr lang="ja-JP" altLang="en-US" sz="4000" dirty="0"/>
          </a:p>
        </p:txBody>
      </p:sp>
      <p:pic>
        <p:nvPicPr>
          <p:cNvPr id="6" name="Picture 5">
            <a:extLst>
              <a:ext uri="{FF2B5EF4-FFF2-40B4-BE49-F238E27FC236}">
                <a16:creationId xmlns:a16="http://schemas.microsoft.com/office/drawing/2014/main" id="{56B77FEA-D7EE-4CE0-BC59-2CDCD3E4A5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sp>
        <p:nvSpPr>
          <p:cNvPr id="2" name="TextBox 1">
            <a:extLst>
              <a:ext uri="{FF2B5EF4-FFF2-40B4-BE49-F238E27FC236}">
                <a16:creationId xmlns:a16="http://schemas.microsoft.com/office/drawing/2014/main" id="{0A9D01A3-9788-48F3-8CF0-1D90618C10D2}"/>
              </a:ext>
            </a:extLst>
          </p:cNvPr>
          <p:cNvSpPr txBox="1"/>
          <p:nvPr/>
        </p:nvSpPr>
        <p:spPr>
          <a:xfrm>
            <a:off x="1429008" y="1276108"/>
            <a:ext cx="6619826" cy="4154984"/>
          </a:xfrm>
          <a:prstGeom prst="rect">
            <a:avLst/>
          </a:prstGeom>
          <a:noFill/>
        </p:spPr>
        <p:txBody>
          <a:bodyPr wrap="none" rtlCol="0">
            <a:spAutoFit/>
          </a:bodyPr>
          <a:lstStyle/>
          <a:p>
            <a:pPr marL="342900" indent="-342900">
              <a:buFont typeface="Arial" panose="020B0604020202020204" pitchFamily="34" charset="0"/>
              <a:buChar char="•"/>
            </a:pPr>
            <a:r>
              <a:rPr kumimoji="1" lang="en-US" altLang="ja-JP" sz="2400" dirty="0"/>
              <a:t>There are many uncertain values in this system</a:t>
            </a:r>
          </a:p>
          <a:p>
            <a:pPr marL="342900" indent="-342900">
              <a:buFont typeface="Arial" panose="020B0604020202020204" pitchFamily="34" charset="0"/>
              <a:buChar char="•"/>
            </a:pPr>
            <a:r>
              <a:rPr lang="en-US" altLang="ja-JP" sz="2400" dirty="0"/>
              <a:t>As the parameter change, the calculation results </a:t>
            </a:r>
          </a:p>
          <a:p>
            <a:r>
              <a:rPr lang="en-US" altLang="ja-JP" sz="2400" dirty="0"/>
              <a:t>     are change too</a:t>
            </a:r>
          </a:p>
          <a:p>
            <a:pPr marL="342900" indent="-342900">
              <a:buFont typeface="Arial" panose="020B0604020202020204" pitchFamily="34" charset="0"/>
              <a:buChar char="•"/>
            </a:pPr>
            <a:r>
              <a:rPr kumimoji="1" lang="en-US" altLang="ja-JP" sz="2400" dirty="0"/>
              <a:t>We need to adjust the parameter</a:t>
            </a:r>
            <a:r>
              <a:rPr lang="en-US" altLang="ja-JP" sz="2400" dirty="0"/>
              <a:t>s</a:t>
            </a:r>
            <a:r>
              <a:rPr kumimoji="1" lang="en-US" altLang="ja-JP" sz="2400" dirty="0"/>
              <a:t> to fit </a:t>
            </a:r>
          </a:p>
          <a:p>
            <a:r>
              <a:rPr lang="en-US" altLang="ja-JP" sz="2400" dirty="0"/>
              <a:t>      </a:t>
            </a:r>
            <a:r>
              <a:rPr kumimoji="1" lang="en-US" altLang="ja-JP" sz="2400" dirty="0"/>
              <a:t>with experiment value</a:t>
            </a:r>
          </a:p>
          <a:p>
            <a:pPr marL="342900" indent="-342900">
              <a:buFont typeface="Arial" panose="020B0604020202020204" pitchFamily="34" charset="0"/>
              <a:buChar char="•"/>
            </a:pPr>
            <a:r>
              <a:rPr kumimoji="1" lang="en-US" altLang="ja-JP" sz="2400" dirty="0"/>
              <a:t>To improve the accuracy of the calculation, </a:t>
            </a:r>
          </a:p>
          <a:p>
            <a:r>
              <a:rPr lang="en-US" altLang="ja-JP" sz="2400" dirty="0"/>
              <a:t>      important to arrange it mathematically </a:t>
            </a:r>
          </a:p>
          <a:p>
            <a:r>
              <a:rPr lang="en-US" altLang="ja-JP" sz="2400" dirty="0"/>
              <a:t>      (covariance</a:t>
            </a:r>
            <a:r>
              <a:rPr lang="ja-JP" altLang="en-US" sz="2400" dirty="0"/>
              <a:t> </a:t>
            </a:r>
            <a:r>
              <a:rPr lang="en-US" altLang="ja-JP" sz="2400" dirty="0"/>
              <a:t>method)</a:t>
            </a:r>
          </a:p>
          <a:p>
            <a:pPr marL="342900" indent="-342900">
              <a:buFont typeface="Arial" panose="020B0604020202020204" pitchFamily="34" charset="0"/>
              <a:buChar char="•"/>
            </a:pPr>
            <a:r>
              <a:rPr kumimoji="1" lang="en-US" altLang="ja-JP" sz="2400" dirty="0"/>
              <a:t>Others system</a:t>
            </a:r>
          </a:p>
          <a:p>
            <a:endParaRPr kumimoji="1" lang="en-US" altLang="ja-JP" sz="2400" dirty="0"/>
          </a:p>
          <a:p>
            <a:r>
              <a:rPr kumimoji="1" lang="en-US" altLang="ja-JP" sz="2400" dirty="0"/>
              <a:t> </a:t>
            </a:r>
            <a:endParaRPr kumimoji="1" lang="ja-JP" altLang="en-US" sz="2400" dirty="0"/>
          </a:p>
        </p:txBody>
      </p:sp>
      <p:sp>
        <p:nvSpPr>
          <p:cNvPr id="3" name="Rectangle 2">
            <a:extLst>
              <a:ext uri="{FF2B5EF4-FFF2-40B4-BE49-F238E27FC236}">
                <a16:creationId xmlns:a16="http://schemas.microsoft.com/office/drawing/2014/main" id="{6C49DDD4-4E63-4F7A-BD01-866121318814}"/>
              </a:ext>
            </a:extLst>
          </p:cNvPr>
          <p:cNvSpPr/>
          <p:nvPr/>
        </p:nvSpPr>
        <p:spPr>
          <a:xfrm>
            <a:off x="3959676" y="4256342"/>
            <a:ext cx="2008909" cy="2431435"/>
          </a:xfrm>
          <a:prstGeom prst="rect">
            <a:avLst/>
          </a:prstGeom>
        </p:spPr>
        <p:txBody>
          <a:bodyPr wrap="square">
            <a:spAutoFit/>
          </a:bodyPr>
          <a:lstStyle/>
          <a:p>
            <a:r>
              <a:rPr lang="en-US" altLang="ja-JP" sz="1200" baseline="30000" dirty="0"/>
              <a:t>50</a:t>
            </a:r>
            <a:r>
              <a:rPr lang="en-US" altLang="ja-JP" sz="1200" dirty="0"/>
              <a:t>Ti+</a:t>
            </a:r>
            <a:r>
              <a:rPr lang="en-US" altLang="ja-JP" sz="1200" baseline="30000" dirty="0"/>
              <a:t>249</a:t>
            </a:r>
            <a:r>
              <a:rPr lang="en-US" altLang="ja-JP" sz="1200" dirty="0"/>
              <a:t>Bk→</a:t>
            </a:r>
            <a:r>
              <a:rPr lang="en-US" altLang="ja-JP" sz="1200" baseline="30000" dirty="0"/>
              <a:t>299</a:t>
            </a:r>
            <a:r>
              <a:rPr lang="en-US" altLang="ja-JP" sz="1200" dirty="0"/>
              <a:t>119</a:t>
            </a:r>
            <a:endParaRPr lang="ja-JP" altLang="ja-JP" sz="1200" dirty="0"/>
          </a:p>
          <a:p>
            <a:r>
              <a:rPr lang="en-US" altLang="ja-JP" sz="1200" baseline="30000" dirty="0"/>
              <a:t>51</a:t>
            </a:r>
            <a:r>
              <a:rPr lang="en-US" altLang="ja-JP" sz="1200" dirty="0"/>
              <a:t>V+</a:t>
            </a:r>
            <a:r>
              <a:rPr lang="en-US" altLang="ja-JP" sz="1200" baseline="30000" dirty="0"/>
              <a:t>248</a:t>
            </a:r>
            <a:r>
              <a:rPr lang="en-US" altLang="ja-JP" sz="1200" dirty="0"/>
              <a:t>Cm→</a:t>
            </a:r>
            <a:r>
              <a:rPr lang="en-US" altLang="ja-JP" sz="1200" baseline="30000" dirty="0"/>
              <a:t>299</a:t>
            </a:r>
            <a:r>
              <a:rPr lang="en-US" altLang="ja-JP" sz="1200" dirty="0"/>
              <a:t>119</a:t>
            </a:r>
            <a:endParaRPr lang="ja-JP" altLang="ja-JP" sz="1200" dirty="0"/>
          </a:p>
          <a:p>
            <a:r>
              <a:rPr lang="en-US" altLang="ja-JP" sz="1200" baseline="30000" dirty="0"/>
              <a:t>48</a:t>
            </a:r>
            <a:r>
              <a:rPr lang="en-US" altLang="ja-JP" sz="1200" dirty="0"/>
              <a:t>Ca+</a:t>
            </a:r>
            <a:r>
              <a:rPr lang="en-US" altLang="ja-JP" sz="1200" baseline="30000" dirty="0"/>
              <a:t>254</a:t>
            </a:r>
            <a:r>
              <a:rPr lang="en-US" altLang="ja-JP" sz="1200" dirty="0"/>
              <a:t>Es→</a:t>
            </a:r>
            <a:r>
              <a:rPr lang="en-US" altLang="ja-JP" sz="1200" baseline="30000" dirty="0"/>
              <a:t>302</a:t>
            </a:r>
            <a:r>
              <a:rPr lang="en-US" altLang="ja-JP" sz="1200" dirty="0"/>
              <a:t>119</a:t>
            </a:r>
            <a:endParaRPr lang="ja-JP" altLang="ja-JP" sz="1200" dirty="0"/>
          </a:p>
          <a:p>
            <a:r>
              <a:rPr lang="en-US" altLang="ja-JP" sz="1200" dirty="0"/>
              <a:t> </a:t>
            </a:r>
            <a:endParaRPr lang="ja-JP" altLang="ja-JP" sz="1200" dirty="0"/>
          </a:p>
          <a:p>
            <a:r>
              <a:rPr lang="en-US" altLang="ja-JP" sz="1200" baseline="30000" dirty="0"/>
              <a:t>50</a:t>
            </a:r>
            <a:r>
              <a:rPr lang="en-US" altLang="ja-JP" sz="1200" dirty="0"/>
              <a:t>Ti+</a:t>
            </a:r>
            <a:r>
              <a:rPr lang="en-US" altLang="ja-JP" sz="1200" baseline="30000" dirty="0"/>
              <a:t>249,250,251</a:t>
            </a:r>
            <a:r>
              <a:rPr lang="en-US" altLang="ja-JP" sz="1200" dirty="0"/>
              <a:t>Cf→</a:t>
            </a:r>
            <a:r>
              <a:rPr lang="en-US" altLang="ja-JP" sz="1200" baseline="30000" dirty="0"/>
              <a:t>299,300,301</a:t>
            </a:r>
            <a:r>
              <a:rPr lang="en-US" altLang="ja-JP" sz="1200" dirty="0"/>
              <a:t>120</a:t>
            </a:r>
            <a:endParaRPr lang="ja-JP" altLang="ja-JP" sz="1200" dirty="0"/>
          </a:p>
          <a:p>
            <a:r>
              <a:rPr lang="en-US" altLang="ja-JP" sz="1200" baseline="30000" dirty="0"/>
              <a:t>54</a:t>
            </a:r>
            <a:r>
              <a:rPr lang="en-US" altLang="ja-JP" sz="1200" dirty="0"/>
              <a:t>Cr+</a:t>
            </a:r>
            <a:r>
              <a:rPr lang="en-US" altLang="ja-JP" sz="1200" baseline="30000" dirty="0"/>
              <a:t>248</a:t>
            </a:r>
            <a:r>
              <a:rPr lang="en-US" altLang="ja-JP" sz="1200" dirty="0"/>
              <a:t>Cm→</a:t>
            </a:r>
            <a:r>
              <a:rPr lang="en-US" altLang="ja-JP" sz="1200" baseline="30000" dirty="0"/>
              <a:t>302</a:t>
            </a:r>
            <a:r>
              <a:rPr lang="en-US" altLang="ja-JP" sz="1200" dirty="0"/>
              <a:t>120</a:t>
            </a:r>
            <a:endParaRPr lang="ja-JP" altLang="ja-JP" sz="1200" dirty="0"/>
          </a:p>
          <a:p>
            <a:endParaRPr lang="en-US" altLang="ja-JP" sz="1200" baseline="30000" dirty="0"/>
          </a:p>
          <a:p>
            <a:r>
              <a:rPr lang="en-US" altLang="ja-JP" sz="1200" baseline="30000" dirty="0"/>
              <a:t>65</a:t>
            </a:r>
            <a:r>
              <a:rPr lang="en-US" altLang="ja-JP" sz="1200" dirty="0"/>
              <a:t>Cu+</a:t>
            </a:r>
            <a:r>
              <a:rPr lang="en-US" altLang="ja-JP" sz="1200" baseline="30000" dirty="0"/>
              <a:t>238</a:t>
            </a:r>
            <a:r>
              <a:rPr lang="en-US" altLang="ja-JP" sz="1200" dirty="0"/>
              <a:t>U→</a:t>
            </a:r>
            <a:r>
              <a:rPr lang="en-US" altLang="ja-JP" sz="1200" baseline="30000" dirty="0"/>
              <a:t>303</a:t>
            </a:r>
            <a:r>
              <a:rPr lang="en-US" altLang="ja-JP" sz="1200" dirty="0"/>
              <a:t>121</a:t>
            </a:r>
            <a:endParaRPr lang="ja-JP" altLang="ja-JP" sz="1200" dirty="0"/>
          </a:p>
          <a:p>
            <a:r>
              <a:rPr lang="en-US" altLang="ja-JP" sz="1200" baseline="30000" dirty="0"/>
              <a:t>136</a:t>
            </a:r>
            <a:r>
              <a:rPr lang="en-US" altLang="ja-JP" sz="1200" dirty="0"/>
              <a:t>Xe+</a:t>
            </a:r>
            <a:r>
              <a:rPr lang="en-US" altLang="ja-JP" sz="1200" baseline="30000" dirty="0"/>
              <a:t>170</a:t>
            </a:r>
            <a:r>
              <a:rPr lang="en-US" altLang="ja-JP" sz="1200" dirty="0"/>
              <a:t>Er→</a:t>
            </a:r>
            <a:r>
              <a:rPr lang="en-US" altLang="ja-JP" sz="1200" baseline="30000" dirty="0"/>
              <a:t>306</a:t>
            </a:r>
            <a:r>
              <a:rPr lang="en-US" altLang="ja-JP" sz="1200" dirty="0"/>
              <a:t>122</a:t>
            </a:r>
            <a:endParaRPr lang="ja-JP" altLang="ja-JP" sz="1200" dirty="0"/>
          </a:p>
          <a:p>
            <a:r>
              <a:rPr lang="en-US" altLang="ja-JP" sz="1200" dirty="0"/>
              <a:t> </a:t>
            </a:r>
            <a:endParaRPr lang="ja-JP" altLang="ja-JP" sz="1200" dirty="0"/>
          </a:p>
          <a:p>
            <a:r>
              <a:rPr lang="en-US" altLang="ja-JP" sz="1200" baseline="30000" dirty="0"/>
              <a:t>180</a:t>
            </a:r>
            <a:r>
              <a:rPr lang="en-US" altLang="ja-JP" sz="1200" dirty="0"/>
              <a:t>Hf+</a:t>
            </a:r>
            <a:r>
              <a:rPr lang="en-US" altLang="ja-JP" sz="1200" baseline="30000" dirty="0"/>
              <a:t>132</a:t>
            </a:r>
            <a:r>
              <a:rPr lang="en-US" altLang="ja-JP" sz="1200" dirty="0"/>
              <a:t>Xo→</a:t>
            </a:r>
            <a:r>
              <a:rPr lang="en-US" altLang="ja-JP" sz="1200" baseline="30000" dirty="0"/>
              <a:t>312</a:t>
            </a:r>
            <a:r>
              <a:rPr lang="en-US" altLang="ja-JP" sz="1200" dirty="0"/>
              <a:t>126</a:t>
            </a:r>
            <a:endParaRPr lang="ja-JP" altLang="ja-JP" sz="1200" dirty="0"/>
          </a:p>
          <a:p>
            <a:r>
              <a:rPr lang="en-US" altLang="ja-JP" sz="1200" baseline="30000" dirty="0"/>
              <a:t>232</a:t>
            </a:r>
            <a:r>
              <a:rPr lang="en-US" altLang="ja-JP" sz="1200" dirty="0"/>
              <a:t>Th+</a:t>
            </a:r>
            <a:r>
              <a:rPr lang="en-US" altLang="ja-JP" sz="1200" baseline="30000" dirty="0"/>
              <a:t>80</a:t>
            </a:r>
            <a:r>
              <a:rPr lang="en-US" altLang="ja-JP" sz="1200" dirty="0"/>
              <a:t>Kr→</a:t>
            </a:r>
            <a:r>
              <a:rPr lang="en-US" altLang="ja-JP" sz="1200" baseline="30000" dirty="0"/>
              <a:t>312</a:t>
            </a:r>
            <a:r>
              <a:rPr lang="en-US" altLang="ja-JP" sz="1200" dirty="0"/>
              <a:t>126</a:t>
            </a:r>
            <a:endParaRPr lang="ja-JP" altLang="ja-JP" sz="1200" dirty="0"/>
          </a:p>
          <a:p>
            <a:r>
              <a:rPr lang="en-US" altLang="ja-JP" sz="1200" baseline="30000" dirty="0"/>
              <a:t>252</a:t>
            </a:r>
            <a:r>
              <a:rPr lang="en-US" altLang="ja-JP" sz="1200" dirty="0"/>
              <a:t>Cf+</a:t>
            </a:r>
            <a:r>
              <a:rPr lang="en-US" altLang="ja-JP" sz="1200" baseline="30000" dirty="0"/>
              <a:t>60</a:t>
            </a:r>
            <a:r>
              <a:rPr lang="en-US" altLang="ja-JP" sz="1200" dirty="0"/>
              <a:t>Ni→</a:t>
            </a:r>
            <a:r>
              <a:rPr lang="en-US" altLang="ja-JP" sz="1200" baseline="30000" dirty="0"/>
              <a:t>312</a:t>
            </a:r>
            <a:r>
              <a:rPr lang="en-US" altLang="ja-JP" sz="1200" dirty="0"/>
              <a:t>126</a:t>
            </a:r>
            <a:endParaRPr lang="ja-JP" altLang="ja-JP" sz="1200" dirty="0"/>
          </a:p>
        </p:txBody>
      </p:sp>
    </p:spTree>
    <p:extLst>
      <p:ext uri="{BB962C8B-B14F-4D97-AF65-F5344CB8AC3E}">
        <p14:creationId xmlns:p14="http://schemas.microsoft.com/office/powerpoint/2010/main" val="388727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
          <p:cNvSpPr txBox="1"/>
          <p:nvPr/>
        </p:nvSpPr>
        <p:spPr>
          <a:xfrm>
            <a:off x="-26984" y="200096"/>
            <a:ext cx="9144000" cy="707886"/>
          </a:xfrm>
          <a:prstGeom prst="rect">
            <a:avLst/>
          </a:prstGeom>
          <a:noFill/>
        </p:spPr>
        <p:txBody>
          <a:bodyPr wrap="square" rtlCol="0">
            <a:spAutoFit/>
          </a:bodyPr>
          <a:lstStyle/>
          <a:p>
            <a:pPr algn="ctr"/>
            <a:r>
              <a:rPr lang="en-US" altLang="ja-JP" sz="4000" dirty="0"/>
              <a:t>Content</a:t>
            </a:r>
            <a:endParaRPr lang="ja-JP" altLang="en-US" sz="4000" dirty="0"/>
          </a:p>
        </p:txBody>
      </p:sp>
      <p:pic>
        <p:nvPicPr>
          <p:cNvPr id="26" name="Picture 25">
            <a:extLst>
              <a:ext uri="{FF2B5EF4-FFF2-40B4-BE49-F238E27FC236}">
                <a16:creationId xmlns:a16="http://schemas.microsoft.com/office/drawing/2014/main" id="{F9E30CF2-A234-4147-BB71-2D55DC240E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50" y="290036"/>
            <a:ext cx="2078014" cy="565535"/>
          </a:xfrm>
          <a:prstGeom prst="rect">
            <a:avLst/>
          </a:prstGeom>
        </p:spPr>
      </p:pic>
      <p:graphicFrame>
        <p:nvGraphicFramePr>
          <p:cNvPr id="5" name="オブジェクト 1">
            <a:extLst>
              <a:ext uri="{FF2B5EF4-FFF2-40B4-BE49-F238E27FC236}">
                <a16:creationId xmlns:a16="http://schemas.microsoft.com/office/drawing/2014/main" id="{A94DF2A2-56A5-49D2-9F1B-C418F59318F2}"/>
              </a:ext>
            </a:extLst>
          </p:cNvPr>
          <p:cNvGraphicFramePr>
            <a:graphicFrameLocks noChangeAspect="1"/>
          </p:cNvGraphicFramePr>
          <p:nvPr>
            <p:extLst>
              <p:ext uri="{D42A27DB-BD31-4B8C-83A1-F6EECF244321}">
                <p14:modId xmlns:p14="http://schemas.microsoft.com/office/powerpoint/2010/main" val="2449139336"/>
              </p:ext>
            </p:extLst>
          </p:nvPr>
        </p:nvGraphicFramePr>
        <p:xfrm>
          <a:off x="1879599" y="1030548"/>
          <a:ext cx="5113338" cy="5103812"/>
        </p:xfrm>
        <a:graphic>
          <a:graphicData uri="http://schemas.openxmlformats.org/presentationml/2006/ole">
            <mc:AlternateContent xmlns:mc="http://schemas.openxmlformats.org/markup-compatibility/2006">
              <mc:Choice xmlns:v="urn:schemas-microsoft-com:vml" Requires="v">
                <p:oleObj spid="_x0000_s54389" name="Visio" r:id="rId5" imgW="2416454" imgH="2410663" progId="">
                  <p:embed/>
                </p:oleObj>
              </mc:Choice>
              <mc:Fallback>
                <p:oleObj name="Visio" r:id="rId5" imgW="2416454" imgH="2410663" progId="">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599" y="1030548"/>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B2BB0432-0661-4C7D-9F4C-769E3AB72CEC}"/>
              </a:ext>
            </a:extLst>
          </p:cNvPr>
          <p:cNvSpPr txBox="1"/>
          <p:nvPr/>
        </p:nvSpPr>
        <p:spPr>
          <a:xfrm>
            <a:off x="1175557" y="1659605"/>
            <a:ext cx="6727157" cy="4031873"/>
          </a:xfrm>
          <a:prstGeom prst="rect">
            <a:avLst/>
          </a:prstGeom>
          <a:noFill/>
        </p:spPr>
        <p:txBody>
          <a:bodyPr wrap="square" rtlCol="0">
            <a:spAutoFit/>
          </a:bodyPr>
          <a:lstStyle/>
          <a:p>
            <a:pPr marL="342900" indent="-342900">
              <a:buFont typeface="+mj-lt"/>
              <a:buAutoNum type="arabicPeriod"/>
            </a:pPr>
            <a:r>
              <a:rPr kumimoji="1" lang="en-US" altLang="ja-JP" sz="3200" dirty="0"/>
              <a:t>Background/Objective</a:t>
            </a:r>
          </a:p>
          <a:p>
            <a:pPr marL="342900" indent="-342900">
              <a:buFont typeface="+mj-lt"/>
              <a:buAutoNum type="arabicPeriod"/>
            </a:pPr>
            <a:r>
              <a:rPr kumimoji="1" lang="en-US" altLang="ja-JP" sz="3200" dirty="0"/>
              <a:t>Model Explanation/Theory</a:t>
            </a:r>
          </a:p>
          <a:p>
            <a:pPr marL="342900" indent="-342900">
              <a:buFont typeface="+mj-lt"/>
              <a:buAutoNum type="arabicPeriod"/>
            </a:pPr>
            <a:r>
              <a:rPr lang="en-US" altLang="ja-JP" sz="3200" dirty="0"/>
              <a:t>Calculation Results</a:t>
            </a:r>
          </a:p>
          <a:p>
            <a:r>
              <a:rPr lang="en-US" altLang="ja-JP" sz="3200" dirty="0"/>
              <a:t>	Survival probability</a:t>
            </a:r>
          </a:p>
          <a:p>
            <a:r>
              <a:rPr lang="en-US" altLang="ja-JP" sz="3200" dirty="0"/>
              <a:t>	Evaporation residue cross section</a:t>
            </a:r>
          </a:p>
          <a:p>
            <a:r>
              <a:rPr lang="en-US" altLang="ja-JP" sz="3200" dirty="0"/>
              <a:t>	comparison to experiment data</a:t>
            </a:r>
          </a:p>
          <a:p>
            <a:r>
              <a:rPr kumimoji="1" lang="en-US" altLang="ja-JP" sz="3200" dirty="0"/>
              <a:t>4. Discussion</a:t>
            </a:r>
          </a:p>
          <a:p>
            <a:r>
              <a:rPr lang="en-US" altLang="ja-JP" sz="3200" dirty="0"/>
              <a:t>5. Conclusion</a:t>
            </a:r>
            <a:endParaRPr kumimoji="1" lang="ja-JP" altLang="en-US" sz="3200" dirty="0"/>
          </a:p>
        </p:txBody>
      </p:sp>
    </p:spTree>
    <p:extLst>
      <p:ext uri="{BB962C8B-B14F-4D97-AF65-F5344CB8AC3E}">
        <p14:creationId xmlns:p14="http://schemas.microsoft.com/office/powerpoint/2010/main" val="3607037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9"/>
          <p:cNvGraphicFramePr>
            <a:graphicFrameLocks noChangeAspect="1"/>
          </p:cNvGraphicFramePr>
          <p:nvPr>
            <p:extLst>
              <p:ext uri="{D42A27DB-BD31-4B8C-83A1-F6EECF244321}">
                <p14:modId xmlns:p14="http://schemas.microsoft.com/office/powerpoint/2010/main" val="3258579857"/>
              </p:ext>
            </p:extLst>
          </p:nvPr>
        </p:nvGraphicFramePr>
        <p:xfrm>
          <a:off x="1908175" y="989013"/>
          <a:ext cx="5113338" cy="5103812"/>
        </p:xfrm>
        <a:graphic>
          <a:graphicData uri="http://schemas.openxmlformats.org/presentationml/2006/ole">
            <mc:AlternateContent xmlns:mc="http://schemas.openxmlformats.org/markup-compatibility/2006">
              <mc:Choice xmlns:v="urn:schemas-microsoft-com:vml" Requires="v">
                <p:oleObj spid="_x0000_s15630" name="Visio" r:id="rId4" imgW="2416454" imgH="2410663" progId="">
                  <p:embed/>
                </p:oleObj>
              </mc:Choice>
              <mc:Fallback>
                <p:oleObj name="Visio" r:id="rId4" imgW="2416454" imgH="2410663" progId="">
                  <p:embed/>
                  <p:pic>
                    <p:nvPicPr>
                      <p:cNvPr id="0" name="Picture 2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989013"/>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7">
            <a:extLst>
              <a:ext uri="{FF2B5EF4-FFF2-40B4-BE49-F238E27FC236}">
                <a16:creationId xmlns:a16="http://schemas.microsoft.com/office/drawing/2014/main" id="{CC3C38D0-DE99-44C0-9C10-83516F65D0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sp>
        <p:nvSpPr>
          <p:cNvPr id="6" name="TextBox 5">
            <a:extLst>
              <a:ext uri="{FF2B5EF4-FFF2-40B4-BE49-F238E27FC236}">
                <a16:creationId xmlns:a16="http://schemas.microsoft.com/office/drawing/2014/main" id="{8D417C85-EC2C-4002-81E4-CDEEC2300051}"/>
              </a:ext>
            </a:extLst>
          </p:cNvPr>
          <p:cNvSpPr txBox="1"/>
          <p:nvPr/>
        </p:nvSpPr>
        <p:spPr>
          <a:xfrm>
            <a:off x="2435891" y="2657475"/>
            <a:ext cx="4057906" cy="1200329"/>
          </a:xfrm>
          <a:prstGeom prst="rect">
            <a:avLst/>
          </a:prstGeom>
          <a:noFill/>
        </p:spPr>
        <p:txBody>
          <a:bodyPr wrap="none" rtlCol="0">
            <a:spAutoFit/>
          </a:bodyPr>
          <a:lstStyle/>
          <a:p>
            <a:r>
              <a:rPr kumimoji="1" lang="en-US" altLang="ja-JP" sz="7200" dirty="0"/>
              <a:t>Thank you</a:t>
            </a:r>
            <a:endParaRPr kumimoji="1" lang="ja-JP" altLang="en-US" sz="7200" dirty="0"/>
          </a:p>
        </p:txBody>
      </p:sp>
    </p:spTree>
    <p:extLst>
      <p:ext uri="{BB962C8B-B14F-4D97-AF65-F5344CB8AC3E}">
        <p14:creationId xmlns:p14="http://schemas.microsoft.com/office/powerpoint/2010/main" val="356183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
          <p:cNvGraphicFramePr>
            <a:graphicFrameLocks noChangeAspect="1"/>
          </p:cNvGraphicFramePr>
          <p:nvPr>
            <p:extLst>
              <p:ext uri="{D42A27DB-BD31-4B8C-83A1-F6EECF244321}">
                <p14:modId xmlns:p14="http://schemas.microsoft.com/office/powerpoint/2010/main" val="1179213260"/>
              </p:ext>
            </p:extLst>
          </p:nvPr>
        </p:nvGraphicFramePr>
        <p:xfrm>
          <a:off x="1879600" y="823507"/>
          <a:ext cx="5113338" cy="5103812"/>
        </p:xfrm>
        <a:graphic>
          <a:graphicData uri="http://schemas.openxmlformats.org/presentationml/2006/ole">
            <mc:AlternateContent xmlns:mc="http://schemas.openxmlformats.org/markup-compatibility/2006">
              <mc:Choice xmlns:v="urn:schemas-microsoft-com:vml" Requires="v">
                <p:oleObj spid="_x0000_s33971" name="Visio" r:id="rId4" imgW="2416454" imgH="2410663" progId="">
                  <p:embed/>
                </p:oleObj>
              </mc:Choice>
              <mc:Fallback>
                <p:oleObj name="Visio" r:id="rId4" imgW="2416454" imgH="2410663" progId="">
                  <p:embed/>
                  <p:pic>
                    <p:nvPicPr>
                      <p:cNvPr id="0" name="Picture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823507"/>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テキスト ボックス 1"/>
          <p:cNvSpPr txBox="1"/>
          <p:nvPr/>
        </p:nvSpPr>
        <p:spPr>
          <a:xfrm>
            <a:off x="500063" y="115621"/>
            <a:ext cx="9144000" cy="707886"/>
          </a:xfrm>
          <a:prstGeom prst="rect">
            <a:avLst/>
          </a:prstGeom>
          <a:noFill/>
        </p:spPr>
        <p:txBody>
          <a:bodyPr wrap="square" rtlCol="0">
            <a:spAutoFit/>
          </a:bodyPr>
          <a:lstStyle/>
          <a:p>
            <a:pPr algn="ctr"/>
            <a:r>
              <a:rPr lang="en-US" altLang="ja-JP" sz="4000" dirty="0"/>
              <a:t>Background/Objective</a:t>
            </a:r>
            <a:endParaRPr lang="ja-JP" altLang="en-US" sz="4000" dirty="0"/>
          </a:p>
        </p:txBody>
      </p:sp>
      <p:pic>
        <p:nvPicPr>
          <p:cNvPr id="27" name="Picture 26">
            <a:extLst>
              <a:ext uri="{FF2B5EF4-FFF2-40B4-BE49-F238E27FC236}">
                <a16:creationId xmlns:a16="http://schemas.microsoft.com/office/drawing/2014/main" id="{F7C94DB2-870C-46AF-9238-CA36130FED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sp>
        <p:nvSpPr>
          <p:cNvPr id="4" name="TextBox 3">
            <a:extLst>
              <a:ext uri="{FF2B5EF4-FFF2-40B4-BE49-F238E27FC236}">
                <a16:creationId xmlns:a16="http://schemas.microsoft.com/office/drawing/2014/main" id="{680974B3-8F73-46E4-8EE9-690B957EBBE9}"/>
              </a:ext>
            </a:extLst>
          </p:cNvPr>
          <p:cNvSpPr txBox="1"/>
          <p:nvPr/>
        </p:nvSpPr>
        <p:spPr>
          <a:xfrm>
            <a:off x="500063" y="1201202"/>
            <a:ext cx="4884542" cy="4647426"/>
          </a:xfrm>
          <a:prstGeom prst="rect">
            <a:avLst/>
          </a:prstGeom>
          <a:noFill/>
        </p:spPr>
        <p:txBody>
          <a:bodyPr wrap="none" rtlCol="0">
            <a:spAutoFit/>
          </a:bodyPr>
          <a:lstStyle/>
          <a:p>
            <a:pPr marL="342900" indent="-342900">
              <a:buFont typeface="+mj-lt"/>
              <a:buAutoNum type="arabicPeriod"/>
            </a:pPr>
            <a:r>
              <a:rPr lang="en-US" altLang="ja-JP" sz="3200" dirty="0">
                <a:solidFill>
                  <a:srgbClr val="FF0000"/>
                </a:solidFill>
                <a:effectLst>
                  <a:outerShdw blurRad="38100" dist="38100" dir="2700000" algn="tl">
                    <a:srgbClr val="000000">
                      <a:alpha val="43137"/>
                    </a:srgbClr>
                  </a:outerShdw>
                </a:effectLst>
              </a:rPr>
              <a:t>NEW</a:t>
            </a:r>
            <a:r>
              <a:rPr lang="en-US" altLang="ja-JP" sz="3200" dirty="0"/>
              <a:t> </a:t>
            </a:r>
            <a:r>
              <a:rPr lang="en-US" altLang="ja-JP" sz="3200" dirty="0" err="1"/>
              <a:t>Superheavy</a:t>
            </a:r>
            <a:r>
              <a:rPr lang="en-US" altLang="ja-JP" sz="3200" dirty="0"/>
              <a:t> element</a:t>
            </a:r>
          </a:p>
          <a:p>
            <a:pPr marL="342900" indent="-342900">
              <a:buFont typeface="+mj-lt"/>
              <a:buAutoNum type="arabicPeriod"/>
            </a:pPr>
            <a:endParaRPr kumimoji="1" lang="en-US" altLang="ja-JP" sz="3200" dirty="0"/>
          </a:p>
          <a:p>
            <a:pPr marL="342900" indent="-342900">
              <a:buFont typeface="+mj-lt"/>
              <a:buAutoNum type="arabicPeriod"/>
            </a:pPr>
            <a:endParaRPr kumimoji="1" lang="en-US" altLang="ja-JP" sz="3200" dirty="0"/>
          </a:p>
          <a:p>
            <a:pPr marL="342900" indent="-342900">
              <a:buFont typeface="+mj-lt"/>
              <a:buAutoNum type="arabicPeriod"/>
            </a:pPr>
            <a:endParaRPr kumimoji="1" lang="en-US" altLang="ja-JP" sz="3200" dirty="0"/>
          </a:p>
          <a:p>
            <a:pPr marL="342900" indent="-342900">
              <a:buFont typeface="+mj-lt"/>
              <a:buAutoNum type="arabicPeriod"/>
            </a:pPr>
            <a:endParaRPr lang="en-US" altLang="ja-JP" sz="3200" dirty="0"/>
          </a:p>
          <a:p>
            <a:pPr marL="342900" indent="-342900">
              <a:buFont typeface="+mj-lt"/>
              <a:buAutoNum type="arabicPeriod"/>
            </a:pPr>
            <a:endParaRPr kumimoji="1" lang="en-US" altLang="ja-JP" sz="3200" dirty="0"/>
          </a:p>
          <a:p>
            <a:pPr marL="342900" indent="-342900">
              <a:buFont typeface="+mj-lt"/>
              <a:buAutoNum type="arabicPeriod"/>
            </a:pPr>
            <a:r>
              <a:rPr lang="en-US" altLang="ja-JP" sz="3200" dirty="0"/>
              <a:t>Island of stability</a:t>
            </a:r>
          </a:p>
          <a:p>
            <a:pPr marL="342900" indent="-342900">
              <a:buFont typeface="+mj-lt"/>
              <a:buAutoNum type="arabicPeriod"/>
            </a:pPr>
            <a:endParaRPr lang="en-US" altLang="ja-JP" sz="3600" dirty="0"/>
          </a:p>
          <a:p>
            <a:pPr marL="342900" indent="-342900">
              <a:buFont typeface="+mj-lt"/>
              <a:buAutoNum type="arabicPeriod"/>
            </a:pPr>
            <a:endParaRPr kumimoji="1" lang="en-US" altLang="ja-JP" dirty="0"/>
          </a:p>
          <a:p>
            <a:pPr marL="342900" indent="-342900">
              <a:buFont typeface="+mj-lt"/>
              <a:buAutoNum type="arabicPeriod"/>
            </a:pPr>
            <a:endParaRPr kumimoji="1" lang="ja-JP" altLang="en-US" dirty="0"/>
          </a:p>
        </p:txBody>
      </p:sp>
      <p:pic>
        <p:nvPicPr>
          <p:cNvPr id="28" name="図 1">
            <a:extLst>
              <a:ext uri="{FF2B5EF4-FFF2-40B4-BE49-F238E27FC236}">
                <a16:creationId xmlns:a16="http://schemas.microsoft.com/office/drawing/2014/main" id="{8D9A0A5E-EEC8-43D2-A984-F1A252DFAEE0}"/>
              </a:ext>
            </a:extLst>
          </p:cNvPr>
          <p:cNvPicPr/>
          <p:nvPr/>
        </p:nvPicPr>
        <p:blipFill rotWithShape="1">
          <a:blip r:embed="rId7" cstate="print">
            <a:extLst>
              <a:ext uri="{28A0092B-C50C-407E-A947-70E740481C1C}">
                <a14:useLocalDpi xmlns:a14="http://schemas.microsoft.com/office/drawing/2010/main" val="0"/>
              </a:ext>
            </a:extLst>
          </a:blip>
          <a:srcRect b="5824"/>
          <a:stretch/>
        </p:blipFill>
        <p:spPr bwMode="auto">
          <a:xfrm>
            <a:off x="1059714" y="4622226"/>
            <a:ext cx="4155224" cy="2235774"/>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AB27023F-5F83-4602-8623-E354F773F4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2256" y="1868447"/>
            <a:ext cx="4150575" cy="2010064"/>
          </a:xfrm>
          <a:prstGeom prst="rect">
            <a:avLst/>
          </a:prstGeom>
        </p:spPr>
      </p:pic>
    </p:spTree>
    <p:extLst>
      <p:ext uri="{BB962C8B-B14F-4D97-AF65-F5344CB8AC3E}">
        <p14:creationId xmlns:p14="http://schemas.microsoft.com/office/powerpoint/2010/main" val="368240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1">
            <a:extLst>
              <a:ext uri="{FF2B5EF4-FFF2-40B4-BE49-F238E27FC236}">
                <a16:creationId xmlns:a16="http://schemas.microsoft.com/office/drawing/2014/main" id="{8F9B2639-CAD2-4EAD-8CBE-DE5262D051F0}"/>
              </a:ext>
            </a:extLst>
          </p:cNvPr>
          <p:cNvGraphicFramePr>
            <a:graphicFrameLocks noChangeAspect="1"/>
          </p:cNvGraphicFramePr>
          <p:nvPr>
            <p:extLst>
              <p:ext uri="{D42A27DB-BD31-4B8C-83A1-F6EECF244321}">
                <p14:modId xmlns:p14="http://schemas.microsoft.com/office/powerpoint/2010/main" val="1003766609"/>
              </p:ext>
            </p:extLst>
          </p:nvPr>
        </p:nvGraphicFramePr>
        <p:xfrm>
          <a:off x="1879600" y="823507"/>
          <a:ext cx="5113338" cy="5103812"/>
        </p:xfrm>
        <a:graphic>
          <a:graphicData uri="http://schemas.openxmlformats.org/presentationml/2006/ole">
            <mc:AlternateContent xmlns:mc="http://schemas.openxmlformats.org/markup-compatibility/2006">
              <mc:Choice xmlns:v="urn:schemas-microsoft-com:vml" Requires="v">
                <p:oleObj spid="_x0000_s38036" name="Visio" r:id="rId4" imgW="2416454" imgH="2410663" progId="">
                  <p:embed/>
                </p:oleObj>
              </mc:Choice>
              <mc:Fallback>
                <p:oleObj name="Visio" r:id="rId4" imgW="2416454" imgH="2410663" progId="">
                  <p:embed/>
                  <p:pic>
                    <p:nvPicPr>
                      <p:cNvPr id="0" name="Picture 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823507"/>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テキスト ボックス 1">
            <a:extLst>
              <a:ext uri="{FF2B5EF4-FFF2-40B4-BE49-F238E27FC236}">
                <a16:creationId xmlns:a16="http://schemas.microsoft.com/office/drawing/2014/main" id="{3E8AD561-433F-465A-9C84-4BF2ECA2238C}"/>
              </a:ext>
            </a:extLst>
          </p:cNvPr>
          <p:cNvSpPr txBox="1"/>
          <p:nvPr/>
        </p:nvSpPr>
        <p:spPr>
          <a:xfrm>
            <a:off x="500063" y="115621"/>
            <a:ext cx="9144000" cy="707886"/>
          </a:xfrm>
          <a:prstGeom prst="rect">
            <a:avLst/>
          </a:prstGeom>
          <a:noFill/>
        </p:spPr>
        <p:txBody>
          <a:bodyPr wrap="square" rtlCol="0">
            <a:spAutoFit/>
          </a:bodyPr>
          <a:lstStyle/>
          <a:p>
            <a:pPr algn="ctr"/>
            <a:r>
              <a:rPr lang="en-US" altLang="ja-JP" sz="4000" dirty="0"/>
              <a:t>Background/Objective</a:t>
            </a:r>
            <a:endParaRPr lang="ja-JP" altLang="en-US" sz="4000" dirty="0"/>
          </a:p>
        </p:txBody>
      </p:sp>
      <p:pic>
        <p:nvPicPr>
          <p:cNvPr id="6" name="Picture 5">
            <a:extLst>
              <a:ext uri="{FF2B5EF4-FFF2-40B4-BE49-F238E27FC236}">
                <a16:creationId xmlns:a16="http://schemas.microsoft.com/office/drawing/2014/main" id="{98C15DC4-D3F4-4B72-B998-801A4A4C36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sp>
        <p:nvSpPr>
          <p:cNvPr id="7" name="TextBox 6">
            <a:extLst>
              <a:ext uri="{FF2B5EF4-FFF2-40B4-BE49-F238E27FC236}">
                <a16:creationId xmlns:a16="http://schemas.microsoft.com/office/drawing/2014/main" id="{AA91344B-1D79-4525-B99A-E34A26BA1F50}"/>
              </a:ext>
            </a:extLst>
          </p:cNvPr>
          <p:cNvSpPr txBox="1"/>
          <p:nvPr/>
        </p:nvSpPr>
        <p:spPr>
          <a:xfrm>
            <a:off x="2526321" y="1389042"/>
            <a:ext cx="3961213" cy="2185214"/>
          </a:xfrm>
          <a:prstGeom prst="rect">
            <a:avLst/>
          </a:prstGeom>
          <a:noFill/>
        </p:spPr>
        <p:txBody>
          <a:bodyPr wrap="none" rtlCol="0">
            <a:spAutoFit/>
          </a:bodyPr>
          <a:lstStyle/>
          <a:p>
            <a:pPr marL="342900" indent="-342900" algn="ctr">
              <a:buFont typeface="+mj-lt"/>
              <a:buAutoNum type="arabicPeriod"/>
            </a:pPr>
            <a:r>
              <a:rPr lang="en-US" altLang="ja-JP" sz="3200" dirty="0" err="1"/>
              <a:t>Superheavy</a:t>
            </a:r>
            <a:r>
              <a:rPr lang="en-US" altLang="ja-JP" sz="3200" dirty="0"/>
              <a:t> element</a:t>
            </a:r>
          </a:p>
          <a:p>
            <a:pPr algn="ctr"/>
            <a:r>
              <a:rPr lang="en-US" altLang="ja-JP" sz="3200" dirty="0"/>
              <a:t>2.Island of stability</a:t>
            </a:r>
          </a:p>
          <a:p>
            <a:pPr marL="342900" indent="-342900">
              <a:buFont typeface="+mj-lt"/>
              <a:buAutoNum type="arabicPeriod"/>
            </a:pPr>
            <a:endParaRPr lang="en-US" altLang="ja-JP" sz="3600" dirty="0"/>
          </a:p>
          <a:p>
            <a:pPr marL="342900" indent="-342900">
              <a:buFont typeface="+mj-lt"/>
              <a:buAutoNum type="arabicPeriod"/>
            </a:pPr>
            <a:endParaRPr kumimoji="1" lang="en-US" altLang="ja-JP" dirty="0"/>
          </a:p>
          <a:p>
            <a:pPr marL="342900" indent="-342900">
              <a:buFont typeface="+mj-lt"/>
              <a:buAutoNum type="arabicPeriod"/>
            </a:pPr>
            <a:endParaRPr kumimoji="1" lang="ja-JP" altLang="en-US" dirty="0"/>
          </a:p>
        </p:txBody>
      </p:sp>
      <p:sp>
        <p:nvSpPr>
          <p:cNvPr id="2" name="Arrow: Down 1">
            <a:extLst>
              <a:ext uri="{FF2B5EF4-FFF2-40B4-BE49-F238E27FC236}">
                <a16:creationId xmlns:a16="http://schemas.microsoft.com/office/drawing/2014/main" id="{4B2FB762-1BE9-4561-97EC-C05862E56799}"/>
              </a:ext>
            </a:extLst>
          </p:cNvPr>
          <p:cNvSpPr/>
          <p:nvPr/>
        </p:nvSpPr>
        <p:spPr>
          <a:xfrm>
            <a:off x="4000501" y="2551521"/>
            <a:ext cx="1071562"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2">
            <a:extLst>
              <a:ext uri="{FF2B5EF4-FFF2-40B4-BE49-F238E27FC236}">
                <a16:creationId xmlns:a16="http://schemas.microsoft.com/office/drawing/2014/main" id="{9E116583-1C63-42BC-8F76-449D09EAAA8E}"/>
              </a:ext>
            </a:extLst>
          </p:cNvPr>
          <p:cNvSpPr txBox="1"/>
          <p:nvPr/>
        </p:nvSpPr>
        <p:spPr>
          <a:xfrm>
            <a:off x="1245906" y="3908346"/>
            <a:ext cx="6742615" cy="1569660"/>
          </a:xfrm>
          <a:prstGeom prst="rect">
            <a:avLst/>
          </a:prstGeom>
          <a:noFill/>
        </p:spPr>
        <p:txBody>
          <a:bodyPr wrap="none" rtlCol="0">
            <a:spAutoFit/>
          </a:bodyPr>
          <a:lstStyle/>
          <a:p>
            <a:pPr algn="ctr"/>
            <a:r>
              <a:rPr kumimoji="1" lang="en-US" altLang="ja-JP" sz="3200" dirty="0"/>
              <a:t>Important to know </a:t>
            </a:r>
            <a:r>
              <a:rPr kumimoji="1" lang="en-US" altLang="ja-JP" sz="3200" u="sng" dirty="0"/>
              <a:t>evaporation residue</a:t>
            </a:r>
          </a:p>
          <a:p>
            <a:pPr algn="ctr"/>
            <a:r>
              <a:rPr lang="en-US" altLang="ja-JP" sz="3200" dirty="0"/>
              <a:t>Fusion </a:t>
            </a:r>
            <a:r>
              <a:rPr lang="en-US" altLang="ja-JP" sz="3200" dirty="0">
                <a:solidFill>
                  <a:srgbClr val="FF0000"/>
                </a:solidFill>
              </a:rPr>
              <a:t>(formation) </a:t>
            </a:r>
            <a:r>
              <a:rPr lang="en-US" altLang="ja-JP" sz="3200" dirty="0"/>
              <a:t>probability</a:t>
            </a:r>
          </a:p>
          <a:p>
            <a:pPr algn="ctr"/>
            <a:r>
              <a:rPr kumimoji="1" lang="en-US" altLang="ja-JP" sz="3200" dirty="0"/>
              <a:t>Survival probability</a:t>
            </a:r>
            <a:endParaRPr kumimoji="1" lang="ja-JP" altLang="en-US" sz="3200" dirty="0"/>
          </a:p>
        </p:txBody>
      </p:sp>
      <p:sp>
        <p:nvSpPr>
          <p:cNvPr id="8" name="Oval 7">
            <a:extLst>
              <a:ext uri="{FF2B5EF4-FFF2-40B4-BE49-F238E27FC236}">
                <a16:creationId xmlns:a16="http://schemas.microsoft.com/office/drawing/2014/main" id="{71F17B19-C518-46A5-BC92-DED09C693EAB}"/>
              </a:ext>
            </a:extLst>
          </p:cNvPr>
          <p:cNvSpPr/>
          <p:nvPr/>
        </p:nvSpPr>
        <p:spPr>
          <a:xfrm>
            <a:off x="816591" y="3714750"/>
            <a:ext cx="7627321" cy="170858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Speech Bubble: Oval 8">
            <a:extLst>
              <a:ext uri="{FF2B5EF4-FFF2-40B4-BE49-F238E27FC236}">
                <a16:creationId xmlns:a16="http://schemas.microsoft.com/office/drawing/2014/main" id="{5A9DC376-681F-4FF8-80A0-7B52E1676ED7}"/>
              </a:ext>
            </a:extLst>
          </p:cNvPr>
          <p:cNvSpPr/>
          <p:nvPr/>
        </p:nvSpPr>
        <p:spPr>
          <a:xfrm rot="10491174">
            <a:off x="836613" y="5494911"/>
            <a:ext cx="2085975" cy="1189987"/>
          </a:xfrm>
          <a:prstGeom prst="wedgeEllipseCallo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Box 9">
            <a:extLst>
              <a:ext uri="{FF2B5EF4-FFF2-40B4-BE49-F238E27FC236}">
                <a16:creationId xmlns:a16="http://schemas.microsoft.com/office/drawing/2014/main" id="{97811CE4-C1DA-4A91-AB0A-F4E5AD667E52}"/>
              </a:ext>
            </a:extLst>
          </p:cNvPr>
          <p:cNvSpPr txBox="1"/>
          <p:nvPr/>
        </p:nvSpPr>
        <p:spPr>
          <a:xfrm>
            <a:off x="812897" y="5671602"/>
            <a:ext cx="2133405" cy="646331"/>
          </a:xfrm>
          <a:prstGeom prst="rect">
            <a:avLst/>
          </a:prstGeom>
          <a:noFill/>
        </p:spPr>
        <p:txBody>
          <a:bodyPr wrap="none" rtlCol="0">
            <a:spAutoFit/>
          </a:bodyPr>
          <a:lstStyle/>
          <a:p>
            <a:pPr algn="ctr"/>
            <a:r>
              <a:rPr kumimoji="1" lang="en-US" altLang="ja-JP" b="1" dirty="0"/>
              <a:t>Synthesizing </a:t>
            </a:r>
          </a:p>
          <a:p>
            <a:pPr algn="ctr"/>
            <a:r>
              <a:rPr kumimoji="1" lang="en-US" altLang="ja-JP" b="1" dirty="0" err="1"/>
              <a:t>superheavy</a:t>
            </a:r>
            <a:r>
              <a:rPr kumimoji="1" lang="en-US" altLang="ja-JP" b="1" dirty="0"/>
              <a:t> element</a:t>
            </a:r>
            <a:endParaRPr kumimoji="1" lang="ja-JP" altLang="en-US" b="1" dirty="0"/>
          </a:p>
        </p:txBody>
      </p:sp>
      <p:sp>
        <p:nvSpPr>
          <p:cNvPr id="11" name="Explosion: 8 Points 10">
            <a:extLst>
              <a:ext uri="{FF2B5EF4-FFF2-40B4-BE49-F238E27FC236}">
                <a16:creationId xmlns:a16="http://schemas.microsoft.com/office/drawing/2014/main" id="{49257399-E944-4431-BD79-28795F91485E}"/>
              </a:ext>
            </a:extLst>
          </p:cNvPr>
          <p:cNvSpPr/>
          <p:nvPr/>
        </p:nvSpPr>
        <p:spPr>
          <a:xfrm>
            <a:off x="6421437" y="1017103"/>
            <a:ext cx="1143001" cy="800100"/>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Box 11">
            <a:extLst>
              <a:ext uri="{FF2B5EF4-FFF2-40B4-BE49-F238E27FC236}">
                <a16:creationId xmlns:a16="http://schemas.microsoft.com/office/drawing/2014/main" id="{733BA93E-498B-4986-A3AF-D815E8D0AA93}"/>
              </a:ext>
            </a:extLst>
          </p:cNvPr>
          <p:cNvSpPr txBox="1"/>
          <p:nvPr/>
        </p:nvSpPr>
        <p:spPr>
          <a:xfrm>
            <a:off x="6614900" y="1174663"/>
            <a:ext cx="816796" cy="400110"/>
          </a:xfrm>
          <a:prstGeom prst="rect">
            <a:avLst/>
          </a:prstGeom>
          <a:noFill/>
        </p:spPr>
        <p:txBody>
          <a:bodyPr wrap="square" rtlCol="0">
            <a:spAutoFit/>
          </a:bodyPr>
          <a:lstStyle/>
          <a:p>
            <a:r>
              <a:rPr kumimoji="1" lang="en-US" altLang="ja-JP" sz="2000" b="1" dirty="0"/>
              <a:t>new</a:t>
            </a:r>
            <a:endParaRPr kumimoji="1" lang="ja-JP" altLang="en-US" sz="2000" b="1" dirty="0"/>
          </a:p>
        </p:txBody>
      </p:sp>
      <p:sp>
        <p:nvSpPr>
          <p:cNvPr id="13" name="TextBox 12">
            <a:extLst>
              <a:ext uri="{FF2B5EF4-FFF2-40B4-BE49-F238E27FC236}">
                <a16:creationId xmlns:a16="http://schemas.microsoft.com/office/drawing/2014/main" id="{FD8380A7-4E17-4D78-8233-5FE6FD86A7F8}"/>
              </a:ext>
            </a:extLst>
          </p:cNvPr>
          <p:cNvSpPr txBox="1"/>
          <p:nvPr/>
        </p:nvSpPr>
        <p:spPr>
          <a:xfrm>
            <a:off x="6029283" y="5579013"/>
            <a:ext cx="2518510" cy="584775"/>
          </a:xfrm>
          <a:prstGeom prst="rect">
            <a:avLst/>
          </a:prstGeom>
          <a:noFill/>
        </p:spPr>
        <p:txBody>
          <a:bodyPr wrap="none" rtlCol="0">
            <a:spAutoFit/>
          </a:bodyPr>
          <a:lstStyle/>
          <a:p>
            <a:r>
              <a:rPr lang="en-US" altLang="ja-JP" sz="3200" dirty="0" err="1"/>
              <a:t>P</a:t>
            </a:r>
            <a:r>
              <a:rPr lang="en-US" altLang="ja-JP" sz="3200" baseline="-25000" dirty="0" err="1"/>
              <a:t>for</a:t>
            </a:r>
            <a:r>
              <a:rPr lang="en-US" altLang="ja-JP" sz="3200" dirty="0"/>
              <a:t> x </a:t>
            </a:r>
            <a:r>
              <a:rPr lang="en-US" altLang="ja-JP" sz="3200" dirty="0" err="1"/>
              <a:t>P</a:t>
            </a:r>
            <a:r>
              <a:rPr lang="en-US" altLang="ja-JP" sz="3200" baseline="-25000" dirty="0" err="1"/>
              <a:t>sur</a:t>
            </a:r>
            <a:r>
              <a:rPr lang="en-US" altLang="ja-JP" sz="3200" dirty="0"/>
              <a:t> = P</a:t>
            </a:r>
            <a:r>
              <a:rPr lang="en-US" altLang="ja-JP" sz="3200" baseline="-25000" dirty="0"/>
              <a:t>ER</a:t>
            </a:r>
            <a:endParaRPr lang="ja-JP" altLang="ja-JP" sz="3200" dirty="0"/>
          </a:p>
        </p:txBody>
      </p:sp>
      <p:sp>
        <p:nvSpPr>
          <p:cNvPr id="14" name="Rectangle 13">
            <a:extLst>
              <a:ext uri="{FF2B5EF4-FFF2-40B4-BE49-F238E27FC236}">
                <a16:creationId xmlns:a16="http://schemas.microsoft.com/office/drawing/2014/main" id="{A47E7725-265C-4CA4-AF7C-A14CFC78913C}"/>
              </a:ext>
            </a:extLst>
          </p:cNvPr>
          <p:cNvSpPr/>
          <p:nvPr/>
        </p:nvSpPr>
        <p:spPr>
          <a:xfrm>
            <a:off x="5879828" y="5671602"/>
            <a:ext cx="2797720" cy="611898"/>
          </a:xfrm>
          <a:prstGeom prst="rect">
            <a:avLst/>
          </a:prstGeom>
          <a:noFill/>
          <a:ln w="38100">
            <a:solidFill>
              <a:srgbClr val="000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00D9"/>
                </a:solidFill>
              </a:ln>
              <a:noFill/>
            </a:endParaRPr>
          </a:p>
        </p:txBody>
      </p:sp>
    </p:spTree>
    <p:extLst>
      <p:ext uri="{BB962C8B-B14F-4D97-AF65-F5344CB8AC3E}">
        <p14:creationId xmlns:p14="http://schemas.microsoft.com/office/powerpoint/2010/main" val="21155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923385150"/>
              </p:ext>
            </p:extLst>
          </p:nvPr>
        </p:nvGraphicFramePr>
        <p:xfrm>
          <a:off x="1908175" y="989013"/>
          <a:ext cx="5113338" cy="5103812"/>
        </p:xfrm>
        <a:graphic>
          <a:graphicData uri="http://schemas.openxmlformats.org/presentationml/2006/ole">
            <mc:AlternateContent xmlns:mc="http://schemas.openxmlformats.org/markup-compatibility/2006">
              <mc:Choice xmlns:v="urn:schemas-microsoft-com:vml" Requires="v">
                <p:oleObj spid="_x0000_s36030" name="Visio" r:id="rId4" imgW="2416454" imgH="2410663" progId="">
                  <p:embed/>
                </p:oleObj>
              </mc:Choice>
              <mc:Fallback>
                <p:oleObj name="Visio" r:id="rId4" imgW="2416454" imgH="2410663" progId="">
                  <p:embed/>
                  <p:pic>
                    <p:nvPicPr>
                      <p:cNvPr id="0" name="Picture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989013"/>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テキスト ボックス 1"/>
          <p:cNvSpPr txBox="1"/>
          <p:nvPr/>
        </p:nvSpPr>
        <p:spPr>
          <a:xfrm>
            <a:off x="2623842" y="230899"/>
            <a:ext cx="5752857" cy="707886"/>
          </a:xfrm>
          <a:prstGeom prst="rect">
            <a:avLst/>
          </a:prstGeom>
          <a:noFill/>
        </p:spPr>
        <p:txBody>
          <a:bodyPr wrap="none" rtlCol="0">
            <a:spAutoFit/>
          </a:bodyPr>
          <a:lstStyle/>
          <a:p>
            <a:r>
              <a:rPr lang="en-US" altLang="ja-JP" sz="4000" dirty="0"/>
              <a:t>Model Explanation/Theory</a:t>
            </a:r>
            <a:endParaRPr lang="ja-JP" altLang="en-US" sz="4000" dirty="0"/>
          </a:p>
        </p:txBody>
      </p:sp>
      <p:pic>
        <p:nvPicPr>
          <p:cNvPr id="54" name="Picture 53">
            <a:extLst>
              <a:ext uri="{FF2B5EF4-FFF2-40B4-BE49-F238E27FC236}">
                <a16:creationId xmlns:a16="http://schemas.microsoft.com/office/drawing/2014/main" id="{BB61662C-1285-4E8D-A4B0-A632F08575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pic>
        <p:nvPicPr>
          <p:cNvPr id="58" name="Picture 5" descr="fig11">
            <a:extLst>
              <a:ext uri="{FF2B5EF4-FFF2-40B4-BE49-F238E27FC236}">
                <a16:creationId xmlns:a16="http://schemas.microsoft.com/office/drawing/2014/main" id="{020C7676-B8C5-4C53-B072-DC84DAB995BC}"/>
              </a:ext>
            </a:extLst>
          </p:cNvPr>
          <p:cNvPicPr>
            <a:picLocks noChangeAspect="1" noChangeArrowheads="1"/>
          </p:cNvPicPr>
          <p:nvPr/>
        </p:nvPicPr>
        <p:blipFill>
          <a:blip r:embed="rId7" cstate="print"/>
          <a:srcRect/>
          <a:stretch>
            <a:fillRect/>
          </a:stretch>
        </p:blipFill>
        <p:spPr>
          <a:xfrm>
            <a:off x="507109" y="1577565"/>
            <a:ext cx="7696200" cy="5280025"/>
          </a:xfrm>
          <a:prstGeom prst="rect">
            <a:avLst/>
          </a:prstGeom>
          <a:noFill/>
        </p:spPr>
      </p:pic>
      <p:sp>
        <p:nvSpPr>
          <p:cNvPr id="59" name="正方形/長方形 4">
            <a:extLst>
              <a:ext uri="{FF2B5EF4-FFF2-40B4-BE49-F238E27FC236}">
                <a16:creationId xmlns:a16="http://schemas.microsoft.com/office/drawing/2014/main" id="{A0A3FBB0-7D0C-417B-8472-C645C9D98779}"/>
              </a:ext>
            </a:extLst>
          </p:cNvPr>
          <p:cNvSpPr/>
          <p:nvPr/>
        </p:nvSpPr>
        <p:spPr>
          <a:xfrm>
            <a:off x="1232391" y="4281956"/>
            <a:ext cx="2557110" cy="369332"/>
          </a:xfrm>
          <a:prstGeom prst="rect">
            <a:avLst/>
          </a:prstGeom>
        </p:spPr>
        <p:txBody>
          <a:bodyPr wrap="none">
            <a:spAutoFit/>
          </a:bodyPr>
          <a:lstStyle/>
          <a:p>
            <a:pPr algn="l" eaLnBrk="0" hangingPunct="0">
              <a:lnSpc>
                <a:spcPct val="100000"/>
              </a:lnSpc>
              <a:spcBef>
                <a:spcPct val="0"/>
              </a:spcBef>
              <a:buClrTx/>
              <a:buSzTx/>
              <a:buFontTx/>
              <a:buNone/>
            </a:pPr>
            <a:r>
              <a:rPr lang="en-US" altLang="ja-JP" i="0" dirty="0">
                <a:solidFill>
                  <a:srgbClr val="C00000"/>
                </a:solidFill>
                <a:latin typeface="Arial" charset="0"/>
                <a:ea typeface="ＭＳ ゴシック" pitchFamily="49" charset="-128"/>
              </a:rPr>
              <a:t>Formation probability</a:t>
            </a:r>
            <a:endParaRPr lang="ja-JP" altLang="en-US" i="0" dirty="0">
              <a:solidFill>
                <a:srgbClr val="C00000"/>
              </a:solidFill>
              <a:latin typeface="Arial" charset="0"/>
              <a:ea typeface="ＭＳ ゴシック" pitchFamily="49" charset="-128"/>
            </a:endParaRPr>
          </a:p>
        </p:txBody>
      </p:sp>
      <p:sp>
        <p:nvSpPr>
          <p:cNvPr id="60" name="正方形/長方形 5">
            <a:extLst>
              <a:ext uri="{FF2B5EF4-FFF2-40B4-BE49-F238E27FC236}">
                <a16:creationId xmlns:a16="http://schemas.microsoft.com/office/drawing/2014/main" id="{C6D8352B-065C-4F32-8851-50FC3F2853A4}"/>
              </a:ext>
            </a:extLst>
          </p:cNvPr>
          <p:cNvSpPr/>
          <p:nvPr/>
        </p:nvSpPr>
        <p:spPr>
          <a:xfrm>
            <a:off x="3056360" y="6402511"/>
            <a:ext cx="2326278" cy="369332"/>
          </a:xfrm>
          <a:prstGeom prst="rect">
            <a:avLst/>
          </a:prstGeom>
        </p:spPr>
        <p:txBody>
          <a:bodyPr wrap="none">
            <a:spAutoFit/>
          </a:bodyPr>
          <a:lstStyle/>
          <a:p>
            <a:pPr algn="l" eaLnBrk="0" hangingPunct="0">
              <a:lnSpc>
                <a:spcPct val="100000"/>
              </a:lnSpc>
              <a:spcBef>
                <a:spcPct val="0"/>
              </a:spcBef>
              <a:buClrTx/>
              <a:buSzTx/>
              <a:buFontTx/>
              <a:buNone/>
            </a:pPr>
            <a:r>
              <a:rPr lang="en-US" altLang="ja-JP" i="0" dirty="0">
                <a:solidFill>
                  <a:srgbClr val="C00000"/>
                </a:solidFill>
                <a:latin typeface="Arial" charset="0"/>
                <a:ea typeface="ＭＳ ゴシック" pitchFamily="49" charset="-128"/>
              </a:rPr>
              <a:t>Survival probability</a:t>
            </a:r>
            <a:endParaRPr lang="ja-JP" altLang="en-US" i="0" dirty="0">
              <a:solidFill>
                <a:srgbClr val="C00000"/>
              </a:solidFill>
              <a:latin typeface="Arial" charset="0"/>
              <a:ea typeface="ＭＳ ゴシック" pitchFamily="49" charset="-128"/>
            </a:endParaRPr>
          </a:p>
        </p:txBody>
      </p:sp>
      <p:sp>
        <p:nvSpPr>
          <p:cNvPr id="61" name="テキスト ボックス 6">
            <a:extLst>
              <a:ext uri="{FF2B5EF4-FFF2-40B4-BE49-F238E27FC236}">
                <a16:creationId xmlns:a16="http://schemas.microsoft.com/office/drawing/2014/main" id="{6AE31206-DEC4-4CFE-9682-0CECE4FDB01E}"/>
              </a:ext>
            </a:extLst>
          </p:cNvPr>
          <p:cNvSpPr txBox="1"/>
          <p:nvPr/>
        </p:nvSpPr>
        <p:spPr>
          <a:xfrm>
            <a:off x="1237886" y="1928723"/>
            <a:ext cx="2643672" cy="369332"/>
          </a:xfrm>
          <a:prstGeom prst="rect">
            <a:avLst/>
          </a:prstGeom>
          <a:noFill/>
        </p:spPr>
        <p:txBody>
          <a:bodyPr wrap="none" rtlCol="0">
            <a:spAutoFit/>
          </a:bodyPr>
          <a:lstStyle/>
          <a:p>
            <a:pPr algn="l" eaLnBrk="0" hangingPunct="0">
              <a:lnSpc>
                <a:spcPct val="100000"/>
              </a:lnSpc>
              <a:spcBef>
                <a:spcPct val="0"/>
              </a:spcBef>
              <a:buClrTx/>
              <a:buSzTx/>
              <a:buFontTx/>
              <a:buNone/>
            </a:pPr>
            <a:r>
              <a:rPr kumimoji="1" lang="en-US" altLang="ja-JP" b="0" i="0" dirty="0">
                <a:solidFill>
                  <a:srgbClr val="000000"/>
                </a:solidFill>
                <a:latin typeface="Arial" charset="0"/>
                <a:ea typeface="ＭＳ ゴシック" pitchFamily="49" charset="-128"/>
              </a:rPr>
              <a:t>Reaction time</a:t>
            </a:r>
            <a:r>
              <a:rPr kumimoji="1" lang="ja-JP" altLang="en-US" b="0" i="0" dirty="0">
                <a:solidFill>
                  <a:srgbClr val="000000"/>
                </a:solidFill>
                <a:latin typeface="Arial" charset="0"/>
                <a:ea typeface="ＭＳ ゴシック" pitchFamily="49" charset="-128"/>
              </a:rPr>
              <a:t> </a:t>
            </a:r>
            <a:r>
              <a:rPr kumimoji="1" lang="en-US" altLang="ja-JP" b="0" dirty="0">
                <a:solidFill>
                  <a:srgbClr val="000000"/>
                </a:solidFill>
                <a:latin typeface="Arial" charset="0"/>
                <a:ea typeface="ＭＳ ゴシック" pitchFamily="49" charset="-128"/>
              </a:rPr>
              <a:t>t </a:t>
            </a:r>
            <a:r>
              <a:rPr kumimoji="1" lang="en-US" altLang="ja-JP" b="0" i="0" dirty="0">
                <a:solidFill>
                  <a:srgbClr val="000000"/>
                </a:solidFill>
                <a:latin typeface="Arial" charset="0"/>
                <a:ea typeface="ＭＳ ゴシック" pitchFamily="49" charset="-128"/>
              </a:rPr>
              <a:t>&lt; 10</a:t>
            </a:r>
            <a:r>
              <a:rPr kumimoji="1" lang="en-US" altLang="ja-JP" b="0" i="0" baseline="30000" dirty="0">
                <a:solidFill>
                  <a:srgbClr val="000000"/>
                </a:solidFill>
                <a:latin typeface="Arial" charset="0"/>
                <a:ea typeface="ＭＳ ゴシック" pitchFamily="49" charset="-128"/>
              </a:rPr>
              <a:t>-22</a:t>
            </a:r>
            <a:r>
              <a:rPr kumimoji="1" lang="en-US" altLang="ja-JP" b="0" i="0" dirty="0">
                <a:solidFill>
                  <a:srgbClr val="000000"/>
                </a:solidFill>
                <a:latin typeface="Arial" charset="0"/>
                <a:ea typeface="ＭＳ ゴシック" pitchFamily="49" charset="-128"/>
              </a:rPr>
              <a:t> s</a:t>
            </a:r>
            <a:endParaRPr kumimoji="1" lang="ja-JP" altLang="en-US" b="0" i="0" dirty="0">
              <a:solidFill>
                <a:srgbClr val="000000"/>
              </a:solidFill>
              <a:latin typeface="Arial" charset="0"/>
              <a:ea typeface="ＭＳ ゴシック" pitchFamily="49" charset="-128"/>
            </a:endParaRPr>
          </a:p>
        </p:txBody>
      </p:sp>
      <p:sp>
        <p:nvSpPr>
          <p:cNvPr id="62" name="正方形/長方形 7">
            <a:extLst>
              <a:ext uri="{FF2B5EF4-FFF2-40B4-BE49-F238E27FC236}">
                <a16:creationId xmlns:a16="http://schemas.microsoft.com/office/drawing/2014/main" id="{789C10E6-3203-451A-A8A7-E7791E6CEBA3}"/>
              </a:ext>
            </a:extLst>
          </p:cNvPr>
          <p:cNvSpPr/>
          <p:nvPr/>
        </p:nvSpPr>
        <p:spPr>
          <a:xfrm>
            <a:off x="1237886" y="3191768"/>
            <a:ext cx="1909497" cy="369332"/>
          </a:xfrm>
          <a:prstGeom prst="rect">
            <a:avLst/>
          </a:prstGeom>
        </p:spPr>
        <p:txBody>
          <a:bodyPr wrap="none">
            <a:spAutoFit/>
          </a:bodyPr>
          <a:lstStyle/>
          <a:p>
            <a:pPr algn="l" eaLnBrk="0" hangingPunct="0">
              <a:lnSpc>
                <a:spcPct val="100000"/>
              </a:lnSpc>
              <a:spcBef>
                <a:spcPct val="0"/>
              </a:spcBef>
              <a:buClrTx/>
              <a:buSzTx/>
              <a:buFontTx/>
              <a:buNone/>
            </a:pPr>
            <a:r>
              <a:rPr kumimoji="1" lang="en-US" altLang="ja-JP" b="0" i="0" dirty="0">
                <a:solidFill>
                  <a:srgbClr val="000000"/>
                </a:solidFill>
                <a:latin typeface="Arial" charset="0"/>
                <a:ea typeface="ＭＳ ゴシック" pitchFamily="49" charset="-128"/>
              </a:rPr>
              <a:t>10</a:t>
            </a:r>
            <a:r>
              <a:rPr kumimoji="1" lang="en-US" altLang="ja-JP" b="0" i="0" baseline="30000" dirty="0">
                <a:solidFill>
                  <a:srgbClr val="000000"/>
                </a:solidFill>
                <a:latin typeface="Arial" charset="0"/>
                <a:ea typeface="ＭＳ ゴシック" pitchFamily="49" charset="-128"/>
              </a:rPr>
              <a:t>-22</a:t>
            </a:r>
            <a:r>
              <a:rPr kumimoji="1" lang="en-US" altLang="ja-JP" b="0" i="0" dirty="0">
                <a:solidFill>
                  <a:srgbClr val="000000"/>
                </a:solidFill>
                <a:latin typeface="Arial" charset="0"/>
                <a:ea typeface="ＭＳ ゴシック" pitchFamily="49" charset="-128"/>
              </a:rPr>
              <a:t> &lt; </a:t>
            </a:r>
            <a:r>
              <a:rPr kumimoji="1" lang="en-US" altLang="ja-JP" b="0" dirty="0">
                <a:solidFill>
                  <a:srgbClr val="000000"/>
                </a:solidFill>
                <a:latin typeface="Arial" charset="0"/>
                <a:ea typeface="ＭＳ ゴシック" pitchFamily="49" charset="-128"/>
              </a:rPr>
              <a:t>t</a:t>
            </a:r>
            <a:r>
              <a:rPr kumimoji="1" lang="en-US" altLang="ja-JP" b="0" i="0" dirty="0">
                <a:solidFill>
                  <a:srgbClr val="000000"/>
                </a:solidFill>
                <a:latin typeface="Arial" charset="0"/>
                <a:ea typeface="ＭＳ ゴシック" pitchFamily="49" charset="-128"/>
              </a:rPr>
              <a:t> &lt; 10</a:t>
            </a:r>
            <a:r>
              <a:rPr kumimoji="1" lang="en-US" altLang="ja-JP" b="0" i="0" baseline="30000" dirty="0">
                <a:solidFill>
                  <a:srgbClr val="000000"/>
                </a:solidFill>
                <a:latin typeface="Arial" charset="0"/>
                <a:ea typeface="ＭＳ ゴシック" pitchFamily="49" charset="-128"/>
              </a:rPr>
              <a:t>-18</a:t>
            </a:r>
            <a:r>
              <a:rPr kumimoji="1" lang="en-US" altLang="ja-JP" b="0" i="0" dirty="0">
                <a:solidFill>
                  <a:srgbClr val="000000"/>
                </a:solidFill>
                <a:latin typeface="Arial" charset="0"/>
                <a:ea typeface="ＭＳ ゴシック" pitchFamily="49" charset="-128"/>
              </a:rPr>
              <a:t> s</a:t>
            </a:r>
            <a:endParaRPr lang="ja-JP" altLang="en-US" b="0" i="0" dirty="0">
              <a:solidFill>
                <a:srgbClr val="000000"/>
              </a:solidFill>
              <a:latin typeface="Arial" charset="0"/>
              <a:ea typeface="ＭＳ ゴシック" pitchFamily="49" charset="-128"/>
            </a:endParaRPr>
          </a:p>
        </p:txBody>
      </p:sp>
      <p:sp>
        <p:nvSpPr>
          <p:cNvPr id="63" name="正方形/長方形 8">
            <a:extLst>
              <a:ext uri="{FF2B5EF4-FFF2-40B4-BE49-F238E27FC236}">
                <a16:creationId xmlns:a16="http://schemas.microsoft.com/office/drawing/2014/main" id="{008DB49E-9DE5-4173-B84B-30C28E167217}"/>
              </a:ext>
            </a:extLst>
          </p:cNvPr>
          <p:cNvSpPr/>
          <p:nvPr/>
        </p:nvSpPr>
        <p:spPr>
          <a:xfrm>
            <a:off x="1149568" y="5232226"/>
            <a:ext cx="1303562" cy="369332"/>
          </a:xfrm>
          <a:prstGeom prst="rect">
            <a:avLst/>
          </a:prstGeom>
        </p:spPr>
        <p:txBody>
          <a:bodyPr wrap="none">
            <a:spAutoFit/>
          </a:bodyPr>
          <a:lstStyle/>
          <a:p>
            <a:pPr algn="l" eaLnBrk="0" hangingPunct="0">
              <a:lnSpc>
                <a:spcPct val="100000"/>
              </a:lnSpc>
              <a:spcBef>
                <a:spcPct val="0"/>
              </a:spcBef>
              <a:buClrTx/>
              <a:buSzTx/>
              <a:buFontTx/>
              <a:buNone/>
            </a:pPr>
            <a:r>
              <a:rPr kumimoji="1" lang="en-US" altLang="ja-JP" b="0" i="0" dirty="0">
                <a:solidFill>
                  <a:srgbClr val="000000"/>
                </a:solidFill>
                <a:latin typeface="Arial" charset="0"/>
                <a:ea typeface="ＭＳ ゴシック" pitchFamily="49" charset="-128"/>
              </a:rPr>
              <a:t>~10</a:t>
            </a:r>
            <a:r>
              <a:rPr kumimoji="1" lang="en-US" altLang="ja-JP" b="0" i="0" baseline="30000" dirty="0">
                <a:solidFill>
                  <a:srgbClr val="000000"/>
                </a:solidFill>
                <a:latin typeface="Arial" charset="0"/>
                <a:ea typeface="ＭＳ ゴシック" pitchFamily="49" charset="-128"/>
              </a:rPr>
              <a:t>-18</a:t>
            </a:r>
            <a:r>
              <a:rPr kumimoji="1" lang="en-US" altLang="ja-JP" b="0" i="0" dirty="0">
                <a:solidFill>
                  <a:srgbClr val="000000"/>
                </a:solidFill>
                <a:latin typeface="Arial" charset="0"/>
                <a:ea typeface="ＭＳ ゴシック" pitchFamily="49" charset="-128"/>
              </a:rPr>
              <a:t> s</a:t>
            </a:r>
            <a:r>
              <a:rPr kumimoji="1" lang="ja-JP" altLang="en-US" b="0" i="0" dirty="0">
                <a:solidFill>
                  <a:srgbClr val="000000"/>
                </a:solidFill>
                <a:latin typeface="Arial" charset="0"/>
                <a:ea typeface="ＭＳ ゴシック" pitchFamily="49" charset="-128"/>
              </a:rPr>
              <a:t> </a:t>
            </a:r>
            <a:r>
              <a:rPr kumimoji="1" lang="en-US" altLang="ja-JP" b="0" i="0" dirty="0">
                <a:solidFill>
                  <a:srgbClr val="000000"/>
                </a:solidFill>
                <a:latin typeface="Arial" charset="0"/>
                <a:ea typeface="ＭＳ ゴシック" pitchFamily="49" charset="-128"/>
              </a:rPr>
              <a:t>&lt; </a:t>
            </a:r>
            <a:r>
              <a:rPr kumimoji="1" lang="en-US" altLang="ja-JP" b="0" dirty="0">
                <a:solidFill>
                  <a:srgbClr val="000000"/>
                </a:solidFill>
                <a:latin typeface="Arial" charset="0"/>
                <a:ea typeface="ＭＳ ゴシック" pitchFamily="49" charset="-128"/>
              </a:rPr>
              <a:t>t</a:t>
            </a:r>
            <a:endParaRPr lang="ja-JP" altLang="en-US" b="0" i="0" dirty="0">
              <a:solidFill>
                <a:srgbClr val="000000"/>
              </a:solidFill>
              <a:latin typeface="Arial" charset="0"/>
              <a:ea typeface="ＭＳ ゴシック" pitchFamily="49" charset="-128"/>
            </a:endParaRPr>
          </a:p>
        </p:txBody>
      </p:sp>
      <p:sp>
        <p:nvSpPr>
          <p:cNvPr id="64" name="正方形/長方形 10">
            <a:extLst>
              <a:ext uri="{FF2B5EF4-FFF2-40B4-BE49-F238E27FC236}">
                <a16:creationId xmlns:a16="http://schemas.microsoft.com/office/drawing/2014/main" id="{8C9EC5FC-18D0-4E26-BE72-E85136A88AD8}"/>
              </a:ext>
            </a:extLst>
          </p:cNvPr>
          <p:cNvSpPr/>
          <p:nvPr/>
        </p:nvSpPr>
        <p:spPr>
          <a:xfrm>
            <a:off x="5432624" y="3738215"/>
            <a:ext cx="2499402" cy="369332"/>
          </a:xfrm>
          <a:prstGeom prst="rect">
            <a:avLst/>
          </a:prstGeom>
        </p:spPr>
        <p:txBody>
          <a:bodyPr wrap="none">
            <a:spAutoFit/>
          </a:bodyPr>
          <a:lstStyle/>
          <a:p>
            <a:pPr algn="l" eaLnBrk="0" hangingPunct="0">
              <a:lnSpc>
                <a:spcPct val="100000"/>
              </a:lnSpc>
              <a:spcBef>
                <a:spcPct val="0"/>
              </a:spcBef>
              <a:buClrTx/>
              <a:buSzTx/>
              <a:buFontTx/>
              <a:buNone/>
            </a:pPr>
            <a:r>
              <a:rPr kumimoji="1" lang="en-US" altLang="ja-JP" b="0" dirty="0">
                <a:solidFill>
                  <a:srgbClr val="0000FF"/>
                </a:solidFill>
                <a:latin typeface="Arial" charset="0"/>
                <a:ea typeface="ＭＳ ゴシック" pitchFamily="49" charset="-128"/>
              </a:rPr>
              <a:t>Quasi-fission 90~99 %</a:t>
            </a:r>
            <a:endParaRPr lang="ja-JP" altLang="en-US" b="0" i="0" dirty="0">
              <a:solidFill>
                <a:srgbClr val="0000FF"/>
              </a:solidFill>
              <a:latin typeface="Arial" charset="0"/>
              <a:ea typeface="ＭＳ ゴシック" pitchFamily="49" charset="-128"/>
            </a:endParaRPr>
          </a:p>
        </p:txBody>
      </p:sp>
      <p:sp>
        <p:nvSpPr>
          <p:cNvPr id="65" name="正方形/長方形 11">
            <a:extLst>
              <a:ext uri="{FF2B5EF4-FFF2-40B4-BE49-F238E27FC236}">
                <a16:creationId xmlns:a16="http://schemas.microsoft.com/office/drawing/2014/main" id="{08413263-BD3D-4D5A-A3D3-E5F4A9182196}"/>
              </a:ext>
            </a:extLst>
          </p:cNvPr>
          <p:cNvSpPr/>
          <p:nvPr/>
        </p:nvSpPr>
        <p:spPr>
          <a:xfrm>
            <a:off x="4464844" y="5493989"/>
            <a:ext cx="1608133" cy="369332"/>
          </a:xfrm>
          <a:prstGeom prst="rect">
            <a:avLst/>
          </a:prstGeom>
        </p:spPr>
        <p:txBody>
          <a:bodyPr wrap="none">
            <a:spAutoFit/>
          </a:bodyPr>
          <a:lstStyle/>
          <a:p>
            <a:pPr algn="l" eaLnBrk="0" hangingPunct="0">
              <a:lnSpc>
                <a:spcPct val="100000"/>
              </a:lnSpc>
              <a:spcBef>
                <a:spcPct val="0"/>
              </a:spcBef>
              <a:buClrTx/>
              <a:buSzTx/>
              <a:buFontTx/>
              <a:buNone/>
            </a:pPr>
            <a:r>
              <a:rPr kumimoji="1" lang="en-US" altLang="ja-JP" b="0" dirty="0">
                <a:solidFill>
                  <a:srgbClr val="C00000"/>
                </a:solidFill>
                <a:latin typeface="Arial" charset="0"/>
                <a:ea typeface="ＭＳ ゴシック" pitchFamily="49" charset="-128"/>
              </a:rPr>
              <a:t>Fusion-fission</a:t>
            </a:r>
            <a:endParaRPr lang="ja-JP" altLang="en-US" b="0" i="0" dirty="0">
              <a:solidFill>
                <a:srgbClr val="C00000"/>
              </a:solidFill>
              <a:latin typeface="Arial" charset="0"/>
              <a:ea typeface="ＭＳ ゴシック" pitchFamily="49" charset="-128"/>
            </a:endParaRPr>
          </a:p>
        </p:txBody>
      </p:sp>
      <p:sp>
        <p:nvSpPr>
          <p:cNvPr id="67" name="テキスト ボックス 13">
            <a:extLst>
              <a:ext uri="{FF2B5EF4-FFF2-40B4-BE49-F238E27FC236}">
                <a16:creationId xmlns:a16="http://schemas.microsoft.com/office/drawing/2014/main" id="{4D3BF4A5-2F4A-4E6C-902D-31E6961069AE}"/>
              </a:ext>
            </a:extLst>
          </p:cNvPr>
          <p:cNvSpPr txBox="1"/>
          <p:nvPr/>
        </p:nvSpPr>
        <p:spPr>
          <a:xfrm>
            <a:off x="507109" y="2227788"/>
            <a:ext cx="821059" cy="646331"/>
          </a:xfrm>
          <a:prstGeom prst="rect">
            <a:avLst/>
          </a:prstGeom>
          <a:noFill/>
        </p:spPr>
        <p:txBody>
          <a:bodyPr wrap="none" rtlCol="0">
            <a:spAutoFit/>
          </a:bodyPr>
          <a:lstStyle/>
          <a:p>
            <a:pPr>
              <a:buClr>
                <a:srgbClr val="3333CC"/>
              </a:buClr>
            </a:pPr>
            <a:r>
              <a:rPr kumimoji="1" lang="en-US" altLang="ja-JP" dirty="0"/>
              <a:t>1</a:t>
            </a:r>
            <a:r>
              <a:rPr kumimoji="1" lang="en-US" altLang="ja-JP" baseline="30000" dirty="0"/>
              <a:t>st</a:t>
            </a:r>
            <a:endParaRPr kumimoji="1" lang="en-US" altLang="ja-JP" dirty="0"/>
          </a:p>
          <a:p>
            <a:pPr>
              <a:buClr>
                <a:srgbClr val="3333CC"/>
              </a:buClr>
            </a:pPr>
            <a:r>
              <a:rPr kumimoji="1" lang="en-US" altLang="ja-JP" dirty="0"/>
              <a:t>stage</a:t>
            </a:r>
            <a:endParaRPr kumimoji="1" lang="ja-JP" altLang="en-US" dirty="0"/>
          </a:p>
        </p:txBody>
      </p:sp>
      <p:sp>
        <p:nvSpPr>
          <p:cNvPr id="68" name="テキスト ボックス 14">
            <a:extLst>
              <a:ext uri="{FF2B5EF4-FFF2-40B4-BE49-F238E27FC236}">
                <a16:creationId xmlns:a16="http://schemas.microsoft.com/office/drawing/2014/main" id="{2A9AA759-478D-41E5-9963-A63F82AC32A5}"/>
              </a:ext>
            </a:extLst>
          </p:cNvPr>
          <p:cNvSpPr txBox="1"/>
          <p:nvPr/>
        </p:nvSpPr>
        <p:spPr>
          <a:xfrm>
            <a:off x="507109" y="3739956"/>
            <a:ext cx="821059" cy="646331"/>
          </a:xfrm>
          <a:prstGeom prst="rect">
            <a:avLst/>
          </a:prstGeom>
          <a:noFill/>
        </p:spPr>
        <p:txBody>
          <a:bodyPr wrap="none" rtlCol="0">
            <a:spAutoFit/>
          </a:bodyPr>
          <a:lstStyle/>
          <a:p>
            <a:pPr>
              <a:buClr>
                <a:srgbClr val="3333CC"/>
              </a:buClr>
            </a:pPr>
            <a:r>
              <a:rPr kumimoji="1" lang="en-US" altLang="ja-JP" dirty="0"/>
              <a:t>2</a:t>
            </a:r>
            <a:r>
              <a:rPr kumimoji="1" lang="en-US" altLang="ja-JP" baseline="30000" dirty="0"/>
              <a:t>nd</a:t>
            </a:r>
            <a:endParaRPr kumimoji="1" lang="en-US" altLang="ja-JP" dirty="0"/>
          </a:p>
          <a:p>
            <a:pPr>
              <a:buClr>
                <a:srgbClr val="3333CC"/>
              </a:buClr>
            </a:pPr>
            <a:r>
              <a:rPr kumimoji="1" lang="en-US" altLang="ja-JP" dirty="0"/>
              <a:t>stage</a:t>
            </a:r>
            <a:endParaRPr kumimoji="1" lang="ja-JP" altLang="en-US" dirty="0"/>
          </a:p>
        </p:txBody>
      </p:sp>
      <p:sp>
        <p:nvSpPr>
          <p:cNvPr id="69" name="テキスト ボックス 15">
            <a:extLst>
              <a:ext uri="{FF2B5EF4-FFF2-40B4-BE49-F238E27FC236}">
                <a16:creationId xmlns:a16="http://schemas.microsoft.com/office/drawing/2014/main" id="{70C60B05-FC2A-41FE-9132-52DE0A4B42A0}"/>
              </a:ext>
            </a:extLst>
          </p:cNvPr>
          <p:cNvSpPr txBox="1"/>
          <p:nvPr/>
        </p:nvSpPr>
        <p:spPr>
          <a:xfrm>
            <a:off x="507109" y="5540156"/>
            <a:ext cx="821059" cy="646331"/>
          </a:xfrm>
          <a:prstGeom prst="rect">
            <a:avLst/>
          </a:prstGeom>
          <a:noFill/>
        </p:spPr>
        <p:txBody>
          <a:bodyPr wrap="none" rtlCol="0">
            <a:spAutoFit/>
          </a:bodyPr>
          <a:lstStyle/>
          <a:p>
            <a:pPr>
              <a:buClr>
                <a:srgbClr val="3333CC"/>
              </a:buClr>
            </a:pPr>
            <a:r>
              <a:rPr kumimoji="1" lang="en-US" altLang="ja-JP" dirty="0"/>
              <a:t>3</a:t>
            </a:r>
            <a:r>
              <a:rPr kumimoji="1" lang="en-US" altLang="ja-JP" baseline="30000" dirty="0"/>
              <a:t>rd</a:t>
            </a:r>
            <a:endParaRPr kumimoji="1" lang="en-US" altLang="ja-JP" dirty="0"/>
          </a:p>
          <a:p>
            <a:pPr>
              <a:buClr>
                <a:srgbClr val="3333CC"/>
              </a:buClr>
            </a:pPr>
            <a:r>
              <a:rPr kumimoji="1" lang="en-US" altLang="ja-JP" dirty="0"/>
              <a:t>stage</a:t>
            </a:r>
            <a:endParaRPr kumimoji="1" lang="ja-JP" altLang="en-US" dirty="0"/>
          </a:p>
        </p:txBody>
      </p:sp>
      <p:sp>
        <p:nvSpPr>
          <p:cNvPr id="70" name="正方形/長方形 16">
            <a:extLst>
              <a:ext uri="{FF2B5EF4-FFF2-40B4-BE49-F238E27FC236}">
                <a16:creationId xmlns:a16="http://schemas.microsoft.com/office/drawing/2014/main" id="{5C3B303D-BC58-4AA4-91DB-1968244CD86C}"/>
              </a:ext>
            </a:extLst>
          </p:cNvPr>
          <p:cNvSpPr/>
          <p:nvPr/>
        </p:nvSpPr>
        <p:spPr>
          <a:xfrm>
            <a:off x="1471972" y="2716165"/>
            <a:ext cx="2450223" cy="369332"/>
          </a:xfrm>
          <a:prstGeom prst="rect">
            <a:avLst/>
          </a:prstGeom>
        </p:spPr>
        <p:txBody>
          <a:bodyPr wrap="none">
            <a:spAutoFit/>
          </a:bodyPr>
          <a:lstStyle/>
          <a:p>
            <a:pPr algn="l" eaLnBrk="0" hangingPunct="0">
              <a:lnSpc>
                <a:spcPct val="100000"/>
              </a:lnSpc>
              <a:spcBef>
                <a:spcPct val="0"/>
              </a:spcBef>
              <a:buClrTx/>
              <a:buSzTx/>
              <a:buFontTx/>
              <a:buNone/>
            </a:pPr>
            <a:r>
              <a:rPr lang="en-US" altLang="ja-JP" i="0" dirty="0">
                <a:solidFill>
                  <a:srgbClr val="C00000"/>
                </a:solidFill>
                <a:latin typeface="Arial" charset="0"/>
                <a:ea typeface="ＭＳ ゴシック" pitchFamily="49" charset="-128"/>
              </a:rPr>
              <a:t>Touching probability</a:t>
            </a:r>
            <a:endParaRPr lang="ja-JP" altLang="en-US" i="0" dirty="0">
              <a:solidFill>
                <a:srgbClr val="C00000"/>
              </a:solidFill>
              <a:latin typeface="Arial" charset="0"/>
              <a:ea typeface="ＭＳ ゴシック" pitchFamily="49" charset="-128"/>
            </a:endParaRPr>
          </a:p>
        </p:txBody>
      </p:sp>
      <p:sp>
        <p:nvSpPr>
          <p:cNvPr id="10" name="TextBox 9">
            <a:extLst>
              <a:ext uri="{FF2B5EF4-FFF2-40B4-BE49-F238E27FC236}">
                <a16:creationId xmlns:a16="http://schemas.microsoft.com/office/drawing/2014/main" id="{03B9320F-EFFF-4544-81B6-B159B0EAE844}"/>
              </a:ext>
            </a:extLst>
          </p:cNvPr>
          <p:cNvSpPr txBox="1"/>
          <p:nvPr/>
        </p:nvSpPr>
        <p:spPr>
          <a:xfrm>
            <a:off x="507109" y="993200"/>
            <a:ext cx="7498848" cy="584775"/>
          </a:xfrm>
          <a:prstGeom prst="rect">
            <a:avLst/>
          </a:prstGeom>
          <a:noFill/>
        </p:spPr>
        <p:txBody>
          <a:bodyPr wrap="none" rtlCol="0">
            <a:spAutoFit/>
          </a:bodyPr>
          <a:lstStyle/>
          <a:p>
            <a:r>
              <a:rPr kumimoji="1" lang="en-US" altLang="ja-JP" sz="3200" dirty="0"/>
              <a:t>Process of synthesizing </a:t>
            </a:r>
            <a:r>
              <a:rPr kumimoji="1" lang="en-US" altLang="ja-JP" sz="3200" dirty="0" err="1"/>
              <a:t>superheavy</a:t>
            </a:r>
            <a:r>
              <a:rPr kumimoji="1" lang="en-US" altLang="ja-JP" sz="3200" dirty="0"/>
              <a:t> element</a:t>
            </a:r>
            <a:endParaRPr kumimoji="1" lang="ja-JP" altLang="en-US" sz="3200" dirty="0"/>
          </a:p>
        </p:txBody>
      </p:sp>
      <p:sp>
        <p:nvSpPr>
          <p:cNvPr id="3" name="TextBox 2">
            <a:extLst>
              <a:ext uri="{FF2B5EF4-FFF2-40B4-BE49-F238E27FC236}">
                <a16:creationId xmlns:a16="http://schemas.microsoft.com/office/drawing/2014/main" id="{0AA550CD-5DD1-4A18-9E00-5E78A527590A}"/>
              </a:ext>
            </a:extLst>
          </p:cNvPr>
          <p:cNvSpPr txBox="1"/>
          <p:nvPr/>
        </p:nvSpPr>
        <p:spPr>
          <a:xfrm>
            <a:off x="5936216" y="2547381"/>
            <a:ext cx="1085297" cy="276999"/>
          </a:xfrm>
          <a:prstGeom prst="rect">
            <a:avLst/>
          </a:prstGeom>
          <a:noFill/>
        </p:spPr>
        <p:txBody>
          <a:bodyPr wrap="none" rtlCol="0">
            <a:spAutoFit/>
          </a:bodyPr>
          <a:lstStyle/>
          <a:p>
            <a:r>
              <a:rPr kumimoji="1" lang="en-US" altLang="ja-JP" sz="1200" dirty="0"/>
              <a:t>Target nucleus</a:t>
            </a:r>
            <a:endParaRPr kumimoji="1" lang="ja-JP" altLang="en-US" sz="1200" dirty="0"/>
          </a:p>
        </p:txBody>
      </p:sp>
      <p:sp>
        <p:nvSpPr>
          <p:cNvPr id="4" name="TextBox 3">
            <a:extLst>
              <a:ext uri="{FF2B5EF4-FFF2-40B4-BE49-F238E27FC236}">
                <a16:creationId xmlns:a16="http://schemas.microsoft.com/office/drawing/2014/main" id="{734A2A97-E17C-4FA1-A74C-C6AC6C4D0F34}"/>
              </a:ext>
            </a:extLst>
          </p:cNvPr>
          <p:cNvSpPr txBox="1"/>
          <p:nvPr/>
        </p:nvSpPr>
        <p:spPr>
          <a:xfrm>
            <a:off x="7268256" y="2501507"/>
            <a:ext cx="810543" cy="461665"/>
          </a:xfrm>
          <a:prstGeom prst="rect">
            <a:avLst/>
          </a:prstGeom>
          <a:noFill/>
        </p:spPr>
        <p:txBody>
          <a:bodyPr wrap="none" rtlCol="0">
            <a:spAutoFit/>
          </a:bodyPr>
          <a:lstStyle/>
          <a:p>
            <a:r>
              <a:rPr kumimoji="1" lang="en-US" altLang="ja-JP" sz="1200" dirty="0"/>
              <a:t>Projectile </a:t>
            </a:r>
          </a:p>
          <a:p>
            <a:r>
              <a:rPr lang="en-US" altLang="ja-JP" sz="1200" dirty="0"/>
              <a:t>nucleus</a:t>
            </a:r>
            <a:endParaRPr kumimoji="1" lang="ja-JP" altLang="en-US" sz="1200" dirty="0"/>
          </a:p>
        </p:txBody>
      </p:sp>
      <p:sp>
        <p:nvSpPr>
          <p:cNvPr id="5" name="TextBox 4">
            <a:extLst>
              <a:ext uri="{FF2B5EF4-FFF2-40B4-BE49-F238E27FC236}">
                <a16:creationId xmlns:a16="http://schemas.microsoft.com/office/drawing/2014/main" id="{AB9CD34E-7FB4-41D1-A76B-B640DE765838}"/>
              </a:ext>
            </a:extLst>
          </p:cNvPr>
          <p:cNvSpPr txBox="1"/>
          <p:nvPr/>
        </p:nvSpPr>
        <p:spPr>
          <a:xfrm>
            <a:off x="2973795" y="2141755"/>
            <a:ext cx="2051908" cy="738664"/>
          </a:xfrm>
          <a:prstGeom prst="rect">
            <a:avLst/>
          </a:prstGeom>
          <a:noFill/>
        </p:spPr>
        <p:txBody>
          <a:bodyPr wrap="none" rtlCol="0">
            <a:spAutoFit/>
          </a:bodyPr>
          <a:lstStyle/>
          <a:p>
            <a:r>
              <a:rPr kumimoji="1" lang="en-US" altLang="ja-JP" sz="1400" dirty="0"/>
              <a:t>Potential depth</a:t>
            </a:r>
          </a:p>
          <a:p>
            <a:r>
              <a:rPr lang="en-US" altLang="ja-JP" sz="1400" dirty="0"/>
              <a:t>Diffuseness</a:t>
            </a:r>
          </a:p>
          <a:p>
            <a:r>
              <a:rPr kumimoji="1" lang="en-US" altLang="ja-JP" sz="1400" dirty="0"/>
              <a:t>Kinetic energy dissipation</a:t>
            </a:r>
            <a:endParaRPr kumimoji="1" lang="ja-JP" altLang="en-US" sz="1400" dirty="0"/>
          </a:p>
        </p:txBody>
      </p:sp>
      <p:sp>
        <p:nvSpPr>
          <p:cNvPr id="7" name="TextBox 6">
            <a:extLst>
              <a:ext uri="{FF2B5EF4-FFF2-40B4-BE49-F238E27FC236}">
                <a16:creationId xmlns:a16="http://schemas.microsoft.com/office/drawing/2014/main" id="{00D3D6D6-43A9-4AC3-9D93-2FE3B6A2BDD6}"/>
              </a:ext>
            </a:extLst>
          </p:cNvPr>
          <p:cNvSpPr txBox="1"/>
          <p:nvPr/>
        </p:nvSpPr>
        <p:spPr>
          <a:xfrm>
            <a:off x="2144948" y="3540919"/>
            <a:ext cx="1761572" cy="738664"/>
          </a:xfrm>
          <a:prstGeom prst="rect">
            <a:avLst/>
          </a:prstGeom>
          <a:noFill/>
        </p:spPr>
        <p:txBody>
          <a:bodyPr wrap="none" rtlCol="0">
            <a:spAutoFit/>
          </a:bodyPr>
          <a:lstStyle/>
          <a:p>
            <a:r>
              <a:rPr kumimoji="1" lang="en-US" altLang="ja-JP" sz="1400" dirty="0"/>
              <a:t>Potential energy</a:t>
            </a:r>
          </a:p>
          <a:p>
            <a:r>
              <a:rPr lang="en-US" altLang="ja-JP" sz="1400" dirty="0"/>
              <a:t>Shape parameter</a:t>
            </a:r>
          </a:p>
          <a:p>
            <a:r>
              <a:rPr kumimoji="1" lang="en-US" altLang="ja-JP" sz="1400" dirty="0"/>
              <a:t>Transport coefficients</a:t>
            </a:r>
            <a:endParaRPr kumimoji="1" lang="ja-JP" altLang="en-US" sz="1400" dirty="0"/>
          </a:p>
        </p:txBody>
      </p:sp>
      <p:sp>
        <p:nvSpPr>
          <p:cNvPr id="8" name="Rectangle 7">
            <a:extLst>
              <a:ext uri="{FF2B5EF4-FFF2-40B4-BE49-F238E27FC236}">
                <a16:creationId xmlns:a16="http://schemas.microsoft.com/office/drawing/2014/main" id="{BA41AD5A-5760-4A8D-B571-A4F5C6CC220A}"/>
              </a:ext>
            </a:extLst>
          </p:cNvPr>
          <p:cNvSpPr/>
          <p:nvPr/>
        </p:nvSpPr>
        <p:spPr>
          <a:xfrm>
            <a:off x="5936216" y="5864346"/>
            <a:ext cx="2021538" cy="738664"/>
          </a:xfrm>
          <a:prstGeom prst="rect">
            <a:avLst/>
          </a:prstGeom>
        </p:spPr>
        <p:txBody>
          <a:bodyPr wrap="square">
            <a:spAutoFit/>
          </a:bodyPr>
          <a:lstStyle/>
          <a:p>
            <a:pPr eaLnBrk="0" hangingPunct="0">
              <a:spcBef>
                <a:spcPct val="0"/>
              </a:spcBef>
            </a:pPr>
            <a:r>
              <a:rPr lang="en-US" altLang="ja-JP" sz="1400" dirty="0">
                <a:ea typeface="ＭＳ ゴシック" pitchFamily="49" charset="-128"/>
              </a:rPr>
              <a:t>Fission barrier height </a:t>
            </a:r>
            <a:r>
              <a:rPr lang="en-US" altLang="ja-JP" sz="1400" dirty="0"/>
              <a:t>B</a:t>
            </a:r>
            <a:r>
              <a:rPr lang="en-US" altLang="ja-JP" sz="1400" baseline="-25000" dirty="0"/>
              <a:t>f</a:t>
            </a:r>
            <a:endParaRPr lang="en-US" altLang="ja-JP" sz="1400" dirty="0">
              <a:ea typeface="ＭＳ ゴシック" pitchFamily="49" charset="-128"/>
            </a:endParaRPr>
          </a:p>
          <a:p>
            <a:pPr lvl="0" eaLnBrk="0" hangingPunct="0">
              <a:spcBef>
                <a:spcPct val="0"/>
              </a:spcBef>
            </a:pPr>
            <a:r>
              <a:rPr lang="en-US" altLang="ja-JP" sz="1400" dirty="0">
                <a:ea typeface="ＭＳ ゴシック" pitchFamily="49" charset="-128"/>
              </a:rPr>
              <a:t>Friction parameter γ</a:t>
            </a:r>
          </a:p>
          <a:p>
            <a:pPr lvl="0" eaLnBrk="0" hangingPunct="0">
              <a:spcBef>
                <a:spcPct val="0"/>
              </a:spcBef>
            </a:pPr>
            <a:r>
              <a:rPr lang="en-US" altLang="ja-JP" sz="1400" dirty="0" err="1">
                <a:ea typeface="ＭＳ ゴシック" pitchFamily="49" charset="-128"/>
              </a:rPr>
              <a:t>af</a:t>
            </a:r>
            <a:r>
              <a:rPr lang="en-US" altLang="ja-JP" sz="1400" dirty="0">
                <a:ea typeface="ＭＳ ゴシック" pitchFamily="49" charset="-128"/>
              </a:rPr>
              <a:t>/an level density</a:t>
            </a:r>
          </a:p>
        </p:txBody>
      </p:sp>
      <p:sp>
        <p:nvSpPr>
          <p:cNvPr id="9" name="TextBox 8">
            <a:extLst>
              <a:ext uri="{FF2B5EF4-FFF2-40B4-BE49-F238E27FC236}">
                <a16:creationId xmlns:a16="http://schemas.microsoft.com/office/drawing/2014/main" id="{F5ED8C3E-F32B-4002-ABE9-452383F2236B}"/>
              </a:ext>
            </a:extLst>
          </p:cNvPr>
          <p:cNvSpPr txBox="1"/>
          <p:nvPr/>
        </p:nvSpPr>
        <p:spPr>
          <a:xfrm>
            <a:off x="3707437" y="4933476"/>
            <a:ext cx="1388522" cy="276999"/>
          </a:xfrm>
          <a:prstGeom prst="rect">
            <a:avLst/>
          </a:prstGeom>
          <a:noFill/>
        </p:spPr>
        <p:txBody>
          <a:bodyPr wrap="none" rtlCol="0">
            <a:spAutoFit/>
          </a:bodyPr>
          <a:lstStyle/>
          <a:p>
            <a:r>
              <a:rPr lang="en-MY" sz="1200" dirty="0"/>
              <a:t>Compound nucleus</a:t>
            </a:r>
          </a:p>
        </p:txBody>
      </p:sp>
      <p:sp>
        <p:nvSpPr>
          <p:cNvPr id="11" name="TextBox 10">
            <a:extLst>
              <a:ext uri="{FF2B5EF4-FFF2-40B4-BE49-F238E27FC236}">
                <a16:creationId xmlns:a16="http://schemas.microsoft.com/office/drawing/2014/main" id="{754B261C-2111-47D0-BC25-E6EDF97C0535}"/>
              </a:ext>
            </a:extLst>
          </p:cNvPr>
          <p:cNvSpPr txBox="1"/>
          <p:nvPr/>
        </p:nvSpPr>
        <p:spPr>
          <a:xfrm>
            <a:off x="2697083" y="6286233"/>
            <a:ext cx="1425775" cy="276999"/>
          </a:xfrm>
          <a:prstGeom prst="rect">
            <a:avLst/>
          </a:prstGeom>
          <a:noFill/>
        </p:spPr>
        <p:txBody>
          <a:bodyPr wrap="none" rtlCol="0">
            <a:spAutoFit/>
          </a:bodyPr>
          <a:lstStyle/>
          <a:p>
            <a:r>
              <a:rPr lang="en-MY" sz="1200" dirty="0"/>
              <a:t>Evaporation residue</a:t>
            </a:r>
          </a:p>
        </p:txBody>
      </p:sp>
    </p:spTree>
    <p:extLst>
      <p:ext uri="{BB962C8B-B14F-4D97-AF65-F5344CB8AC3E}">
        <p14:creationId xmlns:p14="http://schemas.microsoft.com/office/powerpoint/2010/main" val="277534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A6DCC0A-1D71-4874-ADF5-3C25341AB35B}"/>
              </a:ext>
            </a:extLst>
          </p:cNvPr>
          <p:cNvGraphicFramePr>
            <a:graphicFrameLocks noChangeAspect="1"/>
          </p:cNvGraphicFramePr>
          <p:nvPr>
            <p:extLst>
              <p:ext uri="{D42A27DB-BD31-4B8C-83A1-F6EECF244321}">
                <p14:modId xmlns:p14="http://schemas.microsoft.com/office/powerpoint/2010/main" val="505221319"/>
              </p:ext>
            </p:extLst>
          </p:nvPr>
        </p:nvGraphicFramePr>
        <p:xfrm>
          <a:off x="1836737" y="1089025"/>
          <a:ext cx="5113338" cy="5103812"/>
        </p:xfrm>
        <a:graphic>
          <a:graphicData uri="http://schemas.openxmlformats.org/presentationml/2006/ole">
            <mc:AlternateContent xmlns:mc="http://schemas.openxmlformats.org/markup-compatibility/2006">
              <mc:Choice xmlns:v="urn:schemas-microsoft-com:vml" Requires="v">
                <p:oleObj spid="_x0000_s51351" name="Visio" r:id="rId4" imgW="2416454" imgH="2410663" progId="">
                  <p:embed/>
                </p:oleObj>
              </mc:Choice>
              <mc:Fallback>
                <p:oleObj name="Visio" r:id="rId4" imgW="2416454" imgH="2410663" progId="">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7" y="1089025"/>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テキスト ボックス 1">
            <a:extLst>
              <a:ext uri="{FF2B5EF4-FFF2-40B4-BE49-F238E27FC236}">
                <a16:creationId xmlns:a16="http://schemas.microsoft.com/office/drawing/2014/main" id="{123C13BB-228B-401B-A29D-C763B3213526}"/>
              </a:ext>
            </a:extLst>
          </p:cNvPr>
          <p:cNvSpPr txBox="1"/>
          <p:nvPr/>
        </p:nvSpPr>
        <p:spPr>
          <a:xfrm>
            <a:off x="2709156" y="241162"/>
            <a:ext cx="5752857" cy="707886"/>
          </a:xfrm>
          <a:prstGeom prst="rect">
            <a:avLst/>
          </a:prstGeom>
          <a:noFill/>
        </p:spPr>
        <p:txBody>
          <a:bodyPr wrap="none" rtlCol="0">
            <a:spAutoFit/>
          </a:bodyPr>
          <a:lstStyle/>
          <a:p>
            <a:r>
              <a:rPr lang="en-US" altLang="ja-JP" sz="4000" dirty="0"/>
              <a:t>Model Explanation/Theory</a:t>
            </a:r>
            <a:endParaRPr lang="ja-JP" altLang="en-US" sz="4000" dirty="0"/>
          </a:p>
        </p:txBody>
      </p:sp>
      <p:pic>
        <p:nvPicPr>
          <p:cNvPr id="6" name="Picture 5">
            <a:extLst>
              <a:ext uri="{FF2B5EF4-FFF2-40B4-BE49-F238E27FC236}">
                <a16:creationId xmlns:a16="http://schemas.microsoft.com/office/drawing/2014/main" id="{47885B40-DB6F-4ECE-89DE-C9D948835B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pic>
        <p:nvPicPr>
          <p:cNvPr id="7" name="Picture 7">
            <a:extLst>
              <a:ext uri="{FF2B5EF4-FFF2-40B4-BE49-F238E27FC236}">
                <a16:creationId xmlns:a16="http://schemas.microsoft.com/office/drawing/2014/main" id="{ABD4DF67-7C13-4C97-96A0-E32EB31BC076}"/>
              </a:ext>
            </a:extLst>
          </p:cNvPr>
          <p:cNvPicPr>
            <a:picLocks noChangeAspect="1" noChangeArrowheads="1"/>
          </p:cNvPicPr>
          <p:nvPr/>
        </p:nvPicPr>
        <p:blipFill>
          <a:blip r:embed="rId7" cstate="print"/>
          <a:srcRect/>
          <a:stretch>
            <a:fillRect/>
          </a:stretch>
        </p:blipFill>
        <p:spPr bwMode="auto">
          <a:xfrm>
            <a:off x="250825" y="2133600"/>
            <a:ext cx="3912045" cy="1035647"/>
          </a:xfrm>
          <a:prstGeom prst="rect">
            <a:avLst/>
          </a:prstGeom>
          <a:noFill/>
          <a:ln w="19050" algn="ctr">
            <a:noFill/>
            <a:miter lim="800000"/>
            <a:headEnd/>
            <a:tailEnd/>
          </a:ln>
        </p:spPr>
      </p:pic>
      <p:pic>
        <p:nvPicPr>
          <p:cNvPr id="8" name="Picture 9">
            <a:extLst>
              <a:ext uri="{FF2B5EF4-FFF2-40B4-BE49-F238E27FC236}">
                <a16:creationId xmlns:a16="http://schemas.microsoft.com/office/drawing/2014/main" id="{A223F5B6-7C01-46FB-BA02-446A7DE501AD}"/>
              </a:ext>
            </a:extLst>
          </p:cNvPr>
          <p:cNvPicPr>
            <a:picLocks noChangeAspect="1" noChangeArrowheads="1"/>
          </p:cNvPicPr>
          <p:nvPr/>
        </p:nvPicPr>
        <p:blipFill>
          <a:blip r:embed="rId8" cstate="print"/>
          <a:srcRect/>
          <a:stretch>
            <a:fillRect/>
          </a:stretch>
        </p:blipFill>
        <p:spPr bwMode="auto">
          <a:xfrm>
            <a:off x="250825" y="1341438"/>
            <a:ext cx="4059238" cy="1006475"/>
          </a:xfrm>
          <a:prstGeom prst="rect">
            <a:avLst/>
          </a:prstGeom>
          <a:noFill/>
          <a:ln w="19050" algn="ctr">
            <a:noFill/>
            <a:miter lim="800000"/>
            <a:headEnd/>
            <a:tailEnd/>
          </a:ln>
        </p:spPr>
      </p:pic>
      <p:pic>
        <p:nvPicPr>
          <p:cNvPr id="10" name="Picture 11">
            <a:extLst>
              <a:ext uri="{FF2B5EF4-FFF2-40B4-BE49-F238E27FC236}">
                <a16:creationId xmlns:a16="http://schemas.microsoft.com/office/drawing/2014/main" id="{7705986E-56E7-4C0B-B9C1-A1F73E52EC3C}"/>
              </a:ext>
            </a:extLst>
          </p:cNvPr>
          <p:cNvPicPr>
            <a:picLocks noChangeAspect="1" noChangeArrowheads="1"/>
          </p:cNvPicPr>
          <p:nvPr/>
        </p:nvPicPr>
        <p:blipFill>
          <a:blip r:embed="rId9" cstate="print"/>
          <a:srcRect/>
          <a:stretch>
            <a:fillRect/>
          </a:stretch>
        </p:blipFill>
        <p:spPr bwMode="auto">
          <a:xfrm>
            <a:off x="197425" y="4663980"/>
            <a:ext cx="5376863" cy="865187"/>
          </a:xfrm>
          <a:prstGeom prst="rect">
            <a:avLst/>
          </a:prstGeom>
          <a:noFill/>
          <a:ln w="19050" algn="ctr">
            <a:noFill/>
            <a:miter lim="800000"/>
            <a:headEnd/>
            <a:tailEnd/>
          </a:ln>
        </p:spPr>
      </p:pic>
      <p:pic>
        <p:nvPicPr>
          <p:cNvPr id="11" name="Picture 8">
            <a:extLst>
              <a:ext uri="{FF2B5EF4-FFF2-40B4-BE49-F238E27FC236}">
                <a16:creationId xmlns:a16="http://schemas.microsoft.com/office/drawing/2014/main" id="{9B838E70-DC0F-4D84-9308-9699133E94FB}"/>
              </a:ext>
            </a:extLst>
          </p:cNvPr>
          <p:cNvPicPr>
            <a:picLocks noChangeAspect="1" noChangeArrowheads="1"/>
          </p:cNvPicPr>
          <p:nvPr/>
        </p:nvPicPr>
        <p:blipFill>
          <a:blip r:embed="rId10" cstate="print"/>
          <a:srcRect/>
          <a:stretch>
            <a:fillRect/>
          </a:stretch>
        </p:blipFill>
        <p:spPr bwMode="auto">
          <a:xfrm>
            <a:off x="5257754" y="838876"/>
            <a:ext cx="1733550" cy="1368425"/>
          </a:xfrm>
          <a:prstGeom prst="rect">
            <a:avLst/>
          </a:prstGeom>
          <a:noFill/>
          <a:ln w="9525">
            <a:noFill/>
            <a:miter lim="800000"/>
            <a:headEnd/>
            <a:tailEnd/>
          </a:ln>
        </p:spPr>
      </p:pic>
      <p:sp>
        <p:nvSpPr>
          <p:cNvPr id="12" name="円/楕円 9">
            <a:extLst>
              <a:ext uri="{FF2B5EF4-FFF2-40B4-BE49-F238E27FC236}">
                <a16:creationId xmlns:a16="http://schemas.microsoft.com/office/drawing/2014/main" id="{2D863B96-2F12-4304-B67D-283E299F55E9}"/>
              </a:ext>
            </a:extLst>
          </p:cNvPr>
          <p:cNvSpPr>
            <a:spLocks noChangeArrowheads="1"/>
          </p:cNvSpPr>
          <p:nvPr/>
        </p:nvSpPr>
        <p:spPr bwMode="auto">
          <a:xfrm>
            <a:off x="4105157" y="4884625"/>
            <a:ext cx="1582737" cy="481012"/>
          </a:xfrm>
          <a:prstGeom prst="ellipse">
            <a:avLst/>
          </a:prstGeom>
          <a:solidFill>
            <a:srgbClr val="C00000">
              <a:alpha val="32941"/>
            </a:srgbClr>
          </a:solidFill>
          <a:ln w="19050" algn="ctr">
            <a:noFill/>
            <a:round/>
            <a:headEnd/>
            <a:tailEnd type="triangle" w="med" len="med"/>
          </a:ln>
        </p:spPr>
        <p:txBody>
          <a:bodyPr wrap="square" anchor="ctr">
            <a:spAutoFit/>
          </a:bodyPr>
          <a:lstStyle/>
          <a:p>
            <a:pPr>
              <a:buClr>
                <a:srgbClr val="3333CC"/>
              </a:buClr>
            </a:pPr>
            <a:endParaRPr lang="ja-JP" altLang="en-US"/>
          </a:p>
        </p:txBody>
      </p:sp>
      <p:sp>
        <p:nvSpPr>
          <p:cNvPr id="13" name="円/楕円 10">
            <a:extLst>
              <a:ext uri="{FF2B5EF4-FFF2-40B4-BE49-F238E27FC236}">
                <a16:creationId xmlns:a16="http://schemas.microsoft.com/office/drawing/2014/main" id="{0C2D4C87-FF38-44AC-8DBE-FF28A7A0522A}"/>
              </a:ext>
            </a:extLst>
          </p:cNvPr>
          <p:cNvSpPr/>
          <p:nvPr/>
        </p:nvSpPr>
        <p:spPr bwMode="auto">
          <a:xfrm>
            <a:off x="3057033" y="2505027"/>
            <a:ext cx="970779" cy="362497"/>
          </a:xfrm>
          <a:prstGeom prst="ellipse">
            <a:avLst/>
          </a:prstGeom>
          <a:solidFill>
            <a:schemeClr val="tx2">
              <a:lumMod val="40000"/>
              <a:lumOff val="60000"/>
              <a:alpha val="28000"/>
            </a:schemeClr>
          </a:solidFill>
          <a:ln w="19050" cap="flat" cmpd="sng" algn="ctr">
            <a:noFill/>
            <a:prstDash val="solid"/>
            <a:round/>
            <a:headEnd type="none" w="med" len="med"/>
            <a:tailEnd type="triangle" w="med" len="med"/>
          </a:ln>
          <a:effectLst/>
        </p:spPr>
        <p:txBody>
          <a:bodyPr wrap="square" anchor="ctr">
            <a:spAutoFit/>
          </a:bodyPr>
          <a:lstStyle/>
          <a:p>
            <a:pPr>
              <a:buClr>
                <a:srgbClr val="3333CC"/>
              </a:buClr>
              <a:defRPr/>
            </a:pPr>
            <a:endParaRPr lang="ja-JP" altLang="en-US">
              <a:ea typeface="ＭＳ Ｐゴシック" charset="-128"/>
            </a:endParaRPr>
          </a:p>
        </p:txBody>
      </p:sp>
      <p:grpSp>
        <p:nvGrpSpPr>
          <p:cNvPr id="14" name="グループ化 28">
            <a:extLst>
              <a:ext uri="{FF2B5EF4-FFF2-40B4-BE49-F238E27FC236}">
                <a16:creationId xmlns:a16="http://schemas.microsoft.com/office/drawing/2014/main" id="{11CC01EA-6AEF-4220-8F5A-4A3AA8901673}"/>
              </a:ext>
            </a:extLst>
          </p:cNvPr>
          <p:cNvGrpSpPr>
            <a:grpSpLocks/>
          </p:cNvGrpSpPr>
          <p:nvPr/>
        </p:nvGrpSpPr>
        <p:grpSpPr bwMode="auto">
          <a:xfrm>
            <a:off x="5275838" y="4079779"/>
            <a:ext cx="1439863" cy="720725"/>
            <a:chOff x="6516216" y="3861048"/>
            <a:chExt cx="1584176" cy="792088"/>
          </a:xfrm>
        </p:grpSpPr>
        <p:sp>
          <p:nvSpPr>
            <p:cNvPr id="15" name="円/楕円 25">
              <a:extLst>
                <a:ext uri="{FF2B5EF4-FFF2-40B4-BE49-F238E27FC236}">
                  <a16:creationId xmlns:a16="http://schemas.microsoft.com/office/drawing/2014/main" id="{4E39B324-5CD8-4D36-AF9B-D56B88CF2CE1}"/>
                </a:ext>
              </a:extLst>
            </p:cNvPr>
            <p:cNvSpPr>
              <a:spLocks noChangeArrowheads="1"/>
            </p:cNvSpPr>
            <p:nvPr/>
          </p:nvSpPr>
          <p:spPr bwMode="auto">
            <a:xfrm>
              <a:off x="6516216" y="3861048"/>
              <a:ext cx="1152128" cy="792088"/>
            </a:xfrm>
            <a:prstGeom prst="ellipse">
              <a:avLst/>
            </a:prstGeom>
            <a:solidFill>
              <a:schemeClr val="accent1"/>
            </a:solidFill>
            <a:ln w="28575" algn="ctr">
              <a:solidFill>
                <a:srgbClr val="FF0000"/>
              </a:solidFill>
              <a:round/>
              <a:headEnd/>
              <a:tailEnd type="triangle" w="med" len="med"/>
            </a:ln>
          </p:spPr>
          <p:txBody>
            <a:bodyPr anchor="ctr">
              <a:spAutoFit/>
            </a:bodyPr>
            <a:lstStyle/>
            <a:p>
              <a:pPr>
                <a:buClr>
                  <a:srgbClr val="3333CC"/>
                </a:buClr>
              </a:pPr>
              <a:endParaRPr lang="ja-JP" altLang="en-US"/>
            </a:p>
          </p:txBody>
        </p:sp>
        <p:sp>
          <p:nvSpPr>
            <p:cNvPr id="16" name="円/楕円 26">
              <a:extLst>
                <a:ext uri="{FF2B5EF4-FFF2-40B4-BE49-F238E27FC236}">
                  <a16:creationId xmlns:a16="http://schemas.microsoft.com/office/drawing/2014/main" id="{10A16968-1478-4A07-9B99-F82156C62AFF}"/>
                </a:ext>
              </a:extLst>
            </p:cNvPr>
            <p:cNvSpPr>
              <a:spLocks noChangeArrowheads="1"/>
            </p:cNvSpPr>
            <p:nvPr/>
          </p:nvSpPr>
          <p:spPr bwMode="auto">
            <a:xfrm>
              <a:off x="7668344" y="4005064"/>
              <a:ext cx="432048" cy="432048"/>
            </a:xfrm>
            <a:prstGeom prst="ellipse">
              <a:avLst/>
            </a:prstGeom>
            <a:solidFill>
              <a:schemeClr val="accent1"/>
            </a:solidFill>
            <a:ln w="28575" algn="ctr">
              <a:solidFill>
                <a:srgbClr val="FF0000"/>
              </a:solidFill>
              <a:round/>
              <a:headEnd/>
              <a:tailEnd type="triangle" w="med" len="med"/>
            </a:ln>
          </p:spPr>
          <p:txBody>
            <a:bodyPr anchor="ctr"/>
            <a:lstStyle/>
            <a:p>
              <a:pPr>
                <a:buClr>
                  <a:srgbClr val="3333CC"/>
                </a:buClr>
              </a:pPr>
              <a:endParaRPr lang="ja-JP" altLang="en-US"/>
            </a:p>
          </p:txBody>
        </p:sp>
      </p:grpSp>
      <p:sp>
        <p:nvSpPr>
          <p:cNvPr id="17" name="円/楕円 27">
            <a:extLst>
              <a:ext uri="{FF2B5EF4-FFF2-40B4-BE49-F238E27FC236}">
                <a16:creationId xmlns:a16="http://schemas.microsoft.com/office/drawing/2014/main" id="{8D0676DE-910E-496F-A77B-8423747E1345}"/>
              </a:ext>
            </a:extLst>
          </p:cNvPr>
          <p:cNvSpPr>
            <a:spLocks noChangeArrowheads="1"/>
          </p:cNvSpPr>
          <p:nvPr/>
        </p:nvSpPr>
        <p:spPr bwMode="auto">
          <a:xfrm>
            <a:off x="7650738" y="3935317"/>
            <a:ext cx="1152525" cy="1008062"/>
          </a:xfrm>
          <a:prstGeom prst="ellipse">
            <a:avLst/>
          </a:prstGeom>
          <a:solidFill>
            <a:srgbClr val="FFFF00"/>
          </a:solidFill>
          <a:ln w="28575" algn="ctr">
            <a:solidFill>
              <a:srgbClr val="3333CC"/>
            </a:solidFill>
            <a:round/>
            <a:headEnd/>
            <a:tailEnd type="triangle" w="med" len="med"/>
          </a:ln>
        </p:spPr>
        <p:txBody>
          <a:bodyPr anchor="ctr"/>
          <a:lstStyle/>
          <a:p>
            <a:pPr>
              <a:buClr>
                <a:srgbClr val="3333CC"/>
              </a:buClr>
            </a:pPr>
            <a:endParaRPr lang="ja-JP" altLang="en-US"/>
          </a:p>
        </p:txBody>
      </p:sp>
      <p:sp>
        <p:nvSpPr>
          <p:cNvPr id="18" name="正方形/長方形 29">
            <a:extLst>
              <a:ext uri="{FF2B5EF4-FFF2-40B4-BE49-F238E27FC236}">
                <a16:creationId xmlns:a16="http://schemas.microsoft.com/office/drawing/2014/main" id="{252B1595-7B94-479A-A2C2-9CDD670B9827}"/>
              </a:ext>
            </a:extLst>
          </p:cNvPr>
          <p:cNvSpPr>
            <a:spLocks noChangeArrowheads="1"/>
          </p:cNvSpPr>
          <p:nvPr/>
        </p:nvSpPr>
        <p:spPr bwMode="auto">
          <a:xfrm>
            <a:off x="179388" y="908050"/>
            <a:ext cx="8785225" cy="2823562"/>
          </a:xfrm>
          <a:prstGeom prst="rect">
            <a:avLst/>
          </a:prstGeom>
          <a:noFill/>
          <a:ln w="38100" algn="ctr">
            <a:solidFill>
              <a:srgbClr val="000099"/>
            </a:solidFill>
            <a:round/>
            <a:headEnd/>
            <a:tailEnd type="triangle" w="med" len="med"/>
          </a:ln>
        </p:spPr>
        <p:txBody>
          <a:bodyPr anchor="ctr"/>
          <a:lstStyle/>
          <a:p>
            <a:pPr>
              <a:buClr>
                <a:srgbClr val="3333CC"/>
              </a:buClr>
            </a:pPr>
            <a:endParaRPr lang="ja-JP" altLang="en-US"/>
          </a:p>
        </p:txBody>
      </p:sp>
      <p:sp>
        <p:nvSpPr>
          <p:cNvPr id="19" name="正方形/長方形 31">
            <a:extLst>
              <a:ext uri="{FF2B5EF4-FFF2-40B4-BE49-F238E27FC236}">
                <a16:creationId xmlns:a16="http://schemas.microsoft.com/office/drawing/2014/main" id="{DB792B65-EE23-4567-BE53-AE3E79FDA5BD}"/>
              </a:ext>
            </a:extLst>
          </p:cNvPr>
          <p:cNvSpPr>
            <a:spLocks noChangeArrowheads="1"/>
          </p:cNvSpPr>
          <p:nvPr/>
        </p:nvSpPr>
        <p:spPr bwMode="auto">
          <a:xfrm>
            <a:off x="179388" y="3877843"/>
            <a:ext cx="8785225" cy="2864270"/>
          </a:xfrm>
          <a:prstGeom prst="rect">
            <a:avLst/>
          </a:prstGeom>
          <a:noFill/>
          <a:ln w="38100" algn="ctr">
            <a:solidFill>
              <a:srgbClr val="FF0000"/>
            </a:solidFill>
            <a:round/>
            <a:headEnd/>
            <a:tailEnd type="triangle" w="med" len="med"/>
          </a:ln>
        </p:spPr>
        <p:txBody>
          <a:bodyPr anchor="ctr"/>
          <a:lstStyle/>
          <a:p>
            <a:pPr>
              <a:buClr>
                <a:srgbClr val="3333CC"/>
              </a:buClr>
            </a:pPr>
            <a:endParaRPr lang="ja-JP" altLang="en-US" dirty="0"/>
          </a:p>
        </p:txBody>
      </p:sp>
      <p:sp>
        <p:nvSpPr>
          <p:cNvPr id="20" name="正方形/長方形 32">
            <a:extLst>
              <a:ext uri="{FF2B5EF4-FFF2-40B4-BE49-F238E27FC236}">
                <a16:creationId xmlns:a16="http://schemas.microsoft.com/office/drawing/2014/main" id="{DDAEA819-175D-467D-94F2-8596B09FC248}"/>
              </a:ext>
            </a:extLst>
          </p:cNvPr>
          <p:cNvSpPr/>
          <p:nvPr/>
        </p:nvSpPr>
        <p:spPr>
          <a:xfrm>
            <a:off x="250825" y="981075"/>
            <a:ext cx="2763838" cy="368300"/>
          </a:xfrm>
          <a:prstGeom prst="rect">
            <a:avLst/>
          </a:prstGeom>
        </p:spPr>
        <p:txBody>
          <a:bodyPr wrap="square">
            <a:spAutoFit/>
          </a:bodyPr>
          <a:lstStyle/>
          <a:p>
            <a:pPr>
              <a:buClr>
                <a:srgbClr val="3333CC"/>
              </a:buClr>
              <a:defRPr/>
            </a:pPr>
            <a:r>
              <a:rPr lang="en-US" altLang="ja-JP" sz="2000" b="0" i="0" dirty="0">
                <a:solidFill>
                  <a:srgbClr val="333399">
                    <a:lumMod val="75000"/>
                  </a:srgbClr>
                </a:solidFill>
                <a:latin typeface="Arial" charset="0"/>
                <a:ea typeface="ＭＳ Ｐゴシック" charset="-128"/>
              </a:rPr>
              <a:t>Capture Cross Section</a:t>
            </a:r>
            <a:endParaRPr lang="ja-JP" altLang="en-US" sz="2000" b="0" dirty="0">
              <a:solidFill>
                <a:srgbClr val="333399">
                  <a:lumMod val="75000"/>
                </a:srgbClr>
              </a:solidFill>
              <a:ea typeface="ＭＳ Ｐゴシック" charset="-128"/>
            </a:endParaRPr>
          </a:p>
        </p:txBody>
      </p:sp>
      <p:sp>
        <p:nvSpPr>
          <p:cNvPr id="21" name="正方形/長方形 33">
            <a:extLst>
              <a:ext uri="{FF2B5EF4-FFF2-40B4-BE49-F238E27FC236}">
                <a16:creationId xmlns:a16="http://schemas.microsoft.com/office/drawing/2014/main" id="{FF1B70AD-E857-4924-84DE-B1780669A6E3}"/>
              </a:ext>
            </a:extLst>
          </p:cNvPr>
          <p:cNvSpPr/>
          <p:nvPr/>
        </p:nvSpPr>
        <p:spPr>
          <a:xfrm>
            <a:off x="248226" y="4008342"/>
            <a:ext cx="2622550" cy="368300"/>
          </a:xfrm>
          <a:prstGeom prst="rect">
            <a:avLst/>
          </a:prstGeom>
        </p:spPr>
        <p:txBody>
          <a:bodyPr wrap="square">
            <a:spAutoFit/>
          </a:bodyPr>
          <a:lstStyle/>
          <a:p>
            <a:pPr>
              <a:buClr>
                <a:srgbClr val="3333CC"/>
              </a:buClr>
              <a:defRPr/>
            </a:pPr>
            <a:r>
              <a:rPr lang="en-US" altLang="ja-JP" sz="2000" b="0" i="0" dirty="0">
                <a:solidFill>
                  <a:srgbClr val="333399">
                    <a:lumMod val="75000"/>
                  </a:srgbClr>
                </a:solidFill>
                <a:latin typeface="Arial" charset="0"/>
                <a:ea typeface="ＭＳ Ｐゴシック" charset="-128"/>
              </a:rPr>
              <a:t>Fusion Cross Section</a:t>
            </a:r>
            <a:endParaRPr lang="ja-JP" altLang="en-US" sz="2000" b="0" dirty="0">
              <a:solidFill>
                <a:srgbClr val="333399">
                  <a:lumMod val="75000"/>
                </a:srgbClr>
              </a:solidFill>
              <a:ea typeface="ＭＳ Ｐゴシック" charset="-128"/>
            </a:endParaRPr>
          </a:p>
        </p:txBody>
      </p:sp>
      <p:cxnSp>
        <p:nvCxnSpPr>
          <p:cNvPr id="22" name="直線矢印コネクタ 35">
            <a:extLst>
              <a:ext uri="{FF2B5EF4-FFF2-40B4-BE49-F238E27FC236}">
                <a16:creationId xmlns:a16="http://schemas.microsoft.com/office/drawing/2014/main" id="{C108F7D7-2005-454D-96C5-2A036A87E277}"/>
              </a:ext>
            </a:extLst>
          </p:cNvPr>
          <p:cNvCxnSpPr>
            <a:cxnSpLocks/>
          </p:cNvCxnSpPr>
          <p:nvPr/>
        </p:nvCxnSpPr>
        <p:spPr bwMode="auto">
          <a:xfrm>
            <a:off x="6858576" y="4440142"/>
            <a:ext cx="649287" cy="1587"/>
          </a:xfrm>
          <a:prstGeom prst="straightConnector1">
            <a:avLst/>
          </a:prstGeom>
          <a:solidFill>
            <a:schemeClr val="accent1"/>
          </a:solidFill>
          <a:ln w="41275" cap="flat" cmpd="sng" algn="ctr">
            <a:solidFill>
              <a:schemeClr val="tx2">
                <a:lumMod val="60000"/>
                <a:lumOff val="40000"/>
              </a:schemeClr>
            </a:solidFill>
            <a:prstDash val="solid"/>
            <a:round/>
            <a:headEnd type="none" w="med" len="med"/>
            <a:tailEnd type="triangle" w="med" len="lg"/>
          </a:ln>
          <a:effectLst/>
        </p:spPr>
      </p:cxnSp>
      <p:sp>
        <p:nvSpPr>
          <p:cNvPr id="23" name="正方形/長方形 37">
            <a:extLst>
              <a:ext uri="{FF2B5EF4-FFF2-40B4-BE49-F238E27FC236}">
                <a16:creationId xmlns:a16="http://schemas.microsoft.com/office/drawing/2014/main" id="{83EB5085-33C9-42CD-9D48-81D511B9BC8C}"/>
              </a:ext>
            </a:extLst>
          </p:cNvPr>
          <p:cNvSpPr/>
          <p:nvPr/>
        </p:nvSpPr>
        <p:spPr>
          <a:xfrm>
            <a:off x="6286500" y="2656533"/>
            <a:ext cx="2762250" cy="341312"/>
          </a:xfrm>
          <a:prstGeom prst="rect">
            <a:avLst/>
          </a:prstGeom>
        </p:spPr>
        <p:txBody>
          <a:bodyPr wrap="square">
            <a:spAutoFit/>
          </a:bodyPr>
          <a:lstStyle/>
          <a:p>
            <a:pPr>
              <a:buClr>
                <a:srgbClr val="3333CC"/>
              </a:buClr>
              <a:defRPr/>
            </a:pPr>
            <a:r>
              <a:rPr lang="en-US" altLang="ja-JP" b="0" i="0" dirty="0">
                <a:solidFill>
                  <a:srgbClr val="333399">
                    <a:lumMod val="75000"/>
                  </a:srgbClr>
                </a:solidFill>
                <a:latin typeface="Arial" charset="0"/>
                <a:ea typeface="ＭＳ Ｐゴシック" charset="-128"/>
              </a:rPr>
              <a:t>Coupled-channel method</a:t>
            </a:r>
            <a:endParaRPr lang="ja-JP" altLang="en-US" b="0" dirty="0">
              <a:solidFill>
                <a:srgbClr val="333399">
                  <a:lumMod val="75000"/>
                </a:srgbClr>
              </a:solidFill>
              <a:ea typeface="ＭＳ Ｐゴシック" charset="-128"/>
            </a:endParaRPr>
          </a:p>
        </p:txBody>
      </p:sp>
      <p:sp>
        <p:nvSpPr>
          <p:cNvPr id="24" name="正方形/長方形 38">
            <a:extLst>
              <a:ext uri="{FF2B5EF4-FFF2-40B4-BE49-F238E27FC236}">
                <a16:creationId xmlns:a16="http://schemas.microsoft.com/office/drawing/2014/main" id="{D685E6B2-170F-43A2-9866-F3C21931471C}"/>
              </a:ext>
            </a:extLst>
          </p:cNvPr>
          <p:cNvSpPr/>
          <p:nvPr/>
        </p:nvSpPr>
        <p:spPr>
          <a:xfrm>
            <a:off x="3716439" y="5421763"/>
            <a:ext cx="2416175" cy="647700"/>
          </a:xfrm>
          <a:prstGeom prst="rect">
            <a:avLst/>
          </a:prstGeom>
        </p:spPr>
        <p:txBody>
          <a:bodyPr wrap="square">
            <a:spAutoFit/>
          </a:bodyPr>
          <a:lstStyle/>
          <a:p>
            <a:pPr>
              <a:buClr>
                <a:srgbClr val="3333CC"/>
              </a:buClr>
              <a:defRPr/>
            </a:pPr>
            <a:r>
              <a:rPr lang="en-US" altLang="ja-JP" b="0" i="0" dirty="0">
                <a:solidFill>
                  <a:srgbClr val="333399">
                    <a:lumMod val="75000"/>
                  </a:srgbClr>
                </a:solidFill>
                <a:latin typeface="Arial" charset="0"/>
                <a:ea typeface="ＭＳ Ｐゴシック" charset="-128"/>
              </a:rPr>
              <a:t>Dynamical calculation</a:t>
            </a:r>
          </a:p>
          <a:p>
            <a:pPr>
              <a:buClr>
                <a:srgbClr val="3333CC"/>
              </a:buClr>
              <a:defRPr/>
            </a:pPr>
            <a:r>
              <a:rPr lang="en-US" altLang="ja-JP" b="0" i="0" dirty="0">
                <a:solidFill>
                  <a:srgbClr val="333399">
                    <a:lumMod val="75000"/>
                  </a:srgbClr>
                </a:solidFill>
                <a:latin typeface="Arial" charset="0"/>
                <a:ea typeface="ＭＳ Ｐゴシック" charset="-128"/>
              </a:rPr>
              <a:t>Langevin eq.</a:t>
            </a:r>
            <a:endParaRPr lang="ja-JP" altLang="en-US" b="0" dirty="0">
              <a:solidFill>
                <a:srgbClr val="333399">
                  <a:lumMod val="75000"/>
                </a:srgbClr>
              </a:solidFill>
              <a:ea typeface="ＭＳ Ｐゴシック" charset="-128"/>
            </a:endParaRPr>
          </a:p>
        </p:txBody>
      </p:sp>
      <p:sp>
        <p:nvSpPr>
          <p:cNvPr id="25" name="正方形/長方形 39">
            <a:extLst>
              <a:ext uri="{FF2B5EF4-FFF2-40B4-BE49-F238E27FC236}">
                <a16:creationId xmlns:a16="http://schemas.microsoft.com/office/drawing/2014/main" id="{4AF64973-BF77-4F07-B5E2-49A06A10021C}"/>
              </a:ext>
            </a:extLst>
          </p:cNvPr>
          <p:cNvSpPr/>
          <p:nvPr/>
        </p:nvSpPr>
        <p:spPr>
          <a:xfrm>
            <a:off x="7939663" y="4224242"/>
            <a:ext cx="627063" cy="423862"/>
          </a:xfrm>
          <a:prstGeom prst="rect">
            <a:avLst/>
          </a:prstGeom>
        </p:spPr>
        <p:txBody>
          <a:bodyPr wrap="square">
            <a:spAutoFit/>
          </a:bodyPr>
          <a:lstStyle/>
          <a:p>
            <a:pPr>
              <a:buClr>
                <a:srgbClr val="3333CC"/>
              </a:buClr>
              <a:defRPr/>
            </a:pPr>
            <a:r>
              <a:rPr lang="en-US" altLang="ja-JP" sz="2400" i="0" dirty="0">
                <a:solidFill>
                  <a:srgbClr val="333399">
                    <a:lumMod val="50000"/>
                  </a:srgbClr>
                </a:solidFill>
                <a:ea typeface="ＭＳ Ｐゴシック" charset="-128"/>
              </a:rPr>
              <a:t>CN</a:t>
            </a:r>
            <a:endParaRPr lang="ja-JP" altLang="en-US" sz="2400" i="0" dirty="0">
              <a:solidFill>
                <a:srgbClr val="333399">
                  <a:lumMod val="50000"/>
                </a:srgbClr>
              </a:solidFill>
              <a:ea typeface="ＭＳ Ｐゴシック" charset="-128"/>
            </a:endParaRPr>
          </a:p>
        </p:txBody>
      </p:sp>
      <p:sp>
        <p:nvSpPr>
          <p:cNvPr id="26" name="正方形/長方形 22">
            <a:extLst>
              <a:ext uri="{FF2B5EF4-FFF2-40B4-BE49-F238E27FC236}">
                <a16:creationId xmlns:a16="http://schemas.microsoft.com/office/drawing/2014/main" id="{800DC7CD-8635-42A4-B1BC-178A89B3E8B2}"/>
              </a:ext>
            </a:extLst>
          </p:cNvPr>
          <p:cNvSpPr>
            <a:spLocks noChangeArrowheads="1"/>
          </p:cNvSpPr>
          <p:nvPr/>
        </p:nvSpPr>
        <p:spPr bwMode="auto">
          <a:xfrm>
            <a:off x="6858783" y="966897"/>
            <a:ext cx="2017712" cy="1584325"/>
          </a:xfrm>
          <a:prstGeom prst="rect">
            <a:avLst/>
          </a:prstGeom>
          <a:solidFill>
            <a:srgbClr val="00B0F0">
              <a:alpha val="14902"/>
            </a:srgbClr>
          </a:solidFill>
          <a:ln w="19050" algn="ctr">
            <a:noFill/>
            <a:round/>
            <a:headEnd/>
            <a:tailEnd type="triangle" w="med" len="med"/>
          </a:ln>
        </p:spPr>
        <p:txBody>
          <a:bodyPr anchor="ctr"/>
          <a:lstStyle/>
          <a:p>
            <a:pPr>
              <a:buClr>
                <a:srgbClr val="3333CC"/>
              </a:buClr>
            </a:pPr>
            <a:endParaRPr lang="ja-JP" altLang="en-US"/>
          </a:p>
        </p:txBody>
      </p:sp>
      <p:pic>
        <p:nvPicPr>
          <p:cNvPr id="27" name="Picture 22">
            <a:extLst>
              <a:ext uri="{FF2B5EF4-FFF2-40B4-BE49-F238E27FC236}">
                <a16:creationId xmlns:a16="http://schemas.microsoft.com/office/drawing/2014/main" id="{46D183A7-4559-431A-8FF0-FB4A45EDF897}"/>
              </a:ext>
            </a:extLst>
          </p:cNvPr>
          <p:cNvPicPr>
            <a:picLocks noChangeAspect="1" noChangeArrowheads="1"/>
          </p:cNvPicPr>
          <p:nvPr/>
        </p:nvPicPr>
        <p:blipFill>
          <a:blip r:embed="rId11" cstate="print"/>
          <a:srcRect/>
          <a:stretch>
            <a:fillRect/>
          </a:stretch>
        </p:blipFill>
        <p:spPr bwMode="auto">
          <a:xfrm>
            <a:off x="5032873" y="-206501"/>
            <a:ext cx="5175250" cy="3644900"/>
          </a:xfrm>
          <a:prstGeom prst="rect">
            <a:avLst/>
          </a:prstGeom>
          <a:noFill/>
          <a:ln w="19050" algn="ctr">
            <a:noFill/>
            <a:miter lim="800000"/>
            <a:headEnd/>
            <a:tailEnd/>
          </a:ln>
        </p:spPr>
      </p:pic>
      <p:sp>
        <p:nvSpPr>
          <p:cNvPr id="28" name="正方形/長方形 24">
            <a:extLst>
              <a:ext uri="{FF2B5EF4-FFF2-40B4-BE49-F238E27FC236}">
                <a16:creationId xmlns:a16="http://schemas.microsoft.com/office/drawing/2014/main" id="{17155B50-713B-47E1-BC94-D86D7D66978D}"/>
              </a:ext>
            </a:extLst>
          </p:cNvPr>
          <p:cNvSpPr/>
          <p:nvPr/>
        </p:nvSpPr>
        <p:spPr>
          <a:xfrm>
            <a:off x="5843260" y="5060854"/>
            <a:ext cx="2779712" cy="342900"/>
          </a:xfrm>
          <a:prstGeom prst="rect">
            <a:avLst/>
          </a:prstGeom>
          <a:solidFill>
            <a:schemeClr val="accent2">
              <a:lumMod val="20000"/>
              <a:lumOff val="80000"/>
            </a:schemeClr>
          </a:solidFill>
          <a:ln w="41275">
            <a:solidFill>
              <a:srgbClr val="C00000"/>
            </a:solidFill>
          </a:ln>
        </p:spPr>
        <p:txBody>
          <a:bodyPr wrap="square">
            <a:spAutoFit/>
          </a:bodyPr>
          <a:lstStyle/>
          <a:p>
            <a:pPr>
              <a:buClr>
                <a:srgbClr val="3333CC"/>
              </a:buClr>
              <a:defRPr/>
            </a:pPr>
            <a:r>
              <a:rPr lang="en-US" altLang="ja-JP" b="0" i="0" dirty="0">
                <a:solidFill>
                  <a:srgbClr val="FFCF01">
                    <a:lumMod val="75000"/>
                  </a:srgbClr>
                </a:solidFill>
                <a:latin typeface="Arial" charset="0"/>
                <a:ea typeface="ＭＳ Ｐゴシック" charset="-128"/>
              </a:rPr>
              <a:t>Formation probability P</a:t>
            </a:r>
            <a:r>
              <a:rPr lang="en-US" altLang="ja-JP" b="0" i="0" baseline="-25000" dirty="0">
                <a:solidFill>
                  <a:srgbClr val="FFCF01">
                    <a:lumMod val="75000"/>
                  </a:srgbClr>
                </a:solidFill>
                <a:latin typeface="Arial" charset="0"/>
                <a:ea typeface="ＭＳ Ｐゴシック" charset="-128"/>
              </a:rPr>
              <a:t>CN</a:t>
            </a:r>
            <a:endParaRPr lang="ja-JP" altLang="en-US" baseline="-25000" dirty="0">
              <a:solidFill>
                <a:srgbClr val="FFCF01">
                  <a:lumMod val="75000"/>
                </a:srgbClr>
              </a:solidFill>
              <a:ea typeface="ＭＳ Ｐゴシック" charset="-128"/>
            </a:endParaRPr>
          </a:p>
        </p:txBody>
      </p:sp>
      <p:sp>
        <p:nvSpPr>
          <p:cNvPr id="29" name="正方形/長方形 25">
            <a:extLst>
              <a:ext uri="{FF2B5EF4-FFF2-40B4-BE49-F238E27FC236}">
                <a16:creationId xmlns:a16="http://schemas.microsoft.com/office/drawing/2014/main" id="{65634F06-4767-44F2-9858-28676F1AF3CE}"/>
              </a:ext>
            </a:extLst>
          </p:cNvPr>
          <p:cNvSpPr>
            <a:spLocks noChangeArrowheads="1"/>
          </p:cNvSpPr>
          <p:nvPr/>
        </p:nvSpPr>
        <p:spPr bwMode="auto">
          <a:xfrm>
            <a:off x="248226" y="6116344"/>
            <a:ext cx="8468985" cy="765338"/>
          </a:xfrm>
          <a:prstGeom prst="rect">
            <a:avLst/>
          </a:prstGeom>
          <a:noFill/>
          <a:ln w="9525">
            <a:noFill/>
            <a:miter lim="800000"/>
            <a:headEnd/>
            <a:tailEnd/>
          </a:ln>
        </p:spPr>
        <p:txBody>
          <a:bodyPr wrap="square">
            <a:spAutoFit/>
          </a:bodyPr>
          <a:lstStyle/>
          <a:p>
            <a:pPr algn="l">
              <a:buClr>
                <a:srgbClr val="3333CC"/>
              </a:buClr>
            </a:pPr>
            <a:r>
              <a:rPr lang="en-US" altLang="ja-JP" sz="1600" b="0" i="0" dirty="0">
                <a:solidFill>
                  <a:srgbClr val="FF0000"/>
                </a:solidFill>
                <a:latin typeface="Arial" pitchFamily="34" charset="0"/>
              </a:rPr>
              <a:t>Axial symmetric configuration  </a:t>
            </a:r>
          </a:p>
          <a:p>
            <a:pPr algn="l">
              <a:buClr>
                <a:srgbClr val="3333CC"/>
              </a:buClr>
            </a:pPr>
            <a:r>
              <a:rPr lang="en-US" altLang="ja-JP" sz="1600" b="0" i="0" dirty="0">
                <a:solidFill>
                  <a:srgbClr val="FF0000"/>
                </a:solidFill>
                <a:latin typeface="Arial" pitchFamily="34" charset="0"/>
                <a:sym typeface="Wingdings" pitchFamily="2" charset="2"/>
              </a:rPr>
              <a:t> start the Langevin calculation at the nose-nose configuration </a:t>
            </a:r>
            <a:r>
              <a:rPr lang="en-US" altLang="ja-JP" sz="1600" b="0" i="0" u="sng" dirty="0">
                <a:solidFill>
                  <a:srgbClr val="333399"/>
                </a:solidFill>
                <a:latin typeface="Arial" pitchFamily="34" charset="0"/>
                <a:sym typeface="Wingdings" pitchFamily="2" charset="2"/>
              </a:rPr>
              <a:t>with each </a:t>
            </a:r>
            <a:r>
              <a:rPr lang="en-US" altLang="ja-JP" sz="1600" b="0" i="0" u="sng" dirty="0" err="1">
                <a:solidFill>
                  <a:srgbClr val="333399"/>
                </a:solidFill>
                <a:latin typeface="Arial" pitchFamily="34" charset="0"/>
                <a:sym typeface="Wingdings" pitchFamily="2" charset="2"/>
              </a:rPr>
              <a:t>R</a:t>
            </a:r>
            <a:r>
              <a:rPr lang="en-US" altLang="ja-JP" sz="1600" b="0" i="0" u="sng" baseline="-25000" dirty="0" err="1">
                <a:solidFill>
                  <a:srgbClr val="333399"/>
                </a:solidFill>
                <a:latin typeface="Arial" pitchFamily="34" charset="0"/>
                <a:sym typeface="Wingdings" pitchFamily="2" charset="2"/>
              </a:rPr>
              <a:t>cont</a:t>
            </a:r>
            <a:r>
              <a:rPr lang="en-US" altLang="ja-JP" sz="1600" b="0" i="0" u="sng" dirty="0">
                <a:solidFill>
                  <a:srgbClr val="333399"/>
                </a:solidFill>
                <a:latin typeface="Arial" pitchFamily="34" charset="0"/>
                <a:sym typeface="Wingdings" pitchFamily="2" charset="2"/>
              </a:rPr>
              <a:t> </a:t>
            </a:r>
            <a:r>
              <a:rPr lang="ja-JP" altLang="en-US" sz="1600" b="0" i="0" u="sng" dirty="0">
                <a:solidFill>
                  <a:srgbClr val="333399"/>
                </a:solidFill>
                <a:latin typeface="Arial" pitchFamily="34" charset="0"/>
                <a:sym typeface="Wingdings" pitchFamily="2" charset="2"/>
              </a:rPr>
              <a:t> </a:t>
            </a:r>
            <a:r>
              <a:rPr lang="en-US" altLang="ja-JP" sz="1600" b="0" i="0" u="sng" dirty="0">
                <a:solidFill>
                  <a:srgbClr val="333399"/>
                </a:solidFill>
                <a:latin typeface="Arial" pitchFamily="34" charset="0"/>
                <a:sym typeface="Wingdings" pitchFamily="2" charset="2"/>
              </a:rPr>
              <a:t>in 1st stage</a:t>
            </a:r>
          </a:p>
          <a:p>
            <a:pPr algn="l">
              <a:buClr>
                <a:srgbClr val="3333CC"/>
              </a:buClr>
            </a:pPr>
            <a:endParaRPr lang="ja-JP" altLang="en-US" sz="1600" b="0" u="sng" baseline="-25000" dirty="0">
              <a:solidFill>
                <a:srgbClr val="333399"/>
              </a:solidFill>
            </a:endParaRPr>
          </a:p>
        </p:txBody>
      </p:sp>
      <p:cxnSp>
        <p:nvCxnSpPr>
          <p:cNvPr id="30" name="直線矢印コネクタ 27">
            <a:extLst>
              <a:ext uri="{FF2B5EF4-FFF2-40B4-BE49-F238E27FC236}">
                <a16:creationId xmlns:a16="http://schemas.microsoft.com/office/drawing/2014/main" id="{F23018DD-505B-4245-8F22-872E8566FF9C}"/>
              </a:ext>
            </a:extLst>
          </p:cNvPr>
          <p:cNvCxnSpPr>
            <a:cxnSpLocks/>
          </p:cNvCxnSpPr>
          <p:nvPr/>
        </p:nvCxnSpPr>
        <p:spPr bwMode="auto">
          <a:xfrm>
            <a:off x="7095166" y="1409279"/>
            <a:ext cx="432048"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31" name="直線矢印コネクタ 31">
            <a:extLst>
              <a:ext uri="{FF2B5EF4-FFF2-40B4-BE49-F238E27FC236}">
                <a16:creationId xmlns:a16="http://schemas.microsoft.com/office/drawing/2014/main" id="{33CB4C8B-3264-4E24-9DD2-817006CDB385}"/>
              </a:ext>
            </a:extLst>
          </p:cNvPr>
          <p:cNvCxnSpPr>
            <a:cxnSpLocks/>
          </p:cNvCxnSpPr>
          <p:nvPr/>
        </p:nvCxnSpPr>
        <p:spPr bwMode="auto">
          <a:xfrm>
            <a:off x="7095166" y="2129359"/>
            <a:ext cx="432048"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32" name="直線矢印コネクタ 34">
            <a:extLst>
              <a:ext uri="{FF2B5EF4-FFF2-40B4-BE49-F238E27FC236}">
                <a16:creationId xmlns:a16="http://schemas.microsoft.com/office/drawing/2014/main" id="{765320F6-C2AB-4548-9793-8519990A0268}"/>
              </a:ext>
            </a:extLst>
          </p:cNvPr>
          <p:cNvCxnSpPr>
            <a:cxnSpLocks/>
          </p:cNvCxnSpPr>
          <p:nvPr/>
        </p:nvCxnSpPr>
        <p:spPr bwMode="auto">
          <a:xfrm>
            <a:off x="8175286" y="2129359"/>
            <a:ext cx="432048"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33" name="直線矢印コネクタ 41">
            <a:extLst>
              <a:ext uri="{FF2B5EF4-FFF2-40B4-BE49-F238E27FC236}">
                <a16:creationId xmlns:a16="http://schemas.microsoft.com/office/drawing/2014/main" id="{A8E3A336-1C07-4BC4-A179-242F78B25B24}"/>
              </a:ext>
            </a:extLst>
          </p:cNvPr>
          <p:cNvCxnSpPr>
            <a:cxnSpLocks/>
          </p:cNvCxnSpPr>
          <p:nvPr/>
        </p:nvCxnSpPr>
        <p:spPr bwMode="auto">
          <a:xfrm>
            <a:off x="8463318" y="1121247"/>
            <a:ext cx="0" cy="36004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sp>
        <p:nvSpPr>
          <p:cNvPr id="34" name="正方形/長方形 30">
            <a:extLst>
              <a:ext uri="{FF2B5EF4-FFF2-40B4-BE49-F238E27FC236}">
                <a16:creationId xmlns:a16="http://schemas.microsoft.com/office/drawing/2014/main" id="{D5551443-60EB-4004-8A38-AA5FFB23D261}"/>
              </a:ext>
            </a:extLst>
          </p:cNvPr>
          <p:cNvSpPr/>
          <p:nvPr/>
        </p:nvSpPr>
        <p:spPr>
          <a:xfrm>
            <a:off x="3059832" y="980729"/>
            <a:ext cx="1152128" cy="369332"/>
          </a:xfrm>
          <a:prstGeom prst="rect">
            <a:avLst/>
          </a:prstGeom>
          <a:ln w="19050">
            <a:solidFill>
              <a:srgbClr val="00B050"/>
            </a:solidFill>
          </a:ln>
        </p:spPr>
        <p:txBody>
          <a:bodyPr wrap="square">
            <a:spAutoFit/>
          </a:bodyPr>
          <a:lstStyle/>
          <a:p>
            <a:pPr>
              <a:buClr>
                <a:srgbClr val="3333CC"/>
              </a:buClr>
            </a:pPr>
            <a:r>
              <a:rPr kumimoji="1" lang="en-US" altLang="ja-JP" dirty="0"/>
              <a:t>1</a:t>
            </a:r>
            <a:r>
              <a:rPr kumimoji="1" lang="en-US" altLang="ja-JP" baseline="30000" dirty="0"/>
              <a:t>st</a:t>
            </a:r>
            <a:r>
              <a:rPr kumimoji="1" lang="en-US" altLang="ja-JP" dirty="0"/>
              <a:t> stage</a:t>
            </a:r>
            <a:endParaRPr kumimoji="1" lang="ja-JP" altLang="en-US" dirty="0"/>
          </a:p>
        </p:txBody>
      </p:sp>
      <p:sp>
        <p:nvSpPr>
          <p:cNvPr id="35" name="正方形/長方形 36">
            <a:extLst>
              <a:ext uri="{FF2B5EF4-FFF2-40B4-BE49-F238E27FC236}">
                <a16:creationId xmlns:a16="http://schemas.microsoft.com/office/drawing/2014/main" id="{BFF8B4E4-9317-4D43-8F2B-02024232ED17}"/>
              </a:ext>
            </a:extLst>
          </p:cNvPr>
          <p:cNvSpPr/>
          <p:nvPr/>
        </p:nvSpPr>
        <p:spPr>
          <a:xfrm>
            <a:off x="3114953" y="4008019"/>
            <a:ext cx="1152128" cy="369332"/>
          </a:xfrm>
          <a:prstGeom prst="rect">
            <a:avLst/>
          </a:prstGeom>
          <a:ln w="19050">
            <a:solidFill>
              <a:srgbClr val="00B050"/>
            </a:solidFill>
          </a:ln>
        </p:spPr>
        <p:txBody>
          <a:bodyPr wrap="square">
            <a:spAutoFit/>
          </a:bodyPr>
          <a:lstStyle/>
          <a:p>
            <a:pPr>
              <a:buClr>
                <a:srgbClr val="3333CC"/>
              </a:buClr>
            </a:pPr>
            <a:r>
              <a:rPr kumimoji="1" lang="en-US" altLang="ja-JP" dirty="0"/>
              <a:t>2</a:t>
            </a:r>
            <a:r>
              <a:rPr kumimoji="1" lang="en-US" altLang="ja-JP" baseline="30000" dirty="0"/>
              <a:t>nd</a:t>
            </a:r>
            <a:r>
              <a:rPr kumimoji="1" lang="en-US" altLang="ja-JP" dirty="0"/>
              <a:t> stage</a:t>
            </a:r>
            <a:endParaRPr kumimoji="1" lang="ja-JP" altLang="en-US" dirty="0"/>
          </a:p>
        </p:txBody>
      </p:sp>
      <p:sp>
        <p:nvSpPr>
          <p:cNvPr id="36" name="テキスト ボックス 40">
            <a:extLst>
              <a:ext uri="{FF2B5EF4-FFF2-40B4-BE49-F238E27FC236}">
                <a16:creationId xmlns:a16="http://schemas.microsoft.com/office/drawing/2014/main" id="{6641BDCB-63EB-48B8-9C1B-CB7DC327995C}"/>
              </a:ext>
            </a:extLst>
          </p:cNvPr>
          <p:cNvSpPr txBox="1"/>
          <p:nvPr/>
        </p:nvSpPr>
        <p:spPr>
          <a:xfrm>
            <a:off x="4729321" y="3318726"/>
            <a:ext cx="4514186" cy="341632"/>
          </a:xfrm>
          <a:prstGeom prst="rect">
            <a:avLst/>
          </a:prstGeom>
          <a:noFill/>
        </p:spPr>
        <p:txBody>
          <a:bodyPr wrap="square" rtlCol="0">
            <a:spAutoFit/>
          </a:bodyPr>
          <a:lstStyle/>
          <a:p>
            <a:pPr>
              <a:buClr>
                <a:srgbClr val="3333CC"/>
              </a:buClr>
            </a:pPr>
            <a:r>
              <a:rPr kumimoji="1" lang="en-US" altLang="ja-JP" b="0" i="0" dirty="0"/>
              <a:t>Touching configurations for all orientations</a:t>
            </a:r>
            <a:endParaRPr kumimoji="1" lang="ja-JP" altLang="en-US" b="0" i="0" dirty="0"/>
          </a:p>
        </p:txBody>
      </p:sp>
      <p:sp>
        <p:nvSpPr>
          <p:cNvPr id="37" name="テキスト ボックス 42">
            <a:extLst>
              <a:ext uri="{FF2B5EF4-FFF2-40B4-BE49-F238E27FC236}">
                <a16:creationId xmlns:a16="http://schemas.microsoft.com/office/drawing/2014/main" id="{213B3096-8DB9-402D-A25B-12E380E06BEF}"/>
              </a:ext>
            </a:extLst>
          </p:cNvPr>
          <p:cNvSpPr txBox="1"/>
          <p:nvPr/>
        </p:nvSpPr>
        <p:spPr>
          <a:xfrm>
            <a:off x="7009123" y="977231"/>
            <a:ext cx="518091" cy="286232"/>
          </a:xfrm>
          <a:prstGeom prst="rect">
            <a:avLst/>
          </a:prstGeom>
          <a:noFill/>
        </p:spPr>
        <p:txBody>
          <a:bodyPr wrap="square" rtlCol="0">
            <a:spAutoFit/>
          </a:bodyPr>
          <a:lstStyle/>
          <a:p>
            <a:pPr>
              <a:buClr>
                <a:srgbClr val="3333CC"/>
              </a:buClr>
            </a:pPr>
            <a:r>
              <a:rPr kumimoji="1" lang="en-US" altLang="ja-JP" sz="1400" b="0" i="0" dirty="0" err="1">
                <a:solidFill>
                  <a:srgbClr val="000000"/>
                </a:solidFill>
              </a:rPr>
              <a:t>R</a:t>
            </a:r>
            <a:r>
              <a:rPr kumimoji="1" lang="en-US" altLang="ja-JP" sz="1400" b="0" i="0" baseline="30000" dirty="0" err="1">
                <a:solidFill>
                  <a:srgbClr val="000000"/>
                </a:solidFill>
              </a:rPr>
              <a:t>P</a:t>
            </a:r>
            <a:r>
              <a:rPr kumimoji="1" lang="en-US" altLang="ja-JP" sz="1400" b="0" i="0" baseline="-25000" dirty="0" err="1">
                <a:solidFill>
                  <a:srgbClr val="000000"/>
                </a:solidFill>
              </a:rPr>
              <a:t>cm</a:t>
            </a:r>
            <a:endParaRPr kumimoji="1" lang="ja-JP" altLang="en-US" sz="1400" b="0" i="0" baseline="-25000" dirty="0">
              <a:solidFill>
                <a:srgbClr val="000000"/>
              </a:solidFill>
            </a:endParaRPr>
          </a:p>
        </p:txBody>
      </p:sp>
      <p:sp>
        <p:nvSpPr>
          <p:cNvPr id="38" name="テキスト ボックス 43">
            <a:extLst>
              <a:ext uri="{FF2B5EF4-FFF2-40B4-BE49-F238E27FC236}">
                <a16:creationId xmlns:a16="http://schemas.microsoft.com/office/drawing/2014/main" id="{15989D3D-1214-402C-B308-D7829252BD10}"/>
              </a:ext>
            </a:extLst>
          </p:cNvPr>
          <p:cNvSpPr txBox="1"/>
          <p:nvPr/>
        </p:nvSpPr>
        <p:spPr>
          <a:xfrm>
            <a:off x="7997606" y="1121247"/>
            <a:ext cx="519694" cy="286232"/>
          </a:xfrm>
          <a:prstGeom prst="rect">
            <a:avLst/>
          </a:prstGeom>
          <a:noFill/>
        </p:spPr>
        <p:txBody>
          <a:bodyPr wrap="square" rtlCol="0">
            <a:spAutoFit/>
          </a:bodyPr>
          <a:lstStyle/>
          <a:p>
            <a:pPr>
              <a:buClr>
                <a:srgbClr val="3333CC"/>
              </a:buClr>
            </a:pPr>
            <a:r>
              <a:rPr kumimoji="1" lang="en-US" altLang="ja-JP" sz="1400" b="0" i="0" dirty="0" err="1">
                <a:solidFill>
                  <a:srgbClr val="000000"/>
                </a:solidFill>
              </a:rPr>
              <a:t>R</a:t>
            </a:r>
            <a:r>
              <a:rPr kumimoji="1" lang="en-US" altLang="ja-JP" sz="1400" b="0" i="0" baseline="30000" dirty="0" err="1">
                <a:solidFill>
                  <a:srgbClr val="000000"/>
                </a:solidFill>
              </a:rPr>
              <a:t>E</a:t>
            </a:r>
            <a:r>
              <a:rPr kumimoji="1" lang="en-US" altLang="ja-JP" sz="1400" b="0" i="0" baseline="-25000" dirty="0" err="1">
                <a:solidFill>
                  <a:srgbClr val="000000"/>
                </a:solidFill>
              </a:rPr>
              <a:t>cm</a:t>
            </a:r>
            <a:endParaRPr kumimoji="1" lang="ja-JP" altLang="en-US" sz="1400" b="0" i="0" baseline="-25000" dirty="0">
              <a:solidFill>
                <a:srgbClr val="000000"/>
              </a:solidFill>
            </a:endParaRPr>
          </a:p>
        </p:txBody>
      </p:sp>
      <p:sp>
        <p:nvSpPr>
          <p:cNvPr id="39" name="テキスト ボックス 44">
            <a:extLst>
              <a:ext uri="{FF2B5EF4-FFF2-40B4-BE49-F238E27FC236}">
                <a16:creationId xmlns:a16="http://schemas.microsoft.com/office/drawing/2014/main" id="{97EC927E-132D-4972-97F9-22C88501358B}"/>
              </a:ext>
            </a:extLst>
          </p:cNvPr>
          <p:cNvSpPr txBox="1"/>
          <p:nvPr/>
        </p:nvSpPr>
        <p:spPr>
          <a:xfrm>
            <a:off x="8103278" y="2203167"/>
            <a:ext cx="519694" cy="286232"/>
          </a:xfrm>
          <a:prstGeom prst="rect">
            <a:avLst/>
          </a:prstGeom>
          <a:noFill/>
        </p:spPr>
        <p:txBody>
          <a:bodyPr wrap="square" rtlCol="0">
            <a:spAutoFit/>
          </a:bodyPr>
          <a:lstStyle/>
          <a:p>
            <a:pPr>
              <a:buClr>
                <a:srgbClr val="3333CC"/>
              </a:buClr>
            </a:pPr>
            <a:r>
              <a:rPr kumimoji="1" lang="en-US" altLang="ja-JP" sz="1400" b="0" i="0" dirty="0" err="1">
                <a:solidFill>
                  <a:srgbClr val="000000"/>
                </a:solidFill>
              </a:rPr>
              <a:t>R</a:t>
            </a:r>
            <a:r>
              <a:rPr kumimoji="1" lang="en-US" altLang="ja-JP" sz="1400" b="0" i="0" baseline="30000" dirty="0" err="1">
                <a:solidFill>
                  <a:srgbClr val="000000"/>
                </a:solidFill>
              </a:rPr>
              <a:t>E</a:t>
            </a:r>
            <a:r>
              <a:rPr kumimoji="1" lang="en-US" altLang="ja-JP" sz="1400" b="0" i="0" baseline="-25000" dirty="0" err="1">
                <a:solidFill>
                  <a:srgbClr val="000000"/>
                </a:solidFill>
              </a:rPr>
              <a:t>cm</a:t>
            </a:r>
            <a:endParaRPr kumimoji="1" lang="ja-JP" altLang="en-US" sz="1400" b="0" i="0" baseline="-25000" dirty="0">
              <a:solidFill>
                <a:srgbClr val="000000"/>
              </a:solidFill>
            </a:endParaRPr>
          </a:p>
        </p:txBody>
      </p:sp>
      <p:sp>
        <p:nvSpPr>
          <p:cNvPr id="40" name="テキスト ボックス 45">
            <a:extLst>
              <a:ext uri="{FF2B5EF4-FFF2-40B4-BE49-F238E27FC236}">
                <a16:creationId xmlns:a16="http://schemas.microsoft.com/office/drawing/2014/main" id="{DFB9F670-11D0-43F1-BB64-69E0D4C2C08B}"/>
              </a:ext>
            </a:extLst>
          </p:cNvPr>
          <p:cNvSpPr txBox="1"/>
          <p:nvPr/>
        </p:nvSpPr>
        <p:spPr>
          <a:xfrm>
            <a:off x="7081131" y="2203167"/>
            <a:ext cx="518091" cy="286232"/>
          </a:xfrm>
          <a:prstGeom prst="rect">
            <a:avLst/>
          </a:prstGeom>
          <a:noFill/>
        </p:spPr>
        <p:txBody>
          <a:bodyPr wrap="square" rtlCol="0">
            <a:spAutoFit/>
          </a:bodyPr>
          <a:lstStyle/>
          <a:p>
            <a:pPr>
              <a:buClr>
                <a:srgbClr val="3333CC"/>
              </a:buClr>
            </a:pPr>
            <a:r>
              <a:rPr kumimoji="1" lang="en-US" altLang="ja-JP" sz="1400" b="0" i="0" dirty="0" err="1">
                <a:solidFill>
                  <a:srgbClr val="000000"/>
                </a:solidFill>
              </a:rPr>
              <a:t>R</a:t>
            </a:r>
            <a:r>
              <a:rPr kumimoji="1" lang="en-US" altLang="ja-JP" sz="1400" b="0" i="0" baseline="30000" dirty="0" err="1">
                <a:solidFill>
                  <a:srgbClr val="000000"/>
                </a:solidFill>
              </a:rPr>
              <a:t>P</a:t>
            </a:r>
            <a:r>
              <a:rPr kumimoji="1" lang="en-US" altLang="ja-JP" sz="1400" b="0" i="0" baseline="-25000" dirty="0" err="1">
                <a:solidFill>
                  <a:srgbClr val="000000"/>
                </a:solidFill>
              </a:rPr>
              <a:t>cm</a:t>
            </a:r>
            <a:endParaRPr kumimoji="1" lang="ja-JP" altLang="en-US" sz="1400" b="0" i="0" baseline="-25000" dirty="0">
              <a:solidFill>
                <a:srgbClr val="000000"/>
              </a:solidFill>
            </a:endParaRPr>
          </a:p>
        </p:txBody>
      </p:sp>
      <p:sp>
        <p:nvSpPr>
          <p:cNvPr id="2" name="TextBox 1">
            <a:extLst>
              <a:ext uri="{FF2B5EF4-FFF2-40B4-BE49-F238E27FC236}">
                <a16:creationId xmlns:a16="http://schemas.microsoft.com/office/drawing/2014/main" id="{1513A39B-10F1-467B-9B8C-7796B1792870}"/>
              </a:ext>
            </a:extLst>
          </p:cNvPr>
          <p:cNvSpPr txBox="1"/>
          <p:nvPr/>
        </p:nvSpPr>
        <p:spPr>
          <a:xfrm>
            <a:off x="3370758" y="2037422"/>
            <a:ext cx="3300455" cy="338554"/>
          </a:xfrm>
          <a:prstGeom prst="rect">
            <a:avLst/>
          </a:prstGeom>
          <a:noFill/>
        </p:spPr>
        <p:txBody>
          <a:bodyPr wrap="none" rtlCol="0">
            <a:spAutoFit/>
          </a:bodyPr>
          <a:lstStyle/>
          <a:p>
            <a:r>
              <a:rPr kumimoji="1" lang="en-US" altLang="ja-JP" sz="1600" dirty="0"/>
              <a:t>θ: </a:t>
            </a:r>
            <a:r>
              <a:rPr kumimoji="1" lang="en-US" altLang="ja-JP" sz="1600" i="1" dirty="0"/>
              <a:t>angle of incident projectile nucleus</a:t>
            </a:r>
            <a:endParaRPr kumimoji="1" lang="ja-JP" altLang="en-US" sz="1600" i="1" dirty="0"/>
          </a:p>
        </p:txBody>
      </p:sp>
      <p:sp>
        <p:nvSpPr>
          <p:cNvPr id="3" name="TextBox 2">
            <a:extLst>
              <a:ext uri="{FF2B5EF4-FFF2-40B4-BE49-F238E27FC236}">
                <a16:creationId xmlns:a16="http://schemas.microsoft.com/office/drawing/2014/main" id="{BB1559F9-83AD-423D-A548-2881E8EB1508}"/>
              </a:ext>
            </a:extLst>
          </p:cNvPr>
          <p:cNvSpPr txBox="1"/>
          <p:nvPr/>
        </p:nvSpPr>
        <p:spPr>
          <a:xfrm>
            <a:off x="1449610" y="3099845"/>
            <a:ext cx="2805576" cy="338554"/>
          </a:xfrm>
          <a:prstGeom prst="rect">
            <a:avLst/>
          </a:prstGeom>
          <a:noFill/>
        </p:spPr>
        <p:txBody>
          <a:bodyPr wrap="none" rtlCol="0">
            <a:spAutoFit/>
          </a:bodyPr>
          <a:lstStyle/>
          <a:p>
            <a:r>
              <a:rPr lang="en-US" altLang="ja-JP" sz="1600" i="1" dirty="0"/>
              <a:t>k: wave number of incident flux</a:t>
            </a:r>
            <a:endParaRPr kumimoji="1" lang="ja-JP" altLang="en-US" sz="1600" i="1" dirty="0"/>
          </a:p>
        </p:txBody>
      </p:sp>
    </p:spTree>
    <p:extLst>
      <p:ext uri="{BB962C8B-B14F-4D97-AF65-F5344CB8AC3E}">
        <p14:creationId xmlns:p14="http://schemas.microsoft.com/office/powerpoint/2010/main" val="229745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0B4ADF0-8635-4D33-B53C-EBC3FE987881}"/>
              </a:ext>
            </a:extLst>
          </p:cNvPr>
          <p:cNvGraphicFramePr>
            <a:graphicFrameLocks noChangeAspect="1"/>
          </p:cNvGraphicFramePr>
          <p:nvPr>
            <p:extLst>
              <p:ext uri="{D42A27DB-BD31-4B8C-83A1-F6EECF244321}">
                <p14:modId xmlns:p14="http://schemas.microsoft.com/office/powerpoint/2010/main" val="3927340903"/>
              </p:ext>
            </p:extLst>
          </p:nvPr>
        </p:nvGraphicFramePr>
        <p:xfrm>
          <a:off x="1836737" y="1089025"/>
          <a:ext cx="5113338" cy="5103812"/>
        </p:xfrm>
        <a:graphic>
          <a:graphicData uri="http://schemas.openxmlformats.org/presentationml/2006/ole">
            <mc:AlternateContent xmlns:mc="http://schemas.openxmlformats.org/markup-compatibility/2006">
              <mc:Choice xmlns:v="urn:schemas-microsoft-com:vml" Requires="v">
                <p:oleObj spid="_x0000_s58042" name="Visio" r:id="rId4" imgW="2416454" imgH="2410663" progId="">
                  <p:embed/>
                </p:oleObj>
              </mc:Choice>
              <mc:Fallback>
                <p:oleObj name="Visio" r:id="rId4" imgW="2416454" imgH="2410663" progId="">
                  <p:embed/>
                  <p:pic>
                    <p:nvPicPr>
                      <p:cNvPr id="0" name="Picture 3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7" y="1089025"/>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テキスト ボックス 1">
            <a:extLst>
              <a:ext uri="{FF2B5EF4-FFF2-40B4-BE49-F238E27FC236}">
                <a16:creationId xmlns:a16="http://schemas.microsoft.com/office/drawing/2014/main" id="{61181AF6-027D-484A-9699-FF05D8DA27F7}"/>
              </a:ext>
            </a:extLst>
          </p:cNvPr>
          <p:cNvSpPr txBox="1"/>
          <p:nvPr/>
        </p:nvSpPr>
        <p:spPr>
          <a:xfrm>
            <a:off x="2709156" y="241162"/>
            <a:ext cx="5752857" cy="707886"/>
          </a:xfrm>
          <a:prstGeom prst="rect">
            <a:avLst/>
          </a:prstGeom>
          <a:noFill/>
        </p:spPr>
        <p:txBody>
          <a:bodyPr wrap="none" rtlCol="0">
            <a:spAutoFit/>
          </a:bodyPr>
          <a:lstStyle/>
          <a:p>
            <a:r>
              <a:rPr lang="en-US" altLang="ja-JP" sz="4000" dirty="0"/>
              <a:t>Model Explanation/Theory</a:t>
            </a:r>
            <a:endParaRPr lang="ja-JP" altLang="en-US" sz="4000" dirty="0"/>
          </a:p>
        </p:txBody>
      </p:sp>
      <p:pic>
        <p:nvPicPr>
          <p:cNvPr id="6" name="Picture 5">
            <a:extLst>
              <a:ext uri="{FF2B5EF4-FFF2-40B4-BE49-F238E27FC236}">
                <a16:creationId xmlns:a16="http://schemas.microsoft.com/office/drawing/2014/main" id="{1502BC9D-298F-4853-BD54-F96A287D9B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p:sp>
        <p:nvSpPr>
          <p:cNvPr id="7" name="Rectangle 2">
            <a:extLst>
              <a:ext uri="{FF2B5EF4-FFF2-40B4-BE49-F238E27FC236}">
                <a16:creationId xmlns:a16="http://schemas.microsoft.com/office/drawing/2014/main" id="{23A7FDFE-E98B-48CA-8764-C9256C5A3BD2}"/>
              </a:ext>
            </a:extLst>
          </p:cNvPr>
          <p:cNvSpPr>
            <a:spLocks noChangeArrowheads="1"/>
          </p:cNvSpPr>
          <p:nvPr/>
        </p:nvSpPr>
        <p:spPr bwMode="auto">
          <a:xfrm>
            <a:off x="1081612" y="4232171"/>
            <a:ext cx="3527425" cy="360362"/>
          </a:xfrm>
          <a:prstGeom prst="rect">
            <a:avLst/>
          </a:prstGeom>
          <a:solidFill>
            <a:srgbClr val="CCFFFF"/>
          </a:solidFill>
          <a:ln w="9525">
            <a:solidFill>
              <a:srgbClr val="CCFFFF"/>
            </a:solidFill>
            <a:miter lim="800000"/>
            <a:headEnd/>
            <a:tailEnd/>
          </a:ln>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sp>
        <p:nvSpPr>
          <p:cNvPr id="8" name="Rectangle 3">
            <a:extLst>
              <a:ext uri="{FF2B5EF4-FFF2-40B4-BE49-F238E27FC236}">
                <a16:creationId xmlns:a16="http://schemas.microsoft.com/office/drawing/2014/main" id="{92098BB7-34FA-4938-961D-1C436979A2F0}"/>
              </a:ext>
            </a:extLst>
          </p:cNvPr>
          <p:cNvSpPr>
            <a:spLocks noChangeArrowheads="1"/>
          </p:cNvSpPr>
          <p:nvPr/>
        </p:nvSpPr>
        <p:spPr bwMode="auto">
          <a:xfrm>
            <a:off x="505349" y="4808433"/>
            <a:ext cx="4248150" cy="649288"/>
          </a:xfrm>
          <a:prstGeom prst="rect">
            <a:avLst/>
          </a:prstGeom>
          <a:solidFill>
            <a:srgbClr val="FFFF99"/>
          </a:solidFill>
          <a:ln w="9525">
            <a:solidFill>
              <a:srgbClr val="FFFF99"/>
            </a:solidFill>
            <a:miter lim="800000"/>
            <a:headEnd/>
            <a:tailEnd/>
          </a:ln>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sp>
        <p:nvSpPr>
          <p:cNvPr id="9" name="Rectangle 4">
            <a:extLst>
              <a:ext uri="{FF2B5EF4-FFF2-40B4-BE49-F238E27FC236}">
                <a16:creationId xmlns:a16="http://schemas.microsoft.com/office/drawing/2014/main" id="{EE70223B-2F27-4904-9897-8B825B865090}"/>
              </a:ext>
            </a:extLst>
          </p:cNvPr>
          <p:cNvSpPr>
            <a:spLocks noChangeArrowheads="1"/>
          </p:cNvSpPr>
          <p:nvPr/>
        </p:nvSpPr>
        <p:spPr bwMode="auto">
          <a:xfrm>
            <a:off x="505349" y="3944833"/>
            <a:ext cx="85344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00000"/>
              </a:lnSpc>
              <a:spcBef>
                <a:spcPct val="0"/>
              </a:spcBef>
              <a:buClrTx/>
              <a:buSzTx/>
              <a:buFontTx/>
              <a:buNone/>
            </a:pPr>
            <a:r>
              <a:rPr lang="en-US" altLang="ja-JP" b="0" dirty="0">
                <a:solidFill>
                  <a:srgbClr val="000000"/>
                </a:solidFill>
                <a:latin typeface="Times New Roman" pitchFamily="18" charset="0"/>
                <a:ea typeface="ＭＳ Ｐゴシック" charset="-128"/>
              </a:rPr>
              <a:t>q</a:t>
            </a:r>
            <a:r>
              <a:rPr lang="en-US" altLang="ja-JP" b="0" baseline="-25000" dirty="0">
                <a:solidFill>
                  <a:srgbClr val="000000"/>
                </a:solidFill>
                <a:latin typeface="Times New Roman" pitchFamily="18" charset="0"/>
                <a:ea typeface="ＭＳ Ｐゴシック" charset="-128"/>
              </a:rPr>
              <a:t>i</a:t>
            </a:r>
            <a:r>
              <a:rPr lang="en-US" altLang="ja-JP" b="0" i="0" baseline="-25000" dirty="0">
                <a:solidFill>
                  <a:srgbClr val="000000"/>
                </a:solidFill>
                <a:latin typeface="Times New Roman" pitchFamily="18" charset="0"/>
                <a:ea typeface="ＭＳ Ｐゴシック" charset="-128"/>
              </a:rPr>
              <a:t> </a:t>
            </a:r>
            <a:r>
              <a:rPr lang="en-US" altLang="ja-JP" b="0" i="0" dirty="0">
                <a:solidFill>
                  <a:srgbClr val="000000"/>
                </a:solidFill>
                <a:latin typeface="Times New Roman" pitchFamily="18" charset="0"/>
                <a:ea typeface="ＭＳ Ｐゴシック" charset="-128"/>
              </a:rPr>
              <a:t>:   deformation coordinate </a:t>
            </a:r>
            <a:r>
              <a:rPr lang="en-US" altLang="ja-JP" b="0" i="0" dirty="0">
                <a:solidFill>
                  <a:srgbClr val="000000"/>
                </a:solidFill>
                <a:latin typeface="Arial" charset="0"/>
                <a:ea typeface="ＭＳ ゴシック" pitchFamily="49" charset="-128"/>
              </a:rPr>
              <a:t> </a:t>
            </a:r>
            <a:r>
              <a:rPr lang="ja-JP" altLang="en-US" b="0" i="0" dirty="0">
                <a:solidFill>
                  <a:srgbClr val="000000"/>
                </a:solidFill>
                <a:latin typeface="Arial" charset="0"/>
                <a:ea typeface="ＭＳ ゴシック" pitchFamily="49" charset="-128"/>
              </a:rPr>
              <a:t>　　　　　　　（</a:t>
            </a:r>
            <a:r>
              <a:rPr lang="en-US" altLang="ja-JP" b="0" i="0" dirty="0">
                <a:solidFill>
                  <a:srgbClr val="000000"/>
                </a:solidFill>
                <a:latin typeface="Arial" charset="0"/>
                <a:ea typeface="ＭＳ ゴシック" pitchFamily="49" charset="-128"/>
              </a:rPr>
              <a:t>nuclear shape</a:t>
            </a:r>
            <a:r>
              <a:rPr lang="ja-JP" altLang="en-US" b="0" i="0" dirty="0">
                <a:solidFill>
                  <a:srgbClr val="000000"/>
                </a:solidFill>
                <a:latin typeface="Arial" charset="0"/>
                <a:ea typeface="ＭＳ ゴシック" pitchFamily="49" charset="-128"/>
              </a:rPr>
              <a:t>）</a:t>
            </a:r>
            <a:endParaRPr lang="en-US" altLang="ja-JP" b="0" i="0" dirty="0">
              <a:solidFill>
                <a:srgbClr val="000000"/>
              </a:solidFill>
              <a:latin typeface="Times New Roman" pitchFamily="18" charset="0"/>
              <a:ea typeface="ＭＳ Ｐゴシック" charset="-128"/>
            </a:endParaRPr>
          </a:p>
          <a:p>
            <a:pPr algn="l">
              <a:lnSpc>
                <a:spcPct val="100000"/>
              </a:lnSpc>
              <a:spcBef>
                <a:spcPct val="0"/>
              </a:spcBef>
              <a:buClrTx/>
              <a:buSzTx/>
              <a:buFontTx/>
              <a:buNone/>
            </a:pPr>
            <a:r>
              <a:rPr lang="en-US" altLang="ja-JP" b="0" i="0" dirty="0">
                <a:solidFill>
                  <a:srgbClr val="000000"/>
                </a:solidFill>
                <a:latin typeface="Times New Roman" pitchFamily="18" charset="0"/>
                <a:ea typeface="ＭＳ Ｐゴシック" charset="-128"/>
              </a:rPr>
              <a:t>         two-center parametrization                    </a:t>
            </a:r>
            <a:r>
              <a:rPr lang="en-US" altLang="ja-JP" sz="1400" b="0" i="0" dirty="0">
                <a:solidFill>
                  <a:srgbClr val="000000"/>
                </a:solidFill>
                <a:latin typeface="Times New Roman" pitchFamily="18" charset="0"/>
                <a:ea typeface="ＭＳ Ｐゴシック" charset="-128"/>
              </a:rPr>
              <a:t>(</a:t>
            </a:r>
            <a:r>
              <a:rPr lang="en-US" altLang="ja-JP" sz="1400" b="0" i="0" dirty="0" err="1">
                <a:solidFill>
                  <a:srgbClr val="000000"/>
                </a:solidFill>
                <a:latin typeface="Times New Roman" pitchFamily="18" charset="0"/>
                <a:ea typeface="ＭＳ Ｐゴシック" charset="-128"/>
              </a:rPr>
              <a:t>Maruhn</a:t>
            </a:r>
            <a:r>
              <a:rPr lang="en-US" altLang="ja-JP" sz="1400" b="0" i="0" dirty="0">
                <a:solidFill>
                  <a:srgbClr val="000000"/>
                </a:solidFill>
                <a:latin typeface="Times New Roman" pitchFamily="18" charset="0"/>
                <a:ea typeface="ＭＳ Ｐゴシック" charset="-128"/>
              </a:rPr>
              <a:t> and Greiner, Z. Phys. 251(1972) 431)</a:t>
            </a:r>
            <a:endParaRPr lang="en-US" altLang="ja-JP" sz="1400" b="0" i="0" baseline="-25000" dirty="0">
              <a:solidFill>
                <a:srgbClr val="000000"/>
              </a:solidFill>
              <a:latin typeface="Times New Roman" pitchFamily="18" charset="0"/>
              <a:ea typeface="ＭＳ Ｐゴシック" charset="-128"/>
            </a:endParaRPr>
          </a:p>
          <a:p>
            <a:pPr algn="l">
              <a:lnSpc>
                <a:spcPct val="100000"/>
              </a:lnSpc>
              <a:spcBef>
                <a:spcPct val="0"/>
              </a:spcBef>
              <a:buClrTx/>
              <a:buSzTx/>
              <a:buFontTx/>
              <a:buNone/>
            </a:pPr>
            <a:r>
              <a:rPr lang="en-US" altLang="ja-JP" b="0" dirty="0">
                <a:solidFill>
                  <a:srgbClr val="000000"/>
                </a:solidFill>
                <a:latin typeface="Times New Roman" pitchFamily="18" charset="0"/>
                <a:ea typeface="ＭＳ Ｐゴシック" charset="-128"/>
              </a:rPr>
              <a:t>p</a:t>
            </a:r>
            <a:r>
              <a:rPr lang="en-US" altLang="ja-JP" b="0" baseline="-25000" dirty="0">
                <a:solidFill>
                  <a:srgbClr val="000000"/>
                </a:solidFill>
                <a:latin typeface="Times New Roman" pitchFamily="18" charset="0"/>
                <a:ea typeface="ＭＳ Ｐゴシック" charset="-128"/>
              </a:rPr>
              <a:t>i</a:t>
            </a:r>
            <a:r>
              <a:rPr lang="en-US" altLang="ja-JP" b="0" i="0" baseline="-25000" dirty="0">
                <a:solidFill>
                  <a:srgbClr val="000000"/>
                </a:solidFill>
                <a:latin typeface="Times New Roman" pitchFamily="18" charset="0"/>
                <a:ea typeface="ＭＳ Ｐゴシック" charset="-128"/>
              </a:rPr>
              <a:t> </a:t>
            </a:r>
            <a:r>
              <a:rPr lang="en-US" altLang="ja-JP" b="0" i="0" dirty="0">
                <a:solidFill>
                  <a:srgbClr val="000000"/>
                </a:solidFill>
                <a:latin typeface="Times New Roman" pitchFamily="18" charset="0"/>
                <a:ea typeface="ＭＳ Ｐゴシック" charset="-128"/>
              </a:rPr>
              <a:t>:   momentum</a:t>
            </a:r>
          </a:p>
          <a:p>
            <a:pPr algn="l">
              <a:lnSpc>
                <a:spcPct val="100000"/>
              </a:lnSpc>
              <a:spcBef>
                <a:spcPct val="0"/>
              </a:spcBef>
              <a:buClrTx/>
              <a:buSzTx/>
              <a:buFontTx/>
              <a:buNone/>
            </a:pPr>
            <a:r>
              <a:rPr lang="en-US" altLang="ja-JP" b="0" dirty="0" err="1">
                <a:solidFill>
                  <a:srgbClr val="000000"/>
                </a:solidFill>
                <a:latin typeface="Times New Roman" pitchFamily="18" charset="0"/>
                <a:ea typeface="ＭＳ Ｐゴシック" charset="-128"/>
              </a:rPr>
              <a:t>m</a:t>
            </a:r>
            <a:r>
              <a:rPr lang="en-US" altLang="ja-JP" b="0" baseline="-25000" dirty="0" err="1">
                <a:solidFill>
                  <a:srgbClr val="000000"/>
                </a:solidFill>
                <a:latin typeface="Times New Roman" pitchFamily="18" charset="0"/>
                <a:ea typeface="ＭＳ Ｐゴシック" charset="-128"/>
              </a:rPr>
              <a:t>ij</a:t>
            </a:r>
            <a:r>
              <a:rPr lang="en-US" altLang="ja-JP" b="0" i="0" dirty="0">
                <a:solidFill>
                  <a:srgbClr val="000000"/>
                </a:solidFill>
                <a:latin typeface="Times New Roman" pitchFamily="18" charset="0"/>
                <a:ea typeface="ＭＳ Ｐゴシック" charset="-128"/>
              </a:rPr>
              <a:t> : Hydrodynamical mass </a:t>
            </a:r>
            <a:r>
              <a:rPr lang="ja-JP" altLang="en-US" b="0" i="0" dirty="0">
                <a:solidFill>
                  <a:srgbClr val="000000"/>
                </a:solidFill>
                <a:latin typeface="Times New Roman" pitchFamily="18" charset="0"/>
                <a:ea typeface="ＭＳ Ｐゴシック" charset="-128"/>
              </a:rPr>
              <a:t>　　　　　　　　　　　 </a:t>
            </a:r>
            <a:r>
              <a:rPr lang="en-US" altLang="ja-JP" b="0" i="0" dirty="0">
                <a:solidFill>
                  <a:srgbClr val="000000"/>
                </a:solidFill>
                <a:latin typeface="Times New Roman" pitchFamily="18" charset="0"/>
                <a:ea typeface="ＭＳ Ｐゴシック" charset="-128"/>
              </a:rPr>
              <a:t>(</a:t>
            </a:r>
            <a:r>
              <a:rPr lang="en-US" altLang="ja-JP" b="0" i="0" dirty="0">
                <a:solidFill>
                  <a:srgbClr val="000000"/>
                </a:solidFill>
                <a:ea typeface="ＭＳ Ｐゴシック" charset="-128"/>
              </a:rPr>
              <a:t>inertia mass</a:t>
            </a:r>
            <a:r>
              <a:rPr lang="ja-JP" altLang="en-US" b="0" i="0" dirty="0">
                <a:solidFill>
                  <a:srgbClr val="000000"/>
                </a:solidFill>
                <a:latin typeface="Times New Roman" pitchFamily="18" charset="0"/>
                <a:ea typeface="ＭＳ Ｐゴシック" charset="-128"/>
              </a:rPr>
              <a:t>）</a:t>
            </a:r>
          </a:p>
          <a:p>
            <a:pPr algn="l">
              <a:lnSpc>
                <a:spcPct val="100000"/>
              </a:lnSpc>
              <a:spcBef>
                <a:spcPct val="0"/>
              </a:spcBef>
              <a:buClrTx/>
              <a:buSzTx/>
              <a:buFontTx/>
              <a:buNone/>
            </a:pPr>
            <a:r>
              <a:rPr lang="en-US" altLang="ja-JP" b="0" dirty="0" err="1">
                <a:solidFill>
                  <a:srgbClr val="000000"/>
                </a:solidFill>
                <a:latin typeface="Times New Roman" pitchFamily="18" charset="0"/>
                <a:ea typeface="ＭＳ Ｐゴシック" charset="-128"/>
              </a:rPr>
              <a:t>γ</a:t>
            </a:r>
            <a:r>
              <a:rPr lang="en-US" altLang="ja-JP" b="0" baseline="-25000" dirty="0" err="1">
                <a:solidFill>
                  <a:srgbClr val="000000"/>
                </a:solidFill>
                <a:latin typeface="Times New Roman" pitchFamily="18" charset="0"/>
                <a:ea typeface="ＭＳ Ｐゴシック" charset="-128"/>
              </a:rPr>
              <a:t>ij</a:t>
            </a:r>
            <a:r>
              <a:rPr lang="en-US" altLang="ja-JP" b="0" i="0" dirty="0">
                <a:solidFill>
                  <a:srgbClr val="000000"/>
                </a:solidFill>
                <a:latin typeface="Times New Roman" pitchFamily="18" charset="0"/>
                <a:ea typeface="ＭＳ Ｐゴシック" charset="-128"/>
              </a:rPr>
              <a:t>: Wall and Window (one-body) dissipation   </a:t>
            </a:r>
            <a:r>
              <a:rPr lang="ja-JP" altLang="en-US" b="0" i="0" dirty="0">
                <a:solidFill>
                  <a:srgbClr val="000000"/>
                </a:solidFill>
                <a:latin typeface="Times New Roman" pitchFamily="18" charset="0"/>
                <a:ea typeface="ＭＳ Ｐゴシック" charset="-128"/>
              </a:rPr>
              <a:t>（</a:t>
            </a:r>
            <a:r>
              <a:rPr lang="en-US" altLang="ja-JP" b="0" i="0" dirty="0">
                <a:solidFill>
                  <a:srgbClr val="000000"/>
                </a:solidFill>
                <a:ea typeface="ＭＳ Ｐゴシック" charset="-128"/>
              </a:rPr>
              <a:t>friction</a:t>
            </a:r>
            <a:r>
              <a:rPr lang="en-US" altLang="ja-JP" b="0" i="0" dirty="0">
                <a:solidFill>
                  <a:srgbClr val="000000"/>
                </a:solidFill>
                <a:latin typeface="Times New Roman" pitchFamily="18" charset="0"/>
                <a:ea typeface="ＭＳ Ｐゴシック" charset="-128"/>
              </a:rPr>
              <a:t> </a:t>
            </a:r>
            <a:r>
              <a:rPr lang="ja-JP" altLang="en-US" b="0" i="0" dirty="0">
                <a:solidFill>
                  <a:srgbClr val="000000"/>
                </a:solidFill>
                <a:latin typeface="Times New Roman" pitchFamily="18" charset="0"/>
                <a:ea typeface="ＭＳ Ｐゴシック" charset="-128"/>
              </a:rPr>
              <a:t>）</a:t>
            </a:r>
          </a:p>
          <a:p>
            <a:pPr algn="l">
              <a:lnSpc>
                <a:spcPct val="100000"/>
              </a:lnSpc>
              <a:spcBef>
                <a:spcPct val="0"/>
              </a:spcBef>
              <a:buClrTx/>
              <a:buSzTx/>
              <a:buFontTx/>
              <a:buNone/>
            </a:pPr>
            <a:endParaRPr lang="ja-JP" altLang="en-US" sz="2000" b="0" i="0" dirty="0">
              <a:solidFill>
                <a:srgbClr val="000000"/>
              </a:solidFill>
              <a:latin typeface="Times New Roman" pitchFamily="18" charset="0"/>
              <a:ea typeface="ＭＳ Ｐゴシック" charset="-128"/>
            </a:endParaRPr>
          </a:p>
          <a:p>
            <a:pPr algn="l">
              <a:lnSpc>
                <a:spcPct val="100000"/>
              </a:lnSpc>
              <a:spcBef>
                <a:spcPct val="0"/>
              </a:spcBef>
              <a:buClrTx/>
              <a:buSzTx/>
              <a:buFontTx/>
              <a:buNone/>
            </a:pPr>
            <a:endParaRPr lang="ja-JP" altLang="en-US" sz="2000" b="0" i="0" dirty="0">
              <a:solidFill>
                <a:srgbClr val="3333CC"/>
              </a:solidFill>
              <a:latin typeface="Times New Roman" pitchFamily="18" charset="0"/>
              <a:ea typeface="ＭＳ Ｐゴシック" charset="-128"/>
            </a:endParaRPr>
          </a:p>
          <a:p>
            <a:pPr algn="l">
              <a:lnSpc>
                <a:spcPct val="100000"/>
              </a:lnSpc>
              <a:spcBef>
                <a:spcPct val="0"/>
              </a:spcBef>
              <a:buClrTx/>
              <a:buSzTx/>
              <a:buFontTx/>
              <a:buNone/>
            </a:pPr>
            <a:endParaRPr lang="ja-JP" altLang="en-US" sz="2000" b="0" i="0" dirty="0">
              <a:solidFill>
                <a:srgbClr val="3333CC"/>
              </a:solidFill>
              <a:latin typeface="Times New Roman" pitchFamily="18" charset="0"/>
              <a:ea typeface="ＭＳ Ｐゴシック" charset="-128"/>
            </a:endParaRPr>
          </a:p>
        </p:txBody>
      </p:sp>
      <p:graphicFrame>
        <p:nvGraphicFramePr>
          <p:cNvPr id="10" name="Object 7">
            <a:extLst>
              <a:ext uri="{FF2B5EF4-FFF2-40B4-BE49-F238E27FC236}">
                <a16:creationId xmlns:a16="http://schemas.microsoft.com/office/drawing/2014/main" id="{4EDF5FB5-5B12-4EE7-AC37-26321F838B74}"/>
              </a:ext>
            </a:extLst>
          </p:cNvPr>
          <p:cNvGraphicFramePr>
            <a:graphicFrameLocks noChangeAspect="1"/>
          </p:cNvGraphicFramePr>
          <p:nvPr>
            <p:extLst>
              <p:ext uri="{D42A27DB-BD31-4B8C-83A1-F6EECF244321}">
                <p14:modId xmlns:p14="http://schemas.microsoft.com/office/powerpoint/2010/main" val="441058875"/>
              </p:ext>
            </p:extLst>
          </p:nvPr>
        </p:nvGraphicFramePr>
        <p:xfrm>
          <a:off x="494237" y="1506433"/>
          <a:ext cx="5065712" cy="1249363"/>
        </p:xfrm>
        <a:graphic>
          <a:graphicData uri="http://schemas.openxmlformats.org/presentationml/2006/ole">
            <mc:AlternateContent xmlns:mc="http://schemas.openxmlformats.org/markup-compatibility/2006">
              <mc:Choice xmlns:v="urn:schemas-microsoft-com:vml" Requires="v">
                <p:oleObj spid="_x0000_s58043" name="Equation" r:id="rId7" imgW="81686400" imgH="20116800" progId="Equation.3">
                  <p:embed/>
                </p:oleObj>
              </mc:Choice>
              <mc:Fallback>
                <p:oleObj name="Equation" r:id="rId7" imgW="81686400" imgH="20116800" progId="Equation.3">
                  <p:embed/>
                  <p:pic>
                    <p:nvPicPr>
                      <p:cNvPr id="0" name="Picture 3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237" y="1506433"/>
                        <a:ext cx="5065712" cy="124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a:extLst>
              <a:ext uri="{FF2B5EF4-FFF2-40B4-BE49-F238E27FC236}">
                <a16:creationId xmlns:a16="http://schemas.microsoft.com/office/drawing/2014/main" id="{E2E8EF8A-A035-4B17-9548-470DF62A66D4}"/>
              </a:ext>
            </a:extLst>
          </p:cNvPr>
          <p:cNvGraphicFramePr>
            <a:graphicFrameLocks noChangeAspect="1"/>
          </p:cNvGraphicFramePr>
          <p:nvPr>
            <p:extLst>
              <p:ext uri="{D42A27DB-BD31-4B8C-83A1-F6EECF244321}">
                <p14:modId xmlns:p14="http://schemas.microsoft.com/office/powerpoint/2010/main" val="811670057"/>
              </p:ext>
            </p:extLst>
          </p:nvPr>
        </p:nvGraphicFramePr>
        <p:xfrm>
          <a:off x="576787" y="2936771"/>
          <a:ext cx="5638800" cy="788987"/>
        </p:xfrm>
        <a:graphic>
          <a:graphicData uri="http://schemas.openxmlformats.org/presentationml/2006/ole">
            <mc:AlternateContent xmlns:mc="http://schemas.openxmlformats.org/markup-compatibility/2006">
              <mc:Choice xmlns:v="urn:schemas-microsoft-com:vml" Requires="v">
                <p:oleObj spid="_x0000_s58044" name="Equation" r:id="rId9" imgW="109118400" imgH="15240000" progId="Equation.3">
                  <p:embed/>
                </p:oleObj>
              </mc:Choice>
              <mc:Fallback>
                <p:oleObj name="Equation" r:id="rId9" imgW="109118400" imgH="15240000" progId="Equation.3">
                  <p:embed/>
                  <p:pic>
                    <p:nvPicPr>
                      <p:cNvPr id="0" name="Picture 3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787" y="2936771"/>
                        <a:ext cx="5638800" cy="78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a:extLst>
              <a:ext uri="{FF2B5EF4-FFF2-40B4-BE49-F238E27FC236}">
                <a16:creationId xmlns:a16="http://schemas.microsoft.com/office/drawing/2014/main" id="{12FBC265-C9AB-4EA6-90CB-71A1E5A1FC98}"/>
              </a:ext>
            </a:extLst>
          </p:cNvPr>
          <p:cNvGraphicFramePr>
            <a:graphicFrameLocks noChangeAspect="1"/>
          </p:cNvGraphicFramePr>
          <p:nvPr>
            <p:extLst>
              <p:ext uri="{D42A27DB-BD31-4B8C-83A1-F6EECF244321}">
                <p14:modId xmlns:p14="http://schemas.microsoft.com/office/powerpoint/2010/main" val="3879607412"/>
              </p:ext>
            </p:extLst>
          </p:nvPr>
        </p:nvGraphicFramePr>
        <p:xfrm>
          <a:off x="3712099" y="4173433"/>
          <a:ext cx="838200" cy="381000"/>
        </p:xfrm>
        <a:graphic>
          <a:graphicData uri="http://schemas.openxmlformats.org/presentationml/2006/ole">
            <mc:AlternateContent xmlns:mc="http://schemas.openxmlformats.org/markup-compatibility/2006">
              <mc:Choice xmlns:v="urn:schemas-microsoft-com:vml" Requires="v">
                <p:oleObj spid="_x0000_s58045" name="Microsoft 数式 3.0" r:id="rId11" imgW="12496800" imgH="4876800" progId="Equation.3">
                  <p:embed/>
                </p:oleObj>
              </mc:Choice>
              <mc:Fallback>
                <p:oleObj name="Microsoft 数式 3.0" r:id="rId11" imgW="12496800" imgH="4876800" progId="Equation.3">
                  <p:embed/>
                  <p:pic>
                    <p:nvPicPr>
                      <p:cNvPr id="0" name="Picture 3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2099" y="4173433"/>
                        <a:ext cx="838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a:extLst>
              <a:ext uri="{FF2B5EF4-FFF2-40B4-BE49-F238E27FC236}">
                <a16:creationId xmlns:a16="http://schemas.microsoft.com/office/drawing/2014/main" id="{BE5A0D6C-3F58-4B00-B782-A73F4381604E}"/>
              </a:ext>
            </a:extLst>
          </p:cNvPr>
          <p:cNvGraphicFramePr>
            <a:graphicFrameLocks noChangeAspect="1"/>
          </p:cNvGraphicFramePr>
          <p:nvPr>
            <p:extLst>
              <p:ext uri="{D42A27DB-BD31-4B8C-83A1-F6EECF244321}">
                <p14:modId xmlns:p14="http://schemas.microsoft.com/office/powerpoint/2010/main" val="3708047555"/>
              </p:ext>
            </p:extLst>
          </p:nvPr>
        </p:nvGraphicFramePr>
        <p:xfrm>
          <a:off x="587899" y="5621233"/>
          <a:ext cx="2971800" cy="614363"/>
        </p:xfrm>
        <a:graphic>
          <a:graphicData uri="http://schemas.openxmlformats.org/presentationml/2006/ole">
            <mc:AlternateContent xmlns:mc="http://schemas.openxmlformats.org/markup-compatibility/2006">
              <mc:Choice xmlns:v="urn:schemas-microsoft-com:vml" Requires="v">
                <p:oleObj spid="_x0000_s58046" name="数式" r:id="rId13" imgW="45720000" imgH="9448800" progId="Equation.3">
                  <p:embed/>
                </p:oleObj>
              </mc:Choice>
              <mc:Fallback>
                <p:oleObj name="数式" r:id="rId13" imgW="45720000" imgH="9448800" progId="Equation.3">
                  <p:embed/>
                  <p:pic>
                    <p:nvPicPr>
                      <p:cNvPr id="0" name="Picture 3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7899" y="5621233"/>
                        <a:ext cx="297180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1">
            <a:extLst>
              <a:ext uri="{FF2B5EF4-FFF2-40B4-BE49-F238E27FC236}">
                <a16:creationId xmlns:a16="http://schemas.microsoft.com/office/drawing/2014/main" id="{3902DA3D-8B0A-4AE4-9C4B-8EC9B5125D68}"/>
              </a:ext>
            </a:extLst>
          </p:cNvPr>
          <p:cNvGraphicFramePr>
            <a:graphicFrameLocks noChangeAspect="1"/>
          </p:cNvGraphicFramePr>
          <p:nvPr>
            <p:extLst>
              <p:ext uri="{D42A27DB-BD31-4B8C-83A1-F6EECF244321}">
                <p14:modId xmlns:p14="http://schemas.microsoft.com/office/powerpoint/2010/main" val="468269976"/>
              </p:ext>
            </p:extLst>
          </p:nvPr>
        </p:nvGraphicFramePr>
        <p:xfrm>
          <a:off x="587899" y="6383233"/>
          <a:ext cx="3886200" cy="354013"/>
        </p:xfrm>
        <a:graphic>
          <a:graphicData uri="http://schemas.openxmlformats.org/presentationml/2006/ole">
            <mc:AlternateContent xmlns:mc="http://schemas.openxmlformats.org/markup-compatibility/2006">
              <mc:Choice xmlns:v="urn:schemas-microsoft-com:vml" Requires="v">
                <p:oleObj spid="_x0000_s58047" name="数式" r:id="rId15" imgW="63703200" imgH="5791200" progId="Equation.3">
                  <p:embed/>
                </p:oleObj>
              </mc:Choice>
              <mc:Fallback>
                <p:oleObj name="数式" r:id="rId15" imgW="63703200" imgH="5791200" progId="Equation.3">
                  <p:embed/>
                  <p:pic>
                    <p:nvPicPr>
                      <p:cNvPr id="0" name="Picture 3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7899" y="6383233"/>
                        <a:ext cx="3886200"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2">
            <a:extLst>
              <a:ext uri="{FF2B5EF4-FFF2-40B4-BE49-F238E27FC236}">
                <a16:creationId xmlns:a16="http://schemas.microsoft.com/office/drawing/2014/main" id="{5B9193C5-E617-4A1B-B83A-29F32B48CA4B}"/>
              </a:ext>
            </a:extLst>
          </p:cNvPr>
          <p:cNvSpPr>
            <a:spLocks noChangeArrowheads="1"/>
          </p:cNvSpPr>
          <p:nvPr/>
        </p:nvSpPr>
        <p:spPr bwMode="auto">
          <a:xfrm>
            <a:off x="359299" y="1430233"/>
            <a:ext cx="5867400" cy="1371600"/>
          </a:xfrm>
          <a:prstGeom prst="rect">
            <a:avLst/>
          </a:prstGeom>
          <a:noFill/>
          <a:ln w="3175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sp>
        <p:nvSpPr>
          <p:cNvPr id="16" name="Oval 14">
            <a:extLst>
              <a:ext uri="{FF2B5EF4-FFF2-40B4-BE49-F238E27FC236}">
                <a16:creationId xmlns:a16="http://schemas.microsoft.com/office/drawing/2014/main" id="{9B486F4D-6D79-4470-BE17-CC324836C0A0}"/>
              </a:ext>
            </a:extLst>
          </p:cNvPr>
          <p:cNvSpPr>
            <a:spLocks noChangeArrowheads="1"/>
          </p:cNvSpPr>
          <p:nvPr/>
        </p:nvSpPr>
        <p:spPr bwMode="auto">
          <a:xfrm>
            <a:off x="3458099" y="2144608"/>
            <a:ext cx="1223963" cy="647700"/>
          </a:xfrm>
          <a:prstGeom prst="ellipse">
            <a:avLst/>
          </a:prstGeom>
          <a:solidFill>
            <a:schemeClr val="hlink">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sp>
        <p:nvSpPr>
          <p:cNvPr id="17" name="Oval 15">
            <a:extLst>
              <a:ext uri="{FF2B5EF4-FFF2-40B4-BE49-F238E27FC236}">
                <a16:creationId xmlns:a16="http://schemas.microsoft.com/office/drawing/2014/main" id="{70CF5156-B7A4-4DFD-96F3-B3DD07EA0237}"/>
              </a:ext>
            </a:extLst>
          </p:cNvPr>
          <p:cNvSpPr>
            <a:spLocks noChangeArrowheads="1"/>
          </p:cNvSpPr>
          <p:nvPr/>
        </p:nvSpPr>
        <p:spPr bwMode="auto">
          <a:xfrm>
            <a:off x="4753499" y="2144608"/>
            <a:ext cx="863600" cy="647700"/>
          </a:xfrm>
          <a:prstGeom prst="ellipse">
            <a:avLst/>
          </a:prstGeom>
          <a:solidFill>
            <a:schemeClr val="folHlink">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sp>
        <p:nvSpPr>
          <p:cNvPr id="18" name="Rectangle 17">
            <a:extLst>
              <a:ext uri="{FF2B5EF4-FFF2-40B4-BE49-F238E27FC236}">
                <a16:creationId xmlns:a16="http://schemas.microsoft.com/office/drawing/2014/main" id="{1A980C4F-7F40-46FD-8999-677F69874858}"/>
              </a:ext>
            </a:extLst>
          </p:cNvPr>
          <p:cNvSpPr>
            <a:spLocks noChangeArrowheads="1"/>
          </p:cNvSpPr>
          <p:nvPr/>
        </p:nvSpPr>
        <p:spPr bwMode="auto">
          <a:xfrm>
            <a:off x="6266387" y="1641371"/>
            <a:ext cx="189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lnSpc>
                <a:spcPct val="100000"/>
              </a:lnSpc>
              <a:spcBef>
                <a:spcPct val="0"/>
              </a:spcBef>
              <a:buClrTx/>
              <a:buSzTx/>
              <a:buFontTx/>
              <a:buNone/>
            </a:pPr>
            <a:r>
              <a:rPr lang="en-US" altLang="ja-JP" b="0" i="0">
                <a:solidFill>
                  <a:srgbClr val="3333CC"/>
                </a:solidFill>
                <a:latin typeface="Arial" charset="0"/>
                <a:ea typeface="ＭＳ ゴシック" pitchFamily="49" charset="-128"/>
              </a:rPr>
              <a:t>Newton equation</a:t>
            </a:r>
          </a:p>
        </p:txBody>
      </p:sp>
      <p:sp>
        <p:nvSpPr>
          <p:cNvPr id="19" name="Rectangle 18">
            <a:extLst>
              <a:ext uri="{FF2B5EF4-FFF2-40B4-BE49-F238E27FC236}">
                <a16:creationId xmlns:a16="http://schemas.microsoft.com/office/drawing/2014/main" id="{C1EDF968-A695-4DB9-A101-7D7F11B524C8}"/>
              </a:ext>
            </a:extLst>
          </p:cNvPr>
          <p:cNvSpPr>
            <a:spLocks noChangeArrowheads="1"/>
          </p:cNvSpPr>
          <p:nvPr/>
        </p:nvSpPr>
        <p:spPr bwMode="auto">
          <a:xfrm>
            <a:off x="3458099" y="1641371"/>
            <a:ext cx="2808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lnSpc>
                <a:spcPct val="100000"/>
              </a:lnSpc>
              <a:spcBef>
                <a:spcPct val="0"/>
              </a:spcBef>
              <a:buClrTx/>
              <a:buSzTx/>
              <a:buFontTx/>
              <a:buNone/>
            </a:pPr>
            <a:r>
              <a:rPr lang="ja-JP" altLang="en-US" sz="1600" b="0" i="0">
                <a:solidFill>
                  <a:srgbClr val="FF0000"/>
                </a:solidFill>
                <a:latin typeface="Arial" charset="0"/>
                <a:ea typeface="ＭＳ ゴシック" pitchFamily="49" charset="-128"/>
              </a:rPr>
              <a:t> </a:t>
            </a:r>
            <a:r>
              <a:rPr lang="en-US" altLang="ja-JP" sz="1600" b="0" i="0">
                <a:solidFill>
                  <a:srgbClr val="FF0000"/>
                </a:solidFill>
                <a:latin typeface="Arial" charset="0"/>
                <a:ea typeface="ＭＳ ゴシック" pitchFamily="49" charset="-128"/>
              </a:rPr>
              <a:t>Friction</a:t>
            </a:r>
            <a:r>
              <a:rPr lang="ja-JP" altLang="en-US" sz="1600" b="0" i="0">
                <a:solidFill>
                  <a:srgbClr val="FF0000"/>
                </a:solidFill>
                <a:latin typeface="Arial" charset="0"/>
                <a:ea typeface="ＭＳ ゴシック" pitchFamily="49" charset="-128"/>
              </a:rPr>
              <a:t>　     </a:t>
            </a:r>
            <a:r>
              <a:rPr lang="en-US" altLang="ja-JP" sz="1600" b="0" i="0">
                <a:solidFill>
                  <a:srgbClr val="FF0000"/>
                </a:solidFill>
                <a:latin typeface="Arial" charset="0"/>
                <a:ea typeface="ＭＳ ゴシック" pitchFamily="49" charset="-128"/>
              </a:rPr>
              <a:t>Random force</a:t>
            </a:r>
          </a:p>
          <a:p>
            <a:pPr algn="l" eaLnBrk="0" hangingPunct="0">
              <a:lnSpc>
                <a:spcPct val="100000"/>
              </a:lnSpc>
              <a:spcBef>
                <a:spcPct val="0"/>
              </a:spcBef>
              <a:buClrTx/>
              <a:buSzTx/>
              <a:buFontTx/>
              <a:buNone/>
            </a:pPr>
            <a:r>
              <a:rPr lang="en-US" altLang="ja-JP" sz="1600" b="0" i="0">
                <a:solidFill>
                  <a:srgbClr val="3333CC"/>
                </a:solidFill>
                <a:latin typeface="Arial" charset="0"/>
                <a:ea typeface="ＭＳ ゴシック" pitchFamily="49" charset="-128"/>
              </a:rPr>
              <a:t> dissipation    fluctuation</a:t>
            </a:r>
          </a:p>
        </p:txBody>
      </p:sp>
      <p:sp>
        <p:nvSpPr>
          <p:cNvPr id="20" name="Rectangle 19">
            <a:extLst>
              <a:ext uri="{FF2B5EF4-FFF2-40B4-BE49-F238E27FC236}">
                <a16:creationId xmlns:a16="http://schemas.microsoft.com/office/drawing/2014/main" id="{53288E94-DBED-4BC5-99E3-6AFC3EE4ADFC}"/>
              </a:ext>
            </a:extLst>
          </p:cNvPr>
          <p:cNvSpPr>
            <a:spLocks noChangeArrowheads="1"/>
          </p:cNvSpPr>
          <p:nvPr/>
        </p:nvSpPr>
        <p:spPr bwMode="auto">
          <a:xfrm>
            <a:off x="6266387" y="2073171"/>
            <a:ext cx="2419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spcBef>
                <a:spcPct val="0"/>
              </a:spcBef>
              <a:buClrTx/>
              <a:buSzTx/>
              <a:buFontTx/>
              <a:buNone/>
            </a:pPr>
            <a:r>
              <a:rPr lang="en-US" altLang="ja-JP" sz="1400" b="0" i="0">
                <a:solidFill>
                  <a:srgbClr val="3333CC"/>
                </a:solidFill>
                <a:latin typeface="Arial" charset="0"/>
                <a:ea typeface="ＭＳ ゴシック" pitchFamily="49" charset="-128"/>
              </a:rPr>
              <a:t>ordinary differential equation</a:t>
            </a:r>
            <a:endParaRPr lang="ja-JP" altLang="en-US" sz="1400" b="0" i="0">
              <a:solidFill>
                <a:srgbClr val="3333CC"/>
              </a:solidFill>
              <a:latin typeface="Arial" charset="0"/>
              <a:ea typeface="ＭＳ ゴシック" pitchFamily="49" charset="-128"/>
            </a:endParaRPr>
          </a:p>
        </p:txBody>
      </p:sp>
      <p:sp>
        <p:nvSpPr>
          <p:cNvPr id="21" name="Rectangle 20">
            <a:extLst>
              <a:ext uri="{FF2B5EF4-FFF2-40B4-BE49-F238E27FC236}">
                <a16:creationId xmlns:a16="http://schemas.microsoft.com/office/drawing/2014/main" id="{1A22FB66-C625-4424-80AB-19F5FC02496B}"/>
              </a:ext>
            </a:extLst>
          </p:cNvPr>
          <p:cNvSpPr>
            <a:spLocks noChangeArrowheads="1"/>
          </p:cNvSpPr>
          <p:nvPr/>
        </p:nvSpPr>
        <p:spPr bwMode="auto">
          <a:xfrm>
            <a:off x="1917573" y="3228655"/>
            <a:ext cx="1627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spcBef>
                <a:spcPct val="0"/>
              </a:spcBef>
              <a:buClrTx/>
              <a:buSzTx/>
              <a:buFontTx/>
              <a:buNone/>
            </a:pPr>
            <a:r>
              <a:rPr lang="en-US" altLang="ja-JP" sz="1600" b="0" i="0" dirty="0">
                <a:solidFill>
                  <a:srgbClr val="3333CC"/>
                </a:solidFill>
                <a:latin typeface="Arial" charset="0"/>
                <a:ea typeface="ＭＳ ゴシック" pitchFamily="49" charset="-128"/>
              </a:rPr>
              <a:t>Einstein relation</a:t>
            </a:r>
          </a:p>
        </p:txBody>
      </p:sp>
      <p:sp>
        <p:nvSpPr>
          <p:cNvPr id="22" name="Rectangle 21">
            <a:extLst>
              <a:ext uri="{FF2B5EF4-FFF2-40B4-BE49-F238E27FC236}">
                <a16:creationId xmlns:a16="http://schemas.microsoft.com/office/drawing/2014/main" id="{6E4314A2-0F30-408E-9942-67279A39BF42}"/>
              </a:ext>
            </a:extLst>
          </p:cNvPr>
          <p:cNvSpPr>
            <a:spLocks noChangeArrowheads="1"/>
          </p:cNvSpPr>
          <p:nvPr/>
        </p:nvSpPr>
        <p:spPr bwMode="auto">
          <a:xfrm>
            <a:off x="3816874" y="3297133"/>
            <a:ext cx="335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spcBef>
                <a:spcPct val="0"/>
              </a:spcBef>
              <a:buClrTx/>
              <a:buSzTx/>
              <a:buFontTx/>
              <a:buNone/>
            </a:pPr>
            <a:r>
              <a:rPr lang="en-US" altLang="ja-JP" b="0" i="0" dirty="0">
                <a:solidFill>
                  <a:srgbClr val="FF0000"/>
                </a:solidFill>
                <a:latin typeface="Arial" charset="0"/>
                <a:ea typeface="ＭＳ ゴシック" pitchFamily="49" charset="-128"/>
              </a:rPr>
              <a:t>Fluctuation-dissipation theorem</a:t>
            </a:r>
            <a:endParaRPr lang="ja-JP" altLang="en-US" b="0" i="0" dirty="0">
              <a:solidFill>
                <a:srgbClr val="FF0000"/>
              </a:solidFill>
              <a:latin typeface="Arial" charset="0"/>
              <a:ea typeface="ＭＳ ゴシック" pitchFamily="49" charset="-128"/>
            </a:endParaRPr>
          </a:p>
        </p:txBody>
      </p:sp>
      <p:sp>
        <p:nvSpPr>
          <p:cNvPr id="23" name="Rectangle 22">
            <a:extLst>
              <a:ext uri="{FF2B5EF4-FFF2-40B4-BE49-F238E27FC236}">
                <a16:creationId xmlns:a16="http://schemas.microsoft.com/office/drawing/2014/main" id="{0037D4BC-B5AC-4F5D-B8D6-6359C1C01601}"/>
              </a:ext>
            </a:extLst>
          </p:cNvPr>
          <p:cNvSpPr>
            <a:spLocks noChangeArrowheads="1"/>
          </p:cNvSpPr>
          <p:nvPr/>
        </p:nvSpPr>
        <p:spPr bwMode="auto">
          <a:xfrm>
            <a:off x="505349" y="3297133"/>
            <a:ext cx="1368425" cy="431800"/>
          </a:xfrm>
          <a:prstGeom prst="rect">
            <a:avLst/>
          </a:prstGeom>
          <a:solidFill>
            <a:schemeClr val="folHlink">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sp>
        <p:nvSpPr>
          <p:cNvPr id="24" name="TextBox 23">
            <a:extLst>
              <a:ext uri="{FF2B5EF4-FFF2-40B4-BE49-F238E27FC236}">
                <a16:creationId xmlns:a16="http://schemas.microsoft.com/office/drawing/2014/main" id="{6299D514-0E76-4A3F-9E47-CA21AC9B8DF8}"/>
              </a:ext>
            </a:extLst>
          </p:cNvPr>
          <p:cNvSpPr txBox="1"/>
          <p:nvPr/>
        </p:nvSpPr>
        <p:spPr>
          <a:xfrm>
            <a:off x="253475" y="958808"/>
            <a:ext cx="2638864" cy="461665"/>
          </a:xfrm>
          <a:prstGeom prst="rect">
            <a:avLst/>
          </a:prstGeom>
          <a:noFill/>
        </p:spPr>
        <p:txBody>
          <a:bodyPr wrap="none" rtlCol="0">
            <a:spAutoFit/>
          </a:bodyPr>
          <a:lstStyle/>
          <a:p>
            <a:r>
              <a:rPr kumimoji="1" lang="en-US" altLang="ja-JP" sz="2400" b="1" dirty="0">
                <a:latin typeface="Times New Roman" panose="02020603050405020304" pitchFamily="18" charset="0"/>
                <a:cs typeface="Times New Roman" panose="02020603050405020304" pitchFamily="18" charset="0"/>
              </a:rPr>
              <a:t>Langevin equation</a:t>
            </a:r>
            <a:endParaRPr kumimoji="1" lang="ja-JP" altLang="en-US" sz="24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9317845-3E32-40E8-BB6C-C84BA4DB7BE1}"/>
              </a:ext>
            </a:extLst>
          </p:cNvPr>
          <p:cNvSpPr/>
          <p:nvPr/>
        </p:nvSpPr>
        <p:spPr>
          <a:xfrm>
            <a:off x="1081611" y="4245057"/>
            <a:ext cx="3527425" cy="3603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2">
            <a:extLst>
              <a:ext uri="{FF2B5EF4-FFF2-40B4-BE49-F238E27FC236}">
                <a16:creationId xmlns:a16="http://schemas.microsoft.com/office/drawing/2014/main" id="{7455372C-E069-4986-8DF3-5DD61B52E9C4}"/>
              </a:ext>
            </a:extLst>
          </p:cNvPr>
          <p:cNvSpPr txBox="1"/>
          <p:nvPr/>
        </p:nvSpPr>
        <p:spPr>
          <a:xfrm>
            <a:off x="1917573" y="3431039"/>
            <a:ext cx="1450846" cy="369332"/>
          </a:xfrm>
          <a:prstGeom prst="rect">
            <a:avLst/>
          </a:prstGeom>
          <a:noFill/>
        </p:spPr>
        <p:txBody>
          <a:bodyPr wrap="none" rtlCol="0">
            <a:spAutoFit/>
          </a:bodyPr>
          <a:lstStyle/>
          <a:p>
            <a:r>
              <a:rPr lang="en-US" altLang="ja-JP" dirty="0"/>
              <a:t>r</a:t>
            </a:r>
            <a:r>
              <a:rPr kumimoji="1" lang="en-US" altLang="ja-JP" dirty="0"/>
              <a:t>andom force</a:t>
            </a:r>
            <a:endParaRPr kumimoji="1" lang="ja-JP" altLang="en-US" dirty="0"/>
          </a:p>
        </p:txBody>
      </p:sp>
      <p:sp>
        <p:nvSpPr>
          <p:cNvPr id="25" name="TextBox 24">
            <a:extLst>
              <a:ext uri="{FF2B5EF4-FFF2-40B4-BE49-F238E27FC236}">
                <a16:creationId xmlns:a16="http://schemas.microsoft.com/office/drawing/2014/main" id="{09DEB1C7-4352-424B-838C-966543434ED1}"/>
              </a:ext>
            </a:extLst>
          </p:cNvPr>
          <p:cNvSpPr txBox="1"/>
          <p:nvPr/>
        </p:nvSpPr>
        <p:spPr>
          <a:xfrm>
            <a:off x="3712099" y="5660735"/>
            <a:ext cx="1553695" cy="646331"/>
          </a:xfrm>
          <a:prstGeom prst="rect">
            <a:avLst/>
          </a:prstGeom>
          <a:noFill/>
          <a:ln w="28575">
            <a:solidFill>
              <a:srgbClr val="0000D9"/>
            </a:solidFill>
          </a:ln>
        </p:spPr>
        <p:txBody>
          <a:bodyPr wrap="none" rtlCol="0">
            <a:spAutoFit/>
          </a:bodyPr>
          <a:lstStyle/>
          <a:p>
            <a:r>
              <a:rPr kumimoji="1" lang="en-US" altLang="ja-JP" dirty="0"/>
              <a:t>Temperature T</a:t>
            </a:r>
          </a:p>
          <a:p>
            <a:r>
              <a:rPr lang="en-US" altLang="ja-JP" i="1" dirty="0" err="1"/>
              <a:t>E</a:t>
            </a:r>
            <a:r>
              <a:rPr lang="en-US" altLang="ja-JP" i="1" baseline="-25000" dirty="0" err="1"/>
              <a:t>int</a:t>
            </a:r>
            <a:r>
              <a:rPr lang="en-US" altLang="ja-JP" i="1" dirty="0"/>
              <a:t>=aT</a:t>
            </a:r>
            <a:r>
              <a:rPr lang="en-US" altLang="ja-JP" i="1" baseline="30000" dirty="0"/>
              <a:t>2</a:t>
            </a:r>
            <a:endParaRPr lang="ja-JP" altLang="ja-JP" i="1" dirty="0"/>
          </a:p>
        </p:txBody>
      </p:sp>
    </p:spTree>
    <p:extLst>
      <p:ext uri="{BB962C8B-B14F-4D97-AF65-F5344CB8AC3E}">
        <p14:creationId xmlns:p14="http://schemas.microsoft.com/office/powerpoint/2010/main" val="401831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a:extLst>
              <a:ext uri="{FF2B5EF4-FFF2-40B4-BE49-F238E27FC236}">
                <a16:creationId xmlns:a16="http://schemas.microsoft.com/office/drawing/2014/main" id="{47F95D07-DAE3-4C52-BE77-3D7D23CF23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50" y="290037"/>
            <a:ext cx="1743049" cy="474374"/>
          </a:xfrm>
          <a:prstGeom prst="rect">
            <a:avLst/>
          </a:prstGeom>
        </p:spPr>
      </p:pic>
      <p:graphicFrame>
        <p:nvGraphicFramePr>
          <p:cNvPr id="5" name="オブジェクト 1">
            <a:extLst>
              <a:ext uri="{FF2B5EF4-FFF2-40B4-BE49-F238E27FC236}">
                <a16:creationId xmlns:a16="http://schemas.microsoft.com/office/drawing/2014/main" id="{4E97803E-C1C4-4436-B519-F27D932003B2}"/>
              </a:ext>
            </a:extLst>
          </p:cNvPr>
          <p:cNvGraphicFramePr>
            <a:graphicFrameLocks noChangeAspect="1"/>
          </p:cNvGraphicFramePr>
          <p:nvPr>
            <p:extLst>
              <p:ext uri="{D42A27DB-BD31-4B8C-83A1-F6EECF244321}">
                <p14:modId xmlns:p14="http://schemas.microsoft.com/office/powerpoint/2010/main" val="1838973341"/>
              </p:ext>
            </p:extLst>
          </p:nvPr>
        </p:nvGraphicFramePr>
        <p:xfrm>
          <a:off x="1879599" y="1030548"/>
          <a:ext cx="5113338" cy="5103812"/>
        </p:xfrm>
        <a:graphic>
          <a:graphicData uri="http://schemas.openxmlformats.org/presentationml/2006/ole">
            <mc:AlternateContent xmlns:mc="http://schemas.openxmlformats.org/markup-compatibility/2006">
              <mc:Choice xmlns:v="urn:schemas-microsoft-com:vml" Requires="v">
                <p:oleObj spid="_x0000_s73916" name="Visio" r:id="rId5" imgW="2416454" imgH="2410663" progId="">
                  <p:embed/>
                </p:oleObj>
              </mc:Choice>
              <mc:Fallback>
                <p:oleObj name="Visio" r:id="rId5" imgW="2416454" imgH="2410663" progId="">
                  <p:embed/>
                  <p:pic>
                    <p:nvPicPr>
                      <p:cNvPr id="5" name="オブジェクト 1">
                        <a:extLst>
                          <a:ext uri="{FF2B5EF4-FFF2-40B4-BE49-F238E27FC236}">
                            <a16:creationId xmlns:a16="http://schemas.microsoft.com/office/drawing/2014/main" id="{A94DF2A2-56A5-49D2-9F1B-C418F59318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599" y="1030548"/>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2">
            <a:extLst>
              <a:ext uri="{FF2B5EF4-FFF2-40B4-BE49-F238E27FC236}">
                <a16:creationId xmlns:a16="http://schemas.microsoft.com/office/drawing/2014/main" id="{CD494662-9A76-4967-A3DF-01B4A04CDC3C}"/>
              </a:ext>
            </a:extLst>
          </p:cNvPr>
          <p:cNvGraphicFramePr>
            <a:graphicFrameLocks noChangeAspect="1"/>
          </p:cNvGraphicFramePr>
          <p:nvPr>
            <p:extLst>
              <p:ext uri="{D42A27DB-BD31-4B8C-83A1-F6EECF244321}">
                <p14:modId xmlns:p14="http://schemas.microsoft.com/office/powerpoint/2010/main" val="799251361"/>
              </p:ext>
            </p:extLst>
          </p:nvPr>
        </p:nvGraphicFramePr>
        <p:xfrm>
          <a:off x="250826" y="1126962"/>
          <a:ext cx="7778750" cy="5086513"/>
        </p:xfrm>
        <a:graphic>
          <a:graphicData uri="http://schemas.openxmlformats.org/presentationml/2006/ole">
            <mc:AlternateContent xmlns:mc="http://schemas.openxmlformats.org/markup-compatibility/2006">
              <mc:Choice xmlns:v="urn:schemas-microsoft-com:vml" Requires="v">
                <p:oleObj spid="_x0000_s73917" name="Document" r:id="rId7" imgW="9247632" imgH="5364480" progId="">
                  <p:embed/>
                </p:oleObj>
              </mc:Choice>
              <mc:Fallback>
                <p:oleObj name="Document" r:id="rId7" imgW="9247632" imgH="5364480" progId="">
                  <p:embed/>
                  <p:pic>
                    <p:nvPicPr>
                      <p:cNvPr id="6"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6" y="1126962"/>
                        <a:ext cx="7778750" cy="5086513"/>
                      </a:xfrm>
                      <a:prstGeom prst="rect">
                        <a:avLst/>
                      </a:prstGeom>
                      <a:solidFill>
                        <a:schemeClr val="bg1"/>
                      </a:solidFill>
                    </p:spPr>
                  </p:pic>
                </p:oleObj>
              </mc:Fallback>
            </mc:AlternateContent>
          </a:graphicData>
        </a:graphic>
      </p:graphicFrame>
      <p:graphicFrame>
        <p:nvGraphicFramePr>
          <p:cNvPr id="7" name="Object 3">
            <a:extLst>
              <a:ext uri="{FF2B5EF4-FFF2-40B4-BE49-F238E27FC236}">
                <a16:creationId xmlns:a16="http://schemas.microsoft.com/office/drawing/2014/main" id="{59D5DCB2-BDD8-4CB1-8E70-3B01BACA398B}"/>
              </a:ext>
            </a:extLst>
          </p:cNvPr>
          <p:cNvGraphicFramePr>
            <a:graphicFrameLocks noChangeAspect="1"/>
          </p:cNvGraphicFramePr>
          <p:nvPr>
            <p:extLst>
              <p:ext uri="{D42A27DB-BD31-4B8C-83A1-F6EECF244321}">
                <p14:modId xmlns:p14="http://schemas.microsoft.com/office/powerpoint/2010/main" val="3593171037"/>
              </p:ext>
            </p:extLst>
          </p:nvPr>
        </p:nvGraphicFramePr>
        <p:xfrm>
          <a:off x="3679656" y="5644047"/>
          <a:ext cx="1587798" cy="880639"/>
        </p:xfrm>
        <a:graphic>
          <a:graphicData uri="http://schemas.openxmlformats.org/presentationml/2006/ole">
            <mc:AlternateContent xmlns:mc="http://schemas.openxmlformats.org/markup-compatibility/2006">
              <mc:Choice xmlns:v="urn:schemas-microsoft-com:vml" Requires="v">
                <p:oleObj spid="_x0000_s73918" name="Equation" r:id="rId9" imgW="1282700" imgH="711200" progId="">
                  <p:embed/>
                </p:oleObj>
              </mc:Choice>
              <mc:Fallback>
                <p:oleObj name="Equation" r:id="rId9" imgW="1282700" imgH="711200" progId="">
                  <p:embed/>
                  <p:pic>
                    <p:nvPicPr>
                      <p:cNvPr id="7"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9656" y="5644047"/>
                        <a:ext cx="1587798" cy="880639"/>
                      </a:xfrm>
                      <a:prstGeom prst="rect">
                        <a:avLst/>
                      </a:prstGeom>
                      <a:solidFill>
                        <a:srgbClr val="FFFF99">
                          <a:alpha val="10196"/>
                        </a:srgbClr>
                      </a:solidFill>
                    </p:spPr>
                  </p:pic>
                </p:oleObj>
              </mc:Fallback>
            </mc:AlternateContent>
          </a:graphicData>
        </a:graphic>
      </p:graphicFrame>
      <p:sp>
        <p:nvSpPr>
          <p:cNvPr id="8" name="Oval 5">
            <a:extLst>
              <a:ext uri="{FF2B5EF4-FFF2-40B4-BE49-F238E27FC236}">
                <a16:creationId xmlns:a16="http://schemas.microsoft.com/office/drawing/2014/main" id="{9A0C70B5-0B04-41B4-A80D-68E090015DA9}"/>
              </a:ext>
            </a:extLst>
          </p:cNvPr>
          <p:cNvSpPr>
            <a:spLocks noChangeArrowheads="1"/>
          </p:cNvSpPr>
          <p:nvPr/>
        </p:nvSpPr>
        <p:spPr bwMode="auto">
          <a:xfrm>
            <a:off x="2110399" y="2852738"/>
            <a:ext cx="576263" cy="431800"/>
          </a:xfrm>
          <a:prstGeom prst="ellipse">
            <a:avLst/>
          </a:prstGeom>
          <a:solidFill>
            <a:schemeClr val="accent2">
              <a:alpha val="100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pic>
        <p:nvPicPr>
          <p:cNvPr id="9" name="Picture 7">
            <a:extLst>
              <a:ext uri="{FF2B5EF4-FFF2-40B4-BE49-F238E27FC236}">
                <a16:creationId xmlns:a16="http://schemas.microsoft.com/office/drawing/2014/main" id="{7D7C7036-3FB1-4C31-AF56-A0D742F73EE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3800" y="1268413"/>
            <a:ext cx="3632200" cy="4176712"/>
          </a:xfrm>
          <a:prstGeom prst="rect">
            <a:avLst/>
          </a:prstGeom>
          <a:noFill/>
          <a:ln>
            <a:noFill/>
          </a:ln>
          <a:effectLst/>
          <a:extLst>
            <a:ext uri="{909E8E84-426E-40DD-AFC4-6F175D3DCCD1}">
              <a14:hiddenFill xmlns:a14="http://schemas.microsoft.com/office/drawing/2010/main">
                <a:solidFill>
                  <a:schemeClr val="hlink">
                    <a:alpha val="30000"/>
                  </a:schemeClr>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a:extLst>
              <a:ext uri="{FF2B5EF4-FFF2-40B4-BE49-F238E27FC236}">
                <a16:creationId xmlns:a16="http://schemas.microsoft.com/office/drawing/2014/main" id="{F48744E1-8614-4415-8D86-F427AA54E258}"/>
              </a:ext>
            </a:extLst>
          </p:cNvPr>
          <p:cNvSpPr>
            <a:spLocks noChangeArrowheads="1"/>
          </p:cNvSpPr>
          <p:nvPr/>
        </p:nvSpPr>
        <p:spPr bwMode="auto">
          <a:xfrm>
            <a:off x="5459887" y="5931299"/>
            <a:ext cx="2674879" cy="707886"/>
          </a:xfrm>
          <a:prstGeom prst="rect">
            <a:avLst/>
          </a:prstGeom>
          <a:noFill/>
          <a:ln>
            <a:noFill/>
          </a:ln>
          <a:effectLst/>
          <a:extLst>
            <a:ext uri="{909E8E84-426E-40DD-AFC4-6F175D3DCCD1}">
              <a14:hiddenFill xmlns:a14="http://schemas.microsoft.com/office/drawing/2010/main">
                <a:solidFill>
                  <a:schemeClr val="hlink">
                    <a:alpha val="30000"/>
                  </a:schemeClr>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00000"/>
              </a:lnSpc>
              <a:spcBef>
                <a:spcPct val="0"/>
              </a:spcBef>
              <a:buClrTx/>
              <a:buSzTx/>
              <a:buFontTx/>
              <a:buNone/>
            </a:pPr>
            <a:r>
              <a:rPr lang="en-US" altLang="ja-JP" sz="2000" b="0" i="0" dirty="0">
                <a:solidFill>
                  <a:srgbClr val="FF0000"/>
                </a:solidFill>
                <a:ea typeface="ＭＳ Ｐゴシック" charset="-128"/>
              </a:rPr>
              <a:t>Fission barrier recovers </a:t>
            </a:r>
          </a:p>
          <a:p>
            <a:pPr algn="l">
              <a:lnSpc>
                <a:spcPct val="100000"/>
              </a:lnSpc>
              <a:spcBef>
                <a:spcPct val="0"/>
              </a:spcBef>
              <a:buClrTx/>
              <a:buSzTx/>
              <a:buFontTx/>
              <a:buNone/>
            </a:pPr>
            <a:r>
              <a:rPr lang="en-US" altLang="ja-JP" sz="2000" b="0" i="0" dirty="0">
                <a:solidFill>
                  <a:srgbClr val="FF0000"/>
                </a:solidFill>
                <a:ea typeface="ＭＳ Ｐゴシック" charset="-128"/>
              </a:rPr>
              <a:t>at low excitation energy</a:t>
            </a:r>
          </a:p>
        </p:txBody>
      </p:sp>
      <p:sp>
        <p:nvSpPr>
          <p:cNvPr id="11" name="Rectangle 9">
            <a:extLst>
              <a:ext uri="{FF2B5EF4-FFF2-40B4-BE49-F238E27FC236}">
                <a16:creationId xmlns:a16="http://schemas.microsoft.com/office/drawing/2014/main" id="{3F97772B-5376-47F9-9D34-A25E14907FB1}"/>
              </a:ext>
            </a:extLst>
          </p:cNvPr>
          <p:cNvSpPr>
            <a:spLocks noChangeArrowheads="1"/>
          </p:cNvSpPr>
          <p:nvPr/>
        </p:nvSpPr>
        <p:spPr bwMode="auto">
          <a:xfrm>
            <a:off x="7380288" y="908050"/>
            <a:ext cx="1223962" cy="457200"/>
          </a:xfrm>
          <a:prstGeom prst="rect">
            <a:avLst/>
          </a:prstGeom>
          <a:noFill/>
          <a:ln>
            <a:noFill/>
          </a:ln>
          <a:effectLst/>
          <a:extLst>
            <a:ext uri="{909E8E84-426E-40DD-AFC4-6F175D3DCCD1}">
              <a14:hiddenFill xmlns:a14="http://schemas.microsoft.com/office/drawing/2010/main">
                <a:solidFill>
                  <a:schemeClr val="hlink">
                    <a:alpha val="30000"/>
                  </a:schemeClr>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ClrTx/>
              <a:buSzTx/>
              <a:buFontTx/>
              <a:buNone/>
            </a:pPr>
            <a:r>
              <a:rPr lang="en-US" altLang="ja-JP" sz="2400" b="0" i="0" baseline="30000" dirty="0">
                <a:solidFill>
                  <a:srgbClr val="1C1C1C"/>
                </a:solidFill>
                <a:ea typeface="ＭＳ Ｐゴシック" charset="-128"/>
              </a:rPr>
              <a:t>298</a:t>
            </a:r>
            <a:r>
              <a:rPr lang="en-US" altLang="ja-JP" sz="2400" b="0" i="0" dirty="0">
                <a:solidFill>
                  <a:srgbClr val="1C1C1C"/>
                </a:solidFill>
                <a:ea typeface="ＭＳ Ｐゴシック" charset="-128"/>
              </a:rPr>
              <a:t>114</a:t>
            </a:r>
          </a:p>
        </p:txBody>
      </p:sp>
      <p:sp>
        <p:nvSpPr>
          <p:cNvPr id="12" name="Rectangle 10">
            <a:extLst>
              <a:ext uri="{FF2B5EF4-FFF2-40B4-BE49-F238E27FC236}">
                <a16:creationId xmlns:a16="http://schemas.microsoft.com/office/drawing/2014/main" id="{67D7B5E8-5AB4-4BCC-93E6-A51BC2D2E01B}"/>
              </a:ext>
            </a:extLst>
          </p:cNvPr>
          <p:cNvSpPr>
            <a:spLocks noChangeArrowheads="1"/>
          </p:cNvSpPr>
          <p:nvPr/>
        </p:nvSpPr>
        <p:spPr bwMode="auto">
          <a:xfrm>
            <a:off x="7092950" y="2781300"/>
            <a:ext cx="792163" cy="287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sp>
        <p:nvSpPr>
          <p:cNvPr id="13" name="Rectangle 11">
            <a:extLst>
              <a:ext uri="{FF2B5EF4-FFF2-40B4-BE49-F238E27FC236}">
                <a16:creationId xmlns:a16="http://schemas.microsoft.com/office/drawing/2014/main" id="{B8645559-AFCB-458C-9073-41FBA8B84BAB}"/>
              </a:ext>
            </a:extLst>
          </p:cNvPr>
          <p:cNvSpPr>
            <a:spLocks noChangeArrowheads="1"/>
          </p:cNvSpPr>
          <p:nvPr/>
        </p:nvSpPr>
        <p:spPr bwMode="auto">
          <a:xfrm>
            <a:off x="7019925" y="1628775"/>
            <a:ext cx="792163"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sp>
        <p:nvSpPr>
          <p:cNvPr id="14" name="Rectangle 12">
            <a:extLst>
              <a:ext uri="{FF2B5EF4-FFF2-40B4-BE49-F238E27FC236}">
                <a16:creationId xmlns:a16="http://schemas.microsoft.com/office/drawing/2014/main" id="{D2DAFFC8-6759-433A-9EAC-B1C3E3CBDBE3}"/>
              </a:ext>
            </a:extLst>
          </p:cNvPr>
          <p:cNvSpPr>
            <a:spLocks noChangeArrowheads="1"/>
          </p:cNvSpPr>
          <p:nvPr/>
        </p:nvSpPr>
        <p:spPr bwMode="auto">
          <a:xfrm>
            <a:off x="7019925" y="4005263"/>
            <a:ext cx="792163"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sp>
        <p:nvSpPr>
          <p:cNvPr id="15" name="テキスト ボックス 15">
            <a:extLst>
              <a:ext uri="{FF2B5EF4-FFF2-40B4-BE49-F238E27FC236}">
                <a16:creationId xmlns:a16="http://schemas.microsoft.com/office/drawing/2014/main" id="{EB3FD6B1-513D-4F08-AE40-13005D164008}"/>
              </a:ext>
            </a:extLst>
          </p:cNvPr>
          <p:cNvSpPr txBox="1"/>
          <p:nvPr/>
        </p:nvSpPr>
        <p:spPr>
          <a:xfrm>
            <a:off x="6167103" y="5314886"/>
            <a:ext cx="1344154" cy="369332"/>
          </a:xfrm>
          <a:prstGeom prst="rect">
            <a:avLst/>
          </a:prstGeom>
          <a:solidFill>
            <a:schemeClr val="bg1"/>
          </a:solidFill>
        </p:spPr>
        <p:txBody>
          <a:bodyPr wrap="square" rtlCol="0">
            <a:spAutoFit/>
          </a:bodyPr>
          <a:lstStyle/>
          <a:p>
            <a:pPr>
              <a:buClr>
                <a:srgbClr val="3333CC"/>
              </a:buClr>
            </a:pPr>
            <a:r>
              <a:rPr kumimoji="1" lang="en-US" altLang="ja-JP" i="0" dirty="0"/>
              <a:t>deformation</a:t>
            </a:r>
            <a:endParaRPr kumimoji="1" lang="ja-JP" altLang="en-US" i="0" dirty="0"/>
          </a:p>
        </p:txBody>
      </p:sp>
      <p:cxnSp>
        <p:nvCxnSpPr>
          <p:cNvPr id="16" name="直線矢印コネクタ 16">
            <a:extLst>
              <a:ext uri="{FF2B5EF4-FFF2-40B4-BE49-F238E27FC236}">
                <a16:creationId xmlns:a16="http://schemas.microsoft.com/office/drawing/2014/main" id="{E6BE4B0B-B79D-476A-BB3F-9698992A4A58}"/>
              </a:ext>
            </a:extLst>
          </p:cNvPr>
          <p:cNvCxnSpPr>
            <a:cxnSpLocks/>
          </p:cNvCxnSpPr>
          <p:nvPr/>
        </p:nvCxnSpPr>
        <p:spPr bwMode="auto">
          <a:xfrm>
            <a:off x="8315231" y="1599539"/>
            <a:ext cx="0" cy="3153698"/>
          </a:xfrm>
          <a:prstGeom prst="straightConnector1">
            <a:avLst/>
          </a:prstGeom>
          <a:solidFill>
            <a:schemeClr val="accent1"/>
          </a:solidFill>
          <a:ln w="41275" cap="flat" cmpd="sng" algn="ctr">
            <a:solidFill>
              <a:srgbClr val="92D050"/>
            </a:solidFill>
            <a:prstDash val="solid"/>
            <a:miter lim="800000"/>
            <a:headEnd type="arrow" w="med" len="med"/>
            <a:tailEnd type="arrow"/>
          </a:ln>
          <a:effectLst/>
        </p:spPr>
      </p:cxnSp>
      <p:sp>
        <p:nvSpPr>
          <p:cNvPr id="17" name="テキスト ボックス 17">
            <a:extLst>
              <a:ext uri="{FF2B5EF4-FFF2-40B4-BE49-F238E27FC236}">
                <a16:creationId xmlns:a16="http://schemas.microsoft.com/office/drawing/2014/main" id="{C060AE08-58FE-44BD-93AE-D3BE2FF5B848}"/>
              </a:ext>
            </a:extLst>
          </p:cNvPr>
          <p:cNvSpPr txBox="1"/>
          <p:nvPr/>
        </p:nvSpPr>
        <p:spPr>
          <a:xfrm>
            <a:off x="8357740" y="1713052"/>
            <a:ext cx="952563" cy="707886"/>
          </a:xfrm>
          <a:prstGeom prst="rect">
            <a:avLst/>
          </a:prstGeom>
          <a:noFill/>
        </p:spPr>
        <p:txBody>
          <a:bodyPr wrap="square" rtlCol="0">
            <a:spAutoFit/>
          </a:bodyPr>
          <a:lstStyle/>
          <a:p>
            <a:pPr>
              <a:buClr>
                <a:srgbClr val="3333CC"/>
              </a:buClr>
            </a:pPr>
            <a:r>
              <a:rPr kumimoji="1" lang="en-US" altLang="ja-JP" sz="2000" i="0" dirty="0">
                <a:solidFill>
                  <a:srgbClr val="FF0000"/>
                </a:solidFill>
              </a:rPr>
              <a:t>HIGH</a:t>
            </a:r>
          </a:p>
          <a:p>
            <a:pPr>
              <a:buClr>
                <a:srgbClr val="3333CC"/>
              </a:buClr>
            </a:pPr>
            <a:r>
              <a:rPr kumimoji="1" lang="en-US" altLang="ja-JP" sz="2000" i="0" dirty="0">
                <a:solidFill>
                  <a:srgbClr val="FF0000"/>
                </a:solidFill>
              </a:rPr>
              <a:t>T</a:t>
            </a:r>
            <a:endParaRPr kumimoji="1" lang="ja-JP" altLang="en-US" sz="2000" i="0" dirty="0">
              <a:solidFill>
                <a:srgbClr val="FF0000"/>
              </a:solidFill>
            </a:endParaRPr>
          </a:p>
        </p:txBody>
      </p:sp>
      <p:sp>
        <p:nvSpPr>
          <p:cNvPr id="18" name="テキスト ボックス 18">
            <a:extLst>
              <a:ext uri="{FF2B5EF4-FFF2-40B4-BE49-F238E27FC236}">
                <a16:creationId xmlns:a16="http://schemas.microsoft.com/office/drawing/2014/main" id="{F107CCB5-93A7-4206-8085-89B38689E8D4}"/>
              </a:ext>
            </a:extLst>
          </p:cNvPr>
          <p:cNvSpPr txBox="1"/>
          <p:nvPr/>
        </p:nvSpPr>
        <p:spPr>
          <a:xfrm>
            <a:off x="8315231" y="4227604"/>
            <a:ext cx="756213" cy="707886"/>
          </a:xfrm>
          <a:prstGeom prst="rect">
            <a:avLst/>
          </a:prstGeom>
          <a:noFill/>
        </p:spPr>
        <p:txBody>
          <a:bodyPr wrap="square" rtlCol="0">
            <a:spAutoFit/>
          </a:bodyPr>
          <a:lstStyle/>
          <a:p>
            <a:pPr>
              <a:buClr>
                <a:srgbClr val="3333CC"/>
              </a:buClr>
            </a:pPr>
            <a:r>
              <a:rPr kumimoji="1" lang="en-US" altLang="ja-JP" sz="2000" i="0" dirty="0"/>
              <a:t>LOW</a:t>
            </a:r>
          </a:p>
          <a:p>
            <a:pPr>
              <a:buClr>
                <a:srgbClr val="3333CC"/>
              </a:buClr>
            </a:pPr>
            <a:r>
              <a:rPr kumimoji="1" lang="en-US" altLang="ja-JP" sz="2000" i="0" dirty="0"/>
              <a:t>T</a:t>
            </a:r>
            <a:endParaRPr kumimoji="1" lang="ja-JP" altLang="en-US" sz="2000" i="0" dirty="0"/>
          </a:p>
        </p:txBody>
      </p:sp>
      <p:sp>
        <p:nvSpPr>
          <p:cNvPr id="19" name="テキスト ボックス 21">
            <a:extLst>
              <a:ext uri="{FF2B5EF4-FFF2-40B4-BE49-F238E27FC236}">
                <a16:creationId xmlns:a16="http://schemas.microsoft.com/office/drawing/2014/main" id="{30D50368-4D05-4A45-B45E-960B8368E506}"/>
              </a:ext>
            </a:extLst>
          </p:cNvPr>
          <p:cNvSpPr txBox="1"/>
          <p:nvPr/>
        </p:nvSpPr>
        <p:spPr>
          <a:xfrm>
            <a:off x="1920997" y="444153"/>
            <a:ext cx="7223003" cy="461665"/>
          </a:xfrm>
          <a:prstGeom prst="rect">
            <a:avLst/>
          </a:prstGeom>
          <a:noFill/>
        </p:spPr>
        <p:txBody>
          <a:bodyPr wrap="none" rtlCol="0">
            <a:spAutoFit/>
          </a:bodyPr>
          <a:lstStyle/>
          <a:p>
            <a:r>
              <a:rPr lang="en-US" altLang="ja-JP" sz="2400" dirty="0">
                <a:latin typeface="Arial" charset="0"/>
                <a:ea typeface="ＭＳ Ｐゴシック" charset="-128"/>
              </a:rPr>
              <a:t>Temperature dependence of shell correction energy</a:t>
            </a:r>
            <a:endParaRPr kumimoji="1" lang="ja-JP" altLang="en-US" sz="2400" dirty="0"/>
          </a:p>
        </p:txBody>
      </p:sp>
      <p:sp>
        <p:nvSpPr>
          <p:cNvPr id="20" name="Oval 5">
            <a:extLst>
              <a:ext uri="{FF2B5EF4-FFF2-40B4-BE49-F238E27FC236}">
                <a16:creationId xmlns:a16="http://schemas.microsoft.com/office/drawing/2014/main" id="{40D2AEA2-1E72-4EF7-9041-CCFACBF32BCF}"/>
              </a:ext>
            </a:extLst>
          </p:cNvPr>
          <p:cNvSpPr>
            <a:spLocks noChangeArrowheads="1"/>
          </p:cNvSpPr>
          <p:nvPr/>
        </p:nvSpPr>
        <p:spPr bwMode="auto">
          <a:xfrm>
            <a:off x="750918" y="4867275"/>
            <a:ext cx="774354" cy="254338"/>
          </a:xfrm>
          <a:prstGeom prst="ellipse">
            <a:avLst/>
          </a:prstGeom>
          <a:solidFill>
            <a:srgbClr val="FF0000">
              <a:alpha val="10001"/>
            </a:srgbClr>
          </a:solidFill>
          <a:ln>
            <a:noFill/>
          </a:ln>
          <a:extLst/>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sp>
        <p:nvSpPr>
          <p:cNvPr id="21" name="Oval 5">
            <a:extLst>
              <a:ext uri="{FF2B5EF4-FFF2-40B4-BE49-F238E27FC236}">
                <a16:creationId xmlns:a16="http://schemas.microsoft.com/office/drawing/2014/main" id="{B440FA4E-BA09-4384-99B7-BA17AE86139C}"/>
              </a:ext>
            </a:extLst>
          </p:cNvPr>
          <p:cNvSpPr>
            <a:spLocks noChangeArrowheads="1"/>
          </p:cNvSpPr>
          <p:nvPr/>
        </p:nvSpPr>
        <p:spPr bwMode="auto">
          <a:xfrm>
            <a:off x="1668099" y="4638675"/>
            <a:ext cx="594699" cy="286673"/>
          </a:xfrm>
          <a:prstGeom prst="ellipse">
            <a:avLst/>
          </a:prstGeom>
          <a:solidFill>
            <a:srgbClr val="FF0000">
              <a:alpha val="10001"/>
            </a:srgbClr>
          </a:solidFill>
          <a:ln>
            <a:noFill/>
          </a:ln>
          <a:extLst/>
        </p:spPr>
        <p:txBody>
          <a:bodyPr wrap="none" anchor="ctr"/>
          <a:lstStyle/>
          <a:p>
            <a:pPr algn="l" eaLnBrk="0" hangingPunct="0">
              <a:lnSpc>
                <a:spcPct val="100000"/>
              </a:lnSpc>
              <a:spcBef>
                <a:spcPct val="0"/>
              </a:spcBef>
              <a:buClrTx/>
              <a:buSzTx/>
              <a:buFontTx/>
              <a:buNone/>
            </a:pPr>
            <a:endParaRPr lang="ja-JP" altLang="en-US" b="0" i="0">
              <a:solidFill>
                <a:srgbClr val="000000"/>
              </a:solidFill>
              <a:latin typeface="Arial" charset="0"/>
              <a:ea typeface="ＭＳ ゴシック" pitchFamily="49" charset="-128"/>
            </a:endParaRPr>
          </a:p>
        </p:txBody>
      </p:sp>
      <p:sp>
        <p:nvSpPr>
          <p:cNvPr id="22" name="TextBox 21">
            <a:extLst>
              <a:ext uri="{FF2B5EF4-FFF2-40B4-BE49-F238E27FC236}">
                <a16:creationId xmlns:a16="http://schemas.microsoft.com/office/drawing/2014/main" id="{FAECE3D2-17A2-4CBD-9F70-13481EC95F07}"/>
              </a:ext>
            </a:extLst>
          </p:cNvPr>
          <p:cNvSpPr txBox="1"/>
          <p:nvPr/>
        </p:nvSpPr>
        <p:spPr>
          <a:xfrm>
            <a:off x="424693" y="1325658"/>
            <a:ext cx="1752275" cy="369332"/>
          </a:xfrm>
          <a:prstGeom prst="rect">
            <a:avLst/>
          </a:prstGeom>
          <a:noFill/>
        </p:spPr>
        <p:txBody>
          <a:bodyPr wrap="none" rtlCol="0">
            <a:spAutoFit/>
          </a:bodyPr>
          <a:lstStyle/>
          <a:p>
            <a:r>
              <a:rPr lang="en-US" altLang="ja-JP" b="1" u="sng" dirty="0"/>
              <a:t>P</a:t>
            </a:r>
            <a:r>
              <a:rPr kumimoji="1" lang="en-US" altLang="ja-JP" b="1" u="sng" dirty="0"/>
              <a:t>otential energy</a:t>
            </a:r>
            <a:endParaRPr kumimoji="1" lang="ja-JP" altLang="en-US" b="1" u="sng" dirty="0"/>
          </a:p>
        </p:txBody>
      </p:sp>
    </p:spTree>
    <p:extLst>
      <p:ext uri="{BB962C8B-B14F-4D97-AF65-F5344CB8AC3E}">
        <p14:creationId xmlns:p14="http://schemas.microsoft.com/office/powerpoint/2010/main" val="50987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3">
            <a:extLst>
              <a:ext uri="{FF2B5EF4-FFF2-40B4-BE49-F238E27FC236}">
                <a16:creationId xmlns:a16="http://schemas.microsoft.com/office/drawing/2014/main" id="{30B4ADF0-8635-4D33-B53C-EBC3FE987881}"/>
              </a:ext>
            </a:extLst>
          </p:cNvPr>
          <p:cNvGraphicFramePr>
            <a:graphicFrameLocks noChangeAspect="1"/>
          </p:cNvGraphicFramePr>
          <p:nvPr>
            <p:extLst>
              <p:ext uri="{D42A27DB-BD31-4B8C-83A1-F6EECF244321}">
                <p14:modId xmlns:p14="http://schemas.microsoft.com/office/powerpoint/2010/main" val="3422256674"/>
              </p:ext>
            </p:extLst>
          </p:nvPr>
        </p:nvGraphicFramePr>
        <p:xfrm>
          <a:off x="1836737" y="1089025"/>
          <a:ext cx="5113338" cy="5103812"/>
        </p:xfrm>
        <a:graphic>
          <a:graphicData uri="http://schemas.openxmlformats.org/presentationml/2006/ole">
            <mc:AlternateContent xmlns:mc="http://schemas.openxmlformats.org/markup-compatibility/2006">
              <mc:Choice xmlns:v="urn:schemas-microsoft-com:vml" Requires="v">
                <p:oleObj spid="_x0000_s44298" name="Visio" r:id="rId4" imgW="2416454" imgH="2410663" progId="">
                  <p:embed/>
                </p:oleObj>
              </mc:Choice>
              <mc:Fallback>
                <p:oleObj name="Visio" r:id="rId4" imgW="2416454" imgH="2410663" progId="">
                  <p:embed/>
                  <p:pic>
                    <p:nvPicPr>
                      <p:cNvPr id="0"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7" y="1089025"/>
                        <a:ext cx="5113338"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テキスト ボックス 1">
            <a:extLst>
              <a:ext uri="{FF2B5EF4-FFF2-40B4-BE49-F238E27FC236}">
                <a16:creationId xmlns:a16="http://schemas.microsoft.com/office/drawing/2014/main" id="{C13FF77E-5436-4B5E-A78F-F8EFF6F160B9}"/>
              </a:ext>
            </a:extLst>
          </p:cNvPr>
          <p:cNvSpPr txBox="1"/>
          <p:nvPr/>
        </p:nvSpPr>
        <p:spPr>
          <a:xfrm>
            <a:off x="2722090" y="115621"/>
            <a:ext cx="5752857" cy="707886"/>
          </a:xfrm>
          <a:prstGeom prst="rect">
            <a:avLst/>
          </a:prstGeom>
          <a:noFill/>
        </p:spPr>
        <p:txBody>
          <a:bodyPr wrap="none" rtlCol="0">
            <a:spAutoFit/>
          </a:bodyPr>
          <a:lstStyle/>
          <a:p>
            <a:r>
              <a:rPr lang="en-US" altLang="ja-JP" sz="4000" dirty="0"/>
              <a:t>Model Explanation/Theory</a:t>
            </a:r>
            <a:endParaRPr lang="ja-JP" altLang="en-US" sz="4000" dirty="0"/>
          </a:p>
        </p:txBody>
      </p:sp>
      <p:pic>
        <p:nvPicPr>
          <p:cNvPr id="6" name="Picture 5">
            <a:extLst>
              <a:ext uri="{FF2B5EF4-FFF2-40B4-BE49-F238E27FC236}">
                <a16:creationId xmlns:a16="http://schemas.microsoft.com/office/drawing/2014/main" id="{BF14D190-6F90-4720-9567-49914BDEB3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99" y="115621"/>
            <a:ext cx="2078014" cy="565535"/>
          </a:xfrm>
          <a:prstGeom prst="rect">
            <a:avLst/>
          </a:prstGeom>
        </p:spPr>
      </p:pic>
      <mc:AlternateContent xmlns:mc="http://schemas.openxmlformats.org/markup-compatibility/2006" xmlns:a14="http://schemas.microsoft.com/office/drawing/2010/main">
        <mc:Choice Requires="a14">
          <p:sp>
            <p:nvSpPr>
              <p:cNvPr id="8" name="正方形/長方形 3">
                <a:extLst>
                  <a:ext uri="{FF2B5EF4-FFF2-40B4-BE49-F238E27FC236}">
                    <a16:creationId xmlns:a16="http://schemas.microsoft.com/office/drawing/2014/main" id="{E77F2A6A-80E4-468F-BD93-224E2001FF72}"/>
                  </a:ext>
                </a:extLst>
              </p:cNvPr>
              <p:cNvSpPr/>
              <p:nvPr/>
            </p:nvSpPr>
            <p:spPr>
              <a:xfrm>
                <a:off x="123004" y="4517814"/>
                <a:ext cx="5835382" cy="717632"/>
              </a:xfrm>
              <a:prstGeom prst="rect">
                <a:avLst/>
              </a:prstGeom>
              <a:ln w="34925">
                <a:no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ja-JP" altLang="en-US" i="1" smtClean="0">
                              <a:solidFill>
                                <a:srgbClr val="002060"/>
                              </a:solidFill>
                              <a:latin typeface="Cambria Math" panose="02040503050406030204" pitchFamily="18" charset="0"/>
                            </a:rPr>
                          </m:ctrlPr>
                        </m:fPr>
                        <m:num>
                          <m:sSub>
                            <m:sSubPr>
                              <m:ctrlPr>
                                <a:rPr lang="ja-JP" altLang="en-US" i="1">
                                  <a:solidFill>
                                    <a:srgbClr val="002060"/>
                                  </a:solidFill>
                                  <a:latin typeface="Cambria Math" panose="02040503050406030204" pitchFamily="18" charset="0"/>
                                </a:rPr>
                              </m:ctrlPr>
                            </m:sSubPr>
                            <m:e>
                              <m:r>
                                <a:rPr lang="ja-JP" altLang="en-US">
                                  <a:solidFill>
                                    <a:srgbClr val="002060"/>
                                  </a:solidFill>
                                  <a:latin typeface="Cambria Math" panose="02040503050406030204" pitchFamily="18" charset="0"/>
                                </a:rPr>
                                <m:t>𝛤</m:t>
                              </m:r>
                            </m:e>
                            <m:sub>
                              <m:r>
                                <a:rPr lang="ja-JP" altLang="en-US">
                                  <a:solidFill>
                                    <a:srgbClr val="002060"/>
                                  </a:solidFill>
                                  <a:latin typeface="Cambria Math" panose="02040503050406030204" pitchFamily="18" charset="0"/>
                                </a:rPr>
                                <m:t>𝑛</m:t>
                              </m:r>
                            </m:sub>
                          </m:sSub>
                        </m:num>
                        <m:den>
                          <m:sSub>
                            <m:sSubPr>
                              <m:ctrlPr>
                                <a:rPr lang="ja-JP" altLang="en-US" i="1">
                                  <a:solidFill>
                                    <a:srgbClr val="002060"/>
                                  </a:solidFill>
                                  <a:latin typeface="Cambria Math" panose="02040503050406030204" pitchFamily="18" charset="0"/>
                                </a:rPr>
                              </m:ctrlPr>
                            </m:sSubPr>
                            <m:e>
                              <m:r>
                                <a:rPr lang="ja-JP" altLang="en-US">
                                  <a:solidFill>
                                    <a:srgbClr val="002060"/>
                                  </a:solidFill>
                                  <a:latin typeface="Cambria Math" panose="02040503050406030204" pitchFamily="18" charset="0"/>
                                </a:rPr>
                                <m:t>𝛤</m:t>
                              </m:r>
                            </m:e>
                            <m:sub>
                              <m:r>
                                <a:rPr lang="ja-JP" altLang="en-US">
                                  <a:solidFill>
                                    <a:srgbClr val="002060"/>
                                  </a:solidFill>
                                  <a:latin typeface="Cambria Math" panose="02040503050406030204" pitchFamily="18" charset="0"/>
                                </a:rPr>
                                <m:t>𝑓</m:t>
                              </m:r>
                            </m:sub>
                          </m:sSub>
                        </m:den>
                      </m:f>
                      <m:r>
                        <a:rPr lang="ja-JP" altLang="en-US" i="0">
                          <a:solidFill>
                            <a:srgbClr val="002060"/>
                          </a:solidFill>
                          <a:latin typeface="Cambria Math" panose="02040503050406030204" pitchFamily="18" charset="0"/>
                        </a:rPr>
                        <m:t>=</m:t>
                      </m:r>
                      <m:f>
                        <m:fPr>
                          <m:ctrlPr>
                            <a:rPr lang="ja-JP" altLang="en-US" i="1">
                              <a:solidFill>
                                <a:srgbClr val="002060"/>
                              </a:solidFill>
                              <a:latin typeface="Cambria Math" panose="02040503050406030204" pitchFamily="18" charset="0"/>
                            </a:rPr>
                          </m:ctrlPr>
                        </m:fPr>
                        <m:num>
                          <m:d>
                            <m:dPr>
                              <m:begChr m:val=""/>
                              <m:ctrlPr>
                                <a:rPr lang="ja-JP" altLang="en-US" i="1">
                                  <a:solidFill>
                                    <a:srgbClr val="002060"/>
                                  </a:solidFill>
                                  <a:latin typeface="Cambria Math" panose="02040503050406030204" pitchFamily="18" charset="0"/>
                                </a:rPr>
                              </m:ctrlPr>
                            </m:dPr>
                            <m:e>
                              <m:sSub>
                                <m:sSubPr>
                                  <m:ctrlPr>
                                    <a:rPr lang="ja-JP" altLang="en-US" i="1">
                                      <a:solidFill>
                                        <a:srgbClr val="002060"/>
                                      </a:solidFill>
                                      <a:latin typeface="Cambria Math" panose="02040503050406030204" pitchFamily="18" charset="0"/>
                                    </a:rPr>
                                  </m:ctrlPr>
                                </m:sSubPr>
                                <m:e>
                                  <m:r>
                                    <a:rPr lang="ja-JP" altLang="en-US">
                                      <a:solidFill>
                                        <a:srgbClr val="002060"/>
                                      </a:solidFill>
                                      <a:latin typeface="Cambria Math" panose="02040503050406030204" pitchFamily="18" charset="0"/>
                                    </a:rPr>
                                    <m:t>𝑘</m:t>
                                  </m:r>
                                </m:e>
                                <m:sub>
                                  <m:r>
                                    <a:rPr lang="ja-JP" altLang="en-US">
                                      <a:solidFill>
                                        <a:srgbClr val="002060"/>
                                      </a:solidFill>
                                      <a:latin typeface="Cambria Math" panose="02040503050406030204" pitchFamily="18" charset="0"/>
                                    </a:rPr>
                                    <m:t>𝑐𝑜𝑙𝑙</m:t>
                                  </m:r>
                                </m:sub>
                              </m:sSub>
                              <m:r>
                                <a:rPr lang="ja-JP" altLang="en-US" i="0">
                                  <a:solidFill>
                                    <a:srgbClr val="002060"/>
                                  </a:solidFill>
                                  <a:latin typeface="Cambria Math" panose="02040503050406030204" pitchFamily="18" charset="0"/>
                                </a:rPr>
                                <m:t>(</m:t>
                              </m:r>
                              <m:r>
                                <a:rPr lang="ja-JP" altLang="en-US">
                                  <a:solidFill>
                                    <a:srgbClr val="002060"/>
                                  </a:solidFill>
                                  <a:latin typeface="Cambria Math" panose="02040503050406030204" pitchFamily="18" charset="0"/>
                                </a:rPr>
                                <m:t>𝑔𝑟</m:t>
                              </m:r>
                              <m:r>
                                <a:rPr lang="ja-JP" altLang="en-US" i="0">
                                  <a:solidFill>
                                    <a:srgbClr val="002060"/>
                                  </a:solidFill>
                                  <a:latin typeface="Cambria Math" panose="02040503050406030204" pitchFamily="18" charset="0"/>
                                </a:rPr>
                                <m:t>.</m:t>
                              </m:r>
                              <m:r>
                                <a:rPr lang="ja-JP" altLang="en-US">
                                  <a:solidFill>
                                    <a:srgbClr val="002060"/>
                                  </a:solidFill>
                                  <a:latin typeface="Cambria Math" panose="02040503050406030204" pitchFamily="18" charset="0"/>
                                </a:rPr>
                                <m:t>𝑠𝑡</m:t>
                              </m:r>
                              <m:r>
                                <a:rPr lang="ja-JP" altLang="en-US" i="0">
                                  <a:solidFill>
                                    <a:srgbClr val="002060"/>
                                  </a:solidFill>
                                  <a:latin typeface="Cambria Math" panose="02040503050406030204" pitchFamily="18" charset="0"/>
                                </a:rPr>
                                <m:t>.</m:t>
                              </m:r>
                            </m:e>
                          </m:d>
                        </m:num>
                        <m:den>
                          <m:sSub>
                            <m:sSubPr>
                              <m:ctrlPr>
                                <a:rPr lang="ja-JP" altLang="en-US" i="1">
                                  <a:solidFill>
                                    <a:srgbClr val="002060"/>
                                  </a:solidFill>
                                  <a:latin typeface="Cambria Math" panose="02040503050406030204" pitchFamily="18" charset="0"/>
                                </a:rPr>
                              </m:ctrlPr>
                            </m:sSubPr>
                            <m:e>
                              <m:r>
                                <a:rPr lang="ja-JP" altLang="en-US">
                                  <a:solidFill>
                                    <a:srgbClr val="002060"/>
                                  </a:solidFill>
                                  <a:latin typeface="Cambria Math" panose="02040503050406030204" pitchFamily="18" charset="0"/>
                                </a:rPr>
                                <m:t>𝑘</m:t>
                              </m:r>
                            </m:e>
                            <m:sub>
                              <m:r>
                                <a:rPr lang="ja-JP" altLang="en-US">
                                  <a:solidFill>
                                    <a:srgbClr val="002060"/>
                                  </a:solidFill>
                                  <a:latin typeface="Cambria Math" panose="02040503050406030204" pitchFamily="18" charset="0"/>
                                </a:rPr>
                                <m:t>𝑐𝑜𝑙𝑙</m:t>
                              </m:r>
                            </m:sub>
                          </m:sSub>
                          <m:d>
                            <m:dPr>
                              <m:ctrlPr>
                                <a:rPr lang="ja-JP" altLang="en-US" i="1">
                                  <a:solidFill>
                                    <a:srgbClr val="002060"/>
                                  </a:solidFill>
                                  <a:latin typeface="Cambria Math" panose="02040503050406030204" pitchFamily="18" charset="0"/>
                                </a:rPr>
                              </m:ctrlPr>
                            </m:dPr>
                            <m:e>
                              <m:r>
                                <a:rPr lang="ja-JP" altLang="en-US">
                                  <a:solidFill>
                                    <a:srgbClr val="002060"/>
                                  </a:solidFill>
                                  <a:latin typeface="Cambria Math" panose="02040503050406030204" pitchFamily="18" charset="0"/>
                                </a:rPr>
                                <m:t>𝑠𝑎𝑑𝑑𝑙𝑒</m:t>
                              </m:r>
                            </m:e>
                          </m:d>
                          <m:r>
                            <a:rPr lang="ja-JP" altLang="en-US" i="0">
                              <a:solidFill>
                                <a:srgbClr val="002060"/>
                              </a:solidFill>
                              <a:latin typeface="Cambria Math" panose="02040503050406030204" pitchFamily="18" charset="0"/>
                            </a:rPr>
                            <m:t>・</m:t>
                          </m:r>
                          <m:sSub>
                            <m:sSubPr>
                              <m:ctrlPr>
                                <a:rPr lang="ja-JP" altLang="en-US" i="1">
                                  <a:solidFill>
                                    <a:srgbClr val="002060"/>
                                  </a:solidFill>
                                  <a:latin typeface="Cambria Math" panose="02040503050406030204" pitchFamily="18" charset="0"/>
                                </a:rPr>
                              </m:ctrlPr>
                            </m:sSubPr>
                            <m:e>
                              <m:r>
                                <a:rPr lang="ja-JP" altLang="en-US">
                                  <a:solidFill>
                                    <a:srgbClr val="002060"/>
                                  </a:solidFill>
                                  <a:latin typeface="Cambria Math" panose="02040503050406030204" pitchFamily="18" charset="0"/>
                                </a:rPr>
                                <m:t>𝑘</m:t>
                              </m:r>
                            </m:e>
                            <m:sub>
                              <m:r>
                                <m:rPr>
                                  <m:sty m:val="p"/>
                                </m:rPr>
                                <a:rPr lang="ja-JP" altLang="en-US" i="0">
                                  <a:solidFill>
                                    <a:srgbClr val="002060"/>
                                  </a:solidFill>
                                  <a:latin typeface="Cambria Math" panose="02040503050406030204" pitchFamily="18" charset="0"/>
                                </a:rPr>
                                <m:t>kramers</m:t>
                              </m:r>
                            </m:sub>
                          </m:sSub>
                        </m:den>
                      </m:f>
                      <m:sSub>
                        <m:sSubPr>
                          <m:ctrlPr>
                            <a:rPr lang="ja-JP" altLang="en-US" i="1">
                              <a:solidFill>
                                <a:srgbClr val="002060"/>
                              </a:solidFill>
                              <a:latin typeface="Cambria Math" panose="02040503050406030204" pitchFamily="18" charset="0"/>
                            </a:rPr>
                          </m:ctrlPr>
                        </m:sSubPr>
                        <m:e>
                          <m:r>
                            <a:rPr lang="ja-JP" altLang="en-US">
                              <a:solidFill>
                                <a:srgbClr val="002060"/>
                              </a:solidFill>
                              <a:latin typeface="Cambria Math" panose="02040503050406030204" pitchFamily="18" charset="0"/>
                            </a:rPr>
                            <m:t>𝐴</m:t>
                          </m:r>
                        </m:e>
                        <m:sub>
                          <m:r>
                            <a:rPr lang="ja-JP" altLang="en-US" i="0">
                              <a:solidFill>
                                <a:srgbClr val="002060"/>
                              </a:solidFill>
                              <a:latin typeface="Cambria Math" panose="02040503050406030204" pitchFamily="18" charset="0"/>
                            </a:rPr>
                            <m:t>0</m:t>
                          </m:r>
                        </m:sub>
                      </m:sSub>
                      <m:r>
                        <a:rPr lang="ja-JP" altLang="en-US">
                          <a:solidFill>
                            <a:srgbClr val="002060"/>
                          </a:solidFill>
                          <a:latin typeface="Cambria Math" panose="02040503050406030204" pitchFamily="18" charset="0"/>
                        </a:rPr>
                        <m:t>𝑒𝑥𝑝</m:t>
                      </m:r>
                      <m:d>
                        <m:dPr>
                          <m:begChr m:val="["/>
                          <m:endChr m:val="]"/>
                          <m:ctrlPr>
                            <a:rPr lang="ja-JP" altLang="en-US" i="1">
                              <a:solidFill>
                                <a:srgbClr val="002060"/>
                              </a:solidFill>
                              <a:latin typeface="Cambria Math" panose="02040503050406030204" pitchFamily="18" charset="0"/>
                            </a:rPr>
                          </m:ctrlPr>
                        </m:dPr>
                        <m:e>
                          <m:r>
                            <a:rPr lang="ja-JP" altLang="en-US" i="0">
                              <a:solidFill>
                                <a:srgbClr val="002060"/>
                              </a:solidFill>
                              <a:latin typeface="Cambria Math" panose="02040503050406030204" pitchFamily="18" charset="0"/>
                            </a:rPr>
                            <m:t>2</m:t>
                          </m:r>
                          <m:rad>
                            <m:radPr>
                              <m:degHide m:val="on"/>
                              <m:ctrlPr>
                                <a:rPr lang="ja-JP" altLang="en-US" i="1">
                                  <a:solidFill>
                                    <a:srgbClr val="002060"/>
                                  </a:solidFill>
                                  <a:latin typeface="Cambria Math" panose="02040503050406030204" pitchFamily="18" charset="0"/>
                                </a:rPr>
                              </m:ctrlPr>
                            </m:radPr>
                            <m:deg/>
                            <m:e>
                              <m:sSub>
                                <m:sSubPr>
                                  <m:ctrlPr>
                                    <a:rPr lang="ja-JP" altLang="en-US" i="1">
                                      <a:solidFill>
                                        <a:srgbClr val="002060"/>
                                      </a:solidFill>
                                      <a:highlight>
                                        <a:srgbClr val="FFFF00"/>
                                      </a:highlight>
                                      <a:latin typeface="Cambria Math" panose="02040503050406030204" pitchFamily="18" charset="0"/>
                                    </a:rPr>
                                  </m:ctrlPr>
                                </m:sSubPr>
                                <m:e>
                                  <m:r>
                                    <a:rPr lang="ja-JP" altLang="en-US">
                                      <a:solidFill>
                                        <a:srgbClr val="002060"/>
                                      </a:solidFill>
                                      <a:highlight>
                                        <a:srgbClr val="FFFF00"/>
                                      </a:highlight>
                                      <a:latin typeface="Cambria Math" panose="02040503050406030204" pitchFamily="18" charset="0"/>
                                    </a:rPr>
                                    <m:t>𝑎</m:t>
                                  </m:r>
                                </m:e>
                                <m:sub>
                                  <m:r>
                                    <a:rPr lang="ja-JP" altLang="en-US">
                                      <a:solidFill>
                                        <a:srgbClr val="002060"/>
                                      </a:solidFill>
                                      <a:highlight>
                                        <a:srgbClr val="FFFF00"/>
                                      </a:highlight>
                                      <a:latin typeface="Cambria Math" panose="02040503050406030204" pitchFamily="18" charset="0"/>
                                    </a:rPr>
                                    <m:t>𝑛</m:t>
                                  </m:r>
                                </m:sub>
                              </m:sSub>
                              <m:sSubSup>
                                <m:sSubSupPr>
                                  <m:ctrlPr>
                                    <a:rPr lang="ja-JP" altLang="en-US" i="1">
                                      <a:solidFill>
                                        <a:srgbClr val="002060"/>
                                      </a:solidFill>
                                      <a:latin typeface="Cambria Math" panose="02040503050406030204" pitchFamily="18" charset="0"/>
                                    </a:rPr>
                                  </m:ctrlPr>
                                </m:sSubSupPr>
                                <m:e>
                                  <m:r>
                                    <a:rPr lang="ja-JP" altLang="en-US">
                                      <a:solidFill>
                                        <a:srgbClr val="002060"/>
                                      </a:solidFill>
                                      <a:latin typeface="Cambria Math" panose="02040503050406030204" pitchFamily="18" charset="0"/>
                                    </a:rPr>
                                    <m:t>𝐸</m:t>
                                  </m:r>
                                </m:e>
                                <m:sub>
                                  <m:r>
                                    <a:rPr lang="ja-JP" altLang="en-US">
                                      <a:solidFill>
                                        <a:srgbClr val="002060"/>
                                      </a:solidFill>
                                      <a:latin typeface="Cambria Math" panose="02040503050406030204" pitchFamily="18" charset="0"/>
                                    </a:rPr>
                                    <m:t>𝑛</m:t>
                                  </m:r>
                                </m:sub>
                                <m:sup>
                                  <m:r>
                                    <a:rPr lang="ja-JP" altLang="en-US" i="0">
                                      <a:solidFill>
                                        <a:srgbClr val="002060"/>
                                      </a:solidFill>
                                      <a:latin typeface="Cambria Math" panose="02040503050406030204" pitchFamily="18" charset="0"/>
                                    </a:rPr>
                                    <m:t>∗</m:t>
                                  </m:r>
                                </m:sup>
                              </m:sSubSup>
                            </m:e>
                          </m:rad>
                          <m:r>
                            <a:rPr lang="ja-JP" altLang="en-US" i="0">
                              <a:solidFill>
                                <a:srgbClr val="002060"/>
                              </a:solidFill>
                              <a:latin typeface="Cambria Math" panose="02040503050406030204" pitchFamily="18" charset="0"/>
                            </a:rPr>
                            <m:t>−2</m:t>
                          </m:r>
                          <m:rad>
                            <m:radPr>
                              <m:degHide m:val="on"/>
                              <m:ctrlPr>
                                <a:rPr lang="ja-JP" altLang="en-US" i="1">
                                  <a:solidFill>
                                    <a:srgbClr val="002060"/>
                                  </a:solidFill>
                                  <a:latin typeface="Cambria Math" panose="02040503050406030204" pitchFamily="18" charset="0"/>
                                </a:rPr>
                              </m:ctrlPr>
                            </m:radPr>
                            <m:deg/>
                            <m:e>
                              <m:sSub>
                                <m:sSubPr>
                                  <m:ctrlPr>
                                    <a:rPr lang="ja-JP" altLang="en-US" i="1">
                                      <a:solidFill>
                                        <a:srgbClr val="002060"/>
                                      </a:solidFill>
                                      <a:highlight>
                                        <a:srgbClr val="FFFF00"/>
                                      </a:highlight>
                                      <a:latin typeface="Cambria Math" panose="02040503050406030204" pitchFamily="18" charset="0"/>
                                    </a:rPr>
                                  </m:ctrlPr>
                                </m:sSubPr>
                                <m:e>
                                  <m:r>
                                    <a:rPr lang="ja-JP" altLang="en-US">
                                      <a:solidFill>
                                        <a:srgbClr val="002060"/>
                                      </a:solidFill>
                                      <a:highlight>
                                        <a:srgbClr val="FFFF00"/>
                                      </a:highlight>
                                      <a:latin typeface="Cambria Math" panose="02040503050406030204" pitchFamily="18" charset="0"/>
                                    </a:rPr>
                                    <m:t>𝑎</m:t>
                                  </m:r>
                                </m:e>
                                <m:sub>
                                  <m:r>
                                    <a:rPr lang="ja-JP" altLang="en-US">
                                      <a:solidFill>
                                        <a:srgbClr val="002060"/>
                                      </a:solidFill>
                                      <a:highlight>
                                        <a:srgbClr val="FFFF00"/>
                                      </a:highlight>
                                      <a:latin typeface="Cambria Math" panose="02040503050406030204" pitchFamily="18" charset="0"/>
                                    </a:rPr>
                                    <m:t>𝑓</m:t>
                                  </m:r>
                                </m:sub>
                              </m:sSub>
                              <m:sSubSup>
                                <m:sSubSupPr>
                                  <m:ctrlPr>
                                    <a:rPr lang="ja-JP" altLang="en-US" i="1">
                                      <a:solidFill>
                                        <a:srgbClr val="002060"/>
                                      </a:solidFill>
                                      <a:latin typeface="Cambria Math" panose="02040503050406030204" pitchFamily="18" charset="0"/>
                                    </a:rPr>
                                  </m:ctrlPr>
                                </m:sSubSupPr>
                                <m:e>
                                  <m:r>
                                    <a:rPr lang="ja-JP" altLang="en-US">
                                      <a:solidFill>
                                        <a:srgbClr val="002060"/>
                                      </a:solidFill>
                                      <a:latin typeface="Cambria Math" panose="02040503050406030204" pitchFamily="18" charset="0"/>
                                    </a:rPr>
                                    <m:t>𝐸</m:t>
                                  </m:r>
                                </m:e>
                                <m:sub>
                                  <m:r>
                                    <a:rPr lang="ja-JP" altLang="en-US">
                                      <a:solidFill>
                                        <a:srgbClr val="002060"/>
                                      </a:solidFill>
                                      <a:latin typeface="Cambria Math" panose="02040503050406030204" pitchFamily="18" charset="0"/>
                                    </a:rPr>
                                    <m:t>𝑓</m:t>
                                  </m:r>
                                </m:sub>
                                <m:sup>
                                  <m:r>
                                    <a:rPr lang="ja-JP" altLang="en-US" i="0">
                                      <a:solidFill>
                                        <a:srgbClr val="002060"/>
                                      </a:solidFill>
                                      <a:latin typeface="Cambria Math" panose="02040503050406030204" pitchFamily="18" charset="0"/>
                                    </a:rPr>
                                    <m:t>∗</m:t>
                                  </m:r>
                                </m:sup>
                              </m:sSubSup>
                            </m:e>
                          </m:rad>
                        </m:e>
                      </m:d>
                    </m:oMath>
                  </m:oMathPara>
                </a14:m>
                <a:endParaRPr lang="ja-JP" altLang="en-US" dirty="0"/>
              </a:p>
            </p:txBody>
          </p:sp>
        </mc:Choice>
        <mc:Fallback xmlns="">
          <p:sp>
            <p:nvSpPr>
              <p:cNvPr id="8" name="正方形/長方形 3">
                <a:extLst>
                  <a:ext uri="{FF2B5EF4-FFF2-40B4-BE49-F238E27FC236}">
                    <a16:creationId xmlns:a16="http://schemas.microsoft.com/office/drawing/2014/main" id="{E77F2A6A-80E4-468F-BD93-224E2001FF72}"/>
                  </a:ext>
                </a:extLst>
              </p:cNvPr>
              <p:cNvSpPr>
                <a:spLocks noRot="1" noChangeAspect="1" noMove="1" noResize="1" noEditPoints="1" noAdjustHandles="1" noChangeArrowheads="1" noChangeShapeType="1" noTextEdit="1"/>
              </p:cNvSpPr>
              <p:nvPr/>
            </p:nvSpPr>
            <p:spPr>
              <a:xfrm>
                <a:off x="123004" y="4517814"/>
                <a:ext cx="5835382" cy="717632"/>
              </a:xfrm>
              <a:prstGeom prst="rect">
                <a:avLst/>
              </a:prstGeom>
              <a:blipFill>
                <a:blip r:embed="rId7"/>
                <a:stretch>
                  <a:fillRect/>
                </a:stretch>
              </a:blipFill>
              <a:ln w="3492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5">
                <a:extLst>
                  <a:ext uri="{FF2B5EF4-FFF2-40B4-BE49-F238E27FC236}">
                    <a16:creationId xmlns:a16="http://schemas.microsoft.com/office/drawing/2014/main" id="{F4D3C9D3-1B13-4AAC-8DBE-513B2C679215}"/>
                  </a:ext>
                </a:extLst>
              </p:cNvPr>
              <p:cNvSpPr/>
              <p:nvPr/>
            </p:nvSpPr>
            <p:spPr>
              <a:xfrm>
                <a:off x="70821" y="5330771"/>
                <a:ext cx="3556743" cy="4526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ja-JP" altLang="en-US" i="1" smtClean="0">
                              <a:solidFill>
                                <a:srgbClr val="3333CC"/>
                              </a:solidFill>
                              <a:latin typeface="Cambria Math" panose="02040503050406030204" pitchFamily="18" charset="0"/>
                            </a:rPr>
                          </m:ctrlPr>
                        </m:sSubSupPr>
                        <m:e>
                          <m:r>
                            <a:rPr lang="ja-JP" altLang="en-US">
                              <a:solidFill>
                                <a:srgbClr val="3333CC"/>
                              </a:solidFill>
                              <a:latin typeface="Cambria Math" panose="02040503050406030204" pitchFamily="18" charset="0"/>
                            </a:rPr>
                            <m:t>𝐸</m:t>
                          </m:r>
                        </m:e>
                        <m:sub>
                          <m:r>
                            <a:rPr lang="ja-JP" altLang="en-US">
                              <a:solidFill>
                                <a:srgbClr val="3333CC"/>
                              </a:solidFill>
                              <a:latin typeface="Cambria Math" panose="02040503050406030204" pitchFamily="18" charset="0"/>
                            </a:rPr>
                            <m:t>𝑛</m:t>
                          </m:r>
                        </m:sub>
                        <m:sup>
                          <m:r>
                            <a:rPr lang="ja-JP" altLang="en-US" i="0">
                              <a:solidFill>
                                <a:srgbClr val="3333CC"/>
                              </a:solidFill>
                              <a:latin typeface="Cambria Math" panose="02040503050406030204" pitchFamily="18" charset="0"/>
                            </a:rPr>
                            <m:t>∗</m:t>
                          </m:r>
                        </m:sup>
                      </m:sSubSup>
                      <m:r>
                        <a:rPr lang="ja-JP" altLang="en-US" i="0">
                          <a:solidFill>
                            <a:srgbClr val="3333CC"/>
                          </a:solidFill>
                          <a:latin typeface="Cambria Math" panose="02040503050406030204" pitchFamily="18" charset="0"/>
                        </a:rPr>
                        <m:t>=</m:t>
                      </m:r>
                      <m:sSub>
                        <m:sSubPr>
                          <m:ctrlPr>
                            <a:rPr lang="ja-JP" altLang="en-US" i="1">
                              <a:solidFill>
                                <a:srgbClr val="3333CC"/>
                              </a:solidFill>
                              <a:latin typeface="Cambria Math" panose="02040503050406030204" pitchFamily="18" charset="0"/>
                            </a:rPr>
                          </m:ctrlPr>
                        </m:sSubPr>
                        <m:e>
                          <m:r>
                            <a:rPr lang="ja-JP" altLang="en-US">
                              <a:solidFill>
                                <a:srgbClr val="3333CC"/>
                              </a:solidFill>
                              <a:latin typeface="Cambria Math" panose="02040503050406030204" pitchFamily="18" charset="0"/>
                            </a:rPr>
                            <m:t>𝐸</m:t>
                          </m:r>
                        </m:e>
                        <m:sub>
                          <m:r>
                            <a:rPr lang="ja-JP" altLang="en-US">
                              <a:solidFill>
                                <a:srgbClr val="3333CC"/>
                              </a:solidFill>
                              <a:latin typeface="Cambria Math" panose="02040503050406030204" pitchFamily="18" charset="0"/>
                            </a:rPr>
                            <m:t>𝑖𝑛𝑡</m:t>
                          </m:r>
                        </m:sub>
                      </m:sSub>
                      <m:r>
                        <a:rPr lang="ja-JP" altLang="en-US" i="0">
                          <a:solidFill>
                            <a:srgbClr val="3333CC"/>
                          </a:solidFill>
                          <a:latin typeface="Cambria Math" panose="02040503050406030204" pitchFamily="18" charset="0"/>
                        </a:rPr>
                        <m:t>−</m:t>
                      </m:r>
                      <m:sSub>
                        <m:sSubPr>
                          <m:ctrlPr>
                            <a:rPr lang="ja-JP" altLang="en-US" i="1">
                              <a:solidFill>
                                <a:srgbClr val="3333CC"/>
                              </a:solidFill>
                              <a:latin typeface="Cambria Math" panose="02040503050406030204" pitchFamily="18" charset="0"/>
                            </a:rPr>
                          </m:ctrlPr>
                        </m:sSubPr>
                        <m:e>
                          <m:r>
                            <a:rPr lang="ja-JP" altLang="en-US">
                              <a:solidFill>
                                <a:srgbClr val="3333CC"/>
                              </a:solidFill>
                              <a:latin typeface="Cambria Math" panose="02040503050406030204" pitchFamily="18" charset="0"/>
                            </a:rPr>
                            <m:t>𝐵</m:t>
                          </m:r>
                        </m:e>
                        <m:sub>
                          <m:r>
                            <a:rPr lang="ja-JP" altLang="en-US">
                              <a:solidFill>
                                <a:srgbClr val="3333CC"/>
                              </a:solidFill>
                              <a:latin typeface="Cambria Math" panose="02040503050406030204" pitchFamily="18" charset="0"/>
                            </a:rPr>
                            <m:t>𝑛</m:t>
                          </m:r>
                        </m:sub>
                      </m:sSub>
                      <m:r>
                        <a:rPr lang="ja-JP" altLang="en-US" i="0">
                          <a:solidFill>
                            <a:srgbClr val="3333CC"/>
                          </a:solidFill>
                          <a:latin typeface="Cambria Math" panose="02040503050406030204" pitchFamily="18" charset="0"/>
                        </a:rPr>
                        <m:t>　</m:t>
                      </m:r>
                      <m:r>
                        <a:rPr lang="ja-JP" altLang="en-US" i="0">
                          <a:solidFill>
                            <a:srgbClr val="3333CC"/>
                          </a:solidFill>
                          <a:latin typeface="Cambria Math" panose="02040503050406030204" pitchFamily="18" charset="0"/>
                        </a:rPr>
                        <m:t>,</m:t>
                      </m:r>
                      <m:r>
                        <a:rPr lang="ja-JP" altLang="en-US" i="0">
                          <a:solidFill>
                            <a:srgbClr val="3333CC"/>
                          </a:solidFill>
                          <a:latin typeface="Cambria Math" panose="02040503050406030204" pitchFamily="18" charset="0"/>
                        </a:rPr>
                        <m:t>　</m:t>
                      </m:r>
                      <m:sSubSup>
                        <m:sSubSupPr>
                          <m:ctrlPr>
                            <a:rPr lang="ja-JP" altLang="en-US" i="1">
                              <a:solidFill>
                                <a:srgbClr val="3333CC"/>
                              </a:solidFill>
                              <a:latin typeface="Cambria Math" panose="02040503050406030204" pitchFamily="18" charset="0"/>
                            </a:rPr>
                          </m:ctrlPr>
                        </m:sSubSupPr>
                        <m:e>
                          <m:r>
                            <a:rPr lang="ja-JP" altLang="en-US">
                              <a:solidFill>
                                <a:srgbClr val="3333CC"/>
                              </a:solidFill>
                              <a:latin typeface="Cambria Math" panose="02040503050406030204" pitchFamily="18" charset="0"/>
                            </a:rPr>
                            <m:t>𝐸</m:t>
                          </m:r>
                        </m:e>
                        <m:sub>
                          <m:r>
                            <a:rPr lang="ja-JP" altLang="en-US">
                              <a:solidFill>
                                <a:srgbClr val="3333CC"/>
                              </a:solidFill>
                              <a:latin typeface="Cambria Math" panose="02040503050406030204" pitchFamily="18" charset="0"/>
                            </a:rPr>
                            <m:t>𝑓</m:t>
                          </m:r>
                        </m:sub>
                        <m:sup>
                          <m:r>
                            <a:rPr lang="ja-JP" altLang="en-US" i="0">
                              <a:solidFill>
                                <a:srgbClr val="3333CC"/>
                              </a:solidFill>
                              <a:latin typeface="Cambria Math" panose="02040503050406030204" pitchFamily="18" charset="0"/>
                            </a:rPr>
                            <m:t>∗</m:t>
                          </m:r>
                        </m:sup>
                      </m:sSubSup>
                      <m:r>
                        <a:rPr lang="ja-JP" altLang="en-US" i="0">
                          <a:solidFill>
                            <a:srgbClr val="3333CC"/>
                          </a:solidFill>
                          <a:latin typeface="Cambria Math" panose="02040503050406030204" pitchFamily="18" charset="0"/>
                        </a:rPr>
                        <m:t>=</m:t>
                      </m:r>
                      <m:sSub>
                        <m:sSubPr>
                          <m:ctrlPr>
                            <a:rPr lang="ja-JP" altLang="en-US" i="1">
                              <a:solidFill>
                                <a:srgbClr val="3333CC"/>
                              </a:solidFill>
                              <a:latin typeface="Cambria Math" panose="02040503050406030204" pitchFamily="18" charset="0"/>
                            </a:rPr>
                          </m:ctrlPr>
                        </m:sSubPr>
                        <m:e>
                          <m:r>
                            <a:rPr lang="ja-JP" altLang="en-US">
                              <a:solidFill>
                                <a:srgbClr val="3333CC"/>
                              </a:solidFill>
                              <a:latin typeface="Cambria Math" panose="02040503050406030204" pitchFamily="18" charset="0"/>
                            </a:rPr>
                            <m:t>𝐸</m:t>
                          </m:r>
                        </m:e>
                        <m:sub>
                          <m:r>
                            <a:rPr lang="ja-JP" altLang="en-US">
                              <a:solidFill>
                                <a:srgbClr val="3333CC"/>
                              </a:solidFill>
                              <a:latin typeface="Cambria Math" panose="02040503050406030204" pitchFamily="18" charset="0"/>
                            </a:rPr>
                            <m:t>𝑖𝑛𝑡</m:t>
                          </m:r>
                        </m:sub>
                      </m:sSub>
                      <m:r>
                        <a:rPr lang="ja-JP" altLang="en-US" i="0">
                          <a:solidFill>
                            <a:srgbClr val="3333CC"/>
                          </a:solidFill>
                          <a:latin typeface="Cambria Math" panose="02040503050406030204" pitchFamily="18" charset="0"/>
                        </a:rPr>
                        <m:t>−</m:t>
                      </m:r>
                      <m:sSub>
                        <m:sSubPr>
                          <m:ctrlPr>
                            <a:rPr lang="ja-JP" altLang="en-US" i="1">
                              <a:solidFill>
                                <a:srgbClr val="3333CC"/>
                              </a:solidFill>
                              <a:highlight>
                                <a:srgbClr val="FFFF00"/>
                              </a:highlight>
                              <a:latin typeface="Cambria Math" panose="02040503050406030204" pitchFamily="18" charset="0"/>
                            </a:rPr>
                          </m:ctrlPr>
                        </m:sSubPr>
                        <m:e>
                          <m:r>
                            <a:rPr lang="ja-JP" altLang="en-US">
                              <a:solidFill>
                                <a:srgbClr val="3333CC"/>
                              </a:solidFill>
                              <a:highlight>
                                <a:srgbClr val="FFFF00"/>
                              </a:highlight>
                              <a:latin typeface="Cambria Math" panose="02040503050406030204" pitchFamily="18" charset="0"/>
                            </a:rPr>
                            <m:t>𝐵</m:t>
                          </m:r>
                        </m:e>
                        <m:sub>
                          <m:r>
                            <a:rPr lang="ja-JP" altLang="en-US">
                              <a:solidFill>
                                <a:srgbClr val="3333CC"/>
                              </a:solidFill>
                              <a:highlight>
                                <a:srgbClr val="FFFF00"/>
                              </a:highlight>
                              <a:latin typeface="Cambria Math" panose="02040503050406030204" pitchFamily="18" charset="0"/>
                            </a:rPr>
                            <m:t>𝑓</m:t>
                          </m:r>
                        </m:sub>
                      </m:sSub>
                    </m:oMath>
                  </m:oMathPara>
                </a14:m>
                <a:endParaRPr lang="ja-JP" altLang="en-US" dirty="0">
                  <a:solidFill>
                    <a:srgbClr val="3333CC"/>
                  </a:solidFill>
                  <a:highlight>
                    <a:srgbClr val="FFFF00"/>
                  </a:highlight>
                </a:endParaRPr>
              </a:p>
            </p:txBody>
          </p:sp>
        </mc:Choice>
        <mc:Fallback xmlns="">
          <p:sp>
            <p:nvSpPr>
              <p:cNvPr id="9" name="正方形/長方形 5">
                <a:extLst>
                  <a:ext uri="{FF2B5EF4-FFF2-40B4-BE49-F238E27FC236}">
                    <a16:creationId xmlns:a16="http://schemas.microsoft.com/office/drawing/2014/main" id="{F4D3C9D3-1B13-4AAC-8DBE-513B2C679215}"/>
                  </a:ext>
                </a:extLst>
              </p:cNvPr>
              <p:cNvSpPr>
                <a:spLocks noRot="1" noChangeAspect="1" noMove="1" noResize="1" noEditPoints="1" noAdjustHandles="1" noChangeArrowheads="1" noChangeShapeType="1" noTextEdit="1"/>
              </p:cNvSpPr>
              <p:nvPr/>
            </p:nvSpPr>
            <p:spPr>
              <a:xfrm>
                <a:off x="70821" y="5330771"/>
                <a:ext cx="3556743" cy="452688"/>
              </a:xfrm>
              <a:prstGeom prst="rect">
                <a:avLst/>
              </a:prstGeom>
              <a:blipFill>
                <a:blip r:embed="rId8"/>
                <a:stretch>
                  <a:fillRect b="-8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6">
                <a:extLst>
                  <a:ext uri="{FF2B5EF4-FFF2-40B4-BE49-F238E27FC236}">
                    <a16:creationId xmlns:a16="http://schemas.microsoft.com/office/drawing/2014/main" id="{A9089C4A-453A-40DD-999D-EA7DBA74D731}"/>
                  </a:ext>
                </a:extLst>
              </p:cNvPr>
              <p:cNvSpPr/>
              <p:nvPr/>
            </p:nvSpPr>
            <p:spPr>
              <a:xfrm>
                <a:off x="101399" y="5742113"/>
                <a:ext cx="3460370" cy="670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i="1" smtClean="0">
                              <a:solidFill>
                                <a:srgbClr val="3333CC"/>
                              </a:solidFill>
                              <a:latin typeface="Cambria Math" panose="02040503050406030204" pitchFamily="18" charset="0"/>
                            </a:rPr>
                          </m:ctrlPr>
                        </m:sSubPr>
                        <m:e>
                          <m:r>
                            <a:rPr lang="ja-JP" altLang="en-US">
                              <a:solidFill>
                                <a:srgbClr val="3333CC"/>
                              </a:solidFill>
                              <a:latin typeface="Cambria Math" panose="02040503050406030204" pitchFamily="18" charset="0"/>
                            </a:rPr>
                            <m:t>𝑘</m:t>
                          </m:r>
                        </m:e>
                        <m:sub>
                          <m:r>
                            <a:rPr lang="ja-JP" altLang="en-US">
                              <a:solidFill>
                                <a:srgbClr val="3333CC"/>
                              </a:solidFill>
                              <a:latin typeface="Cambria Math" panose="02040503050406030204" pitchFamily="18" charset="0"/>
                            </a:rPr>
                            <m:t>𝑘𝑟𝑎𝑚𝑒𝑟𝑠</m:t>
                          </m:r>
                        </m:sub>
                      </m:sSub>
                      <m:r>
                        <a:rPr lang="ja-JP" altLang="en-US" i="0">
                          <a:solidFill>
                            <a:srgbClr val="3333CC"/>
                          </a:solidFill>
                          <a:latin typeface="Cambria Math" panose="02040503050406030204" pitchFamily="18" charset="0"/>
                        </a:rPr>
                        <m:t>=</m:t>
                      </m:r>
                      <m:f>
                        <m:fPr>
                          <m:ctrlPr>
                            <a:rPr lang="ja-JP" altLang="en-US" i="1">
                              <a:solidFill>
                                <a:srgbClr val="3333CC"/>
                              </a:solidFill>
                              <a:latin typeface="Cambria Math" panose="02040503050406030204" pitchFamily="18" charset="0"/>
                            </a:rPr>
                          </m:ctrlPr>
                        </m:fPr>
                        <m:num>
                          <m:r>
                            <a:rPr lang="ja-JP" altLang="en-US" i="0">
                              <a:solidFill>
                                <a:srgbClr val="3333CC"/>
                              </a:solidFill>
                              <a:latin typeface="Cambria Math" panose="02040503050406030204" pitchFamily="18" charset="0"/>
                            </a:rPr>
                            <m:t>ħ</m:t>
                          </m:r>
                          <m:sSub>
                            <m:sSubPr>
                              <m:ctrlPr>
                                <a:rPr lang="ja-JP" altLang="en-US" i="1">
                                  <a:solidFill>
                                    <a:srgbClr val="3333CC"/>
                                  </a:solidFill>
                                  <a:latin typeface="Cambria Math" panose="02040503050406030204" pitchFamily="18" charset="0"/>
                                </a:rPr>
                              </m:ctrlPr>
                            </m:sSubPr>
                            <m:e>
                              <m:r>
                                <a:rPr lang="ja-JP" altLang="en-US">
                                  <a:solidFill>
                                    <a:srgbClr val="3333CC"/>
                                  </a:solidFill>
                                  <a:latin typeface="Cambria Math" panose="02040503050406030204" pitchFamily="18" charset="0"/>
                                </a:rPr>
                                <m:t>𝜔</m:t>
                              </m:r>
                            </m:e>
                            <m:sub>
                              <m:r>
                                <a:rPr lang="ja-JP" altLang="en-US" i="0">
                                  <a:solidFill>
                                    <a:srgbClr val="3333CC"/>
                                  </a:solidFill>
                                  <a:latin typeface="Cambria Math" panose="02040503050406030204" pitchFamily="18" charset="0"/>
                                </a:rPr>
                                <m:t>1</m:t>
                              </m:r>
                            </m:sub>
                          </m:sSub>
                        </m:num>
                        <m:den>
                          <m:rad>
                            <m:radPr>
                              <m:degHide m:val="on"/>
                              <m:ctrlPr>
                                <a:rPr lang="ja-JP" altLang="en-US" i="1">
                                  <a:solidFill>
                                    <a:srgbClr val="3333CC"/>
                                  </a:solidFill>
                                  <a:latin typeface="Cambria Math" panose="02040503050406030204" pitchFamily="18" charset="0"/>
                                </a:rPr>
                              </m:ctrlPr>
                            </m:radPr>
                            <m:deg/>
                            <m:e>
                              <m:sSub>
                                <m:sSubPr>
                                  <m:ctrlPr>
                                    <a:rPr lang="ja-JP" altLang="en-US" i="1">
                                      <a:solidFill>
                                        <a:srgbClr val="3333CC"/>
                                      </a:solidFill>
                                      <a:latin typeface="Cambria Math" panose="02040503050406030204" pitchFamily="18" charset="0"/>
                                    </a:rPr>
                                  </m:ctrlPr>
                                </m:sSubPr>
                                <m:e>
                                  <m:r>
                                    <a:rPr lang="ja-JP" altLang="en-US">
                                      <a:solidFill>
                                        <a:srgbClr val="3333CC"/>
                                      </a:solidFill>
                                      <a:latin typeface="Cambria Math" panose="02040503050406030204" pitchFamily="18" charset="0"/>
                                    </a:rPr>
                                    <m:t>𝐸</m:t>
                                  </m:r>
                                </m:e>
                                <m:sub>
                                  <m:r>
                                    <a:rPr lang="ja-JP" altLang="en-US">
                                      <a:solidFill>
                                        <a:srgbClr val="3333CC"/>
                                      </a:solidFill>
                                      <a:latin typeface="Cambria Math" panose="02040503050406030204" pitchFamily="18" charset="0"/>
                                    </a:rPr>
                                    <m:t>𝑖𝑛𝑡</m:t>
                                  </m:r>
                                </m:sub>
                              </m:sSub>
                            </m:e>
                          </m:rad>
                        </m:den>
                      </m:f>
                      <m:d>
                        <m:dPr>
                          <m:ctrlPr>
                            <a:rPr lang="ja-JP" altLang="en-US" i="1">
                              <a:solidFill>
                                <a:srgbClr val="3333CC"/>
                              </a:solidFill>
                              <a:latin typeface="Cambria Math" panose="02040503050406030204" pitchFamily="18" charset="0"/>
                            </a:rPr>
                          </m:ctrlPr>
                        </m:dPr>
                        <m:e>
                          <m:rad>
                            <m:radPr>
                              <m:degHide m:val="on"/>
                              <m:ctrlPr>
                                <a:rPr lang="ja-JP" altLang="en-US" i="1">
                                  <a:solidFill>
                                    <a:srgbClr val="3333CC"/>
                                  </a:solidFill>
                                  <a:latin typeface="Cambria Math" panose="02040503050406030204" pitchFamily="18" charset="0"/>
                                </a:rPr>
                              </m:ctrlPr>
                            </m:radPr>
                            <m:deg/>
                            <m:e>
                              <m:r>
                                <a:rPr lang="ja-JP" altLang="en-US" i="0">
                                  <a:solidFill>
                                    <a:srgbClr val="3333CC"/>
                                  </a:solidFill>
                                  <a:latin typeface="Cambria Math" panose="02040503050406030204" pitchFamily="18" charset="0"/>
                                </a:rPr>
                                <m:t>1+</m:t>
                              </m:r>
                              <m:sSup>
                                <m:sSupPr>
                                  <m:ctrlPr>
                                    <a:rPr lang="ja-JP" altLang="en-US" i="1">
                                      <a:solidFill>
                                        <a:srgbClr val="3333CC"/>
                                      </a:solidFill>
                                      <a:latin typeface="Cambria Math" panose="02040503050406030204" pitchFamily="18" charset="0"/>
                                    </a:rPr>
                                  </m:ctrlPr>
                                </m:sSupPr>
                                <m:e>
                                  <m:r>
                                    <a:rPr lang="ja-JP" altLang="en-US">
                                      <a:solidFill>
                                        <a:srgbClr val="3333CC"/>
                                      </a:solidFill>
                                      <a:latin typeface="Cambria Math" panose="02040503050406030204" pitchFamily="18" charset="0"/>
                                    </a:rPr>
                                    <m:t>𝑥</m:t>
                                  </m:r>
                                </m:e>
                                <m:sup>
                                  <m:r>
                                    <a:rPr lang="ja-JP" altLang="en-US" i="0">
                                      <a:solidFill>
                                        <a:srgbClr val="3333CC"/>
                                      </a:solidFill>
                                      <a:latin typeface="Cambria Math" panose="02040503050406030204" pitchFamily="18" charset="0"/>
                                    </a:rPr>
                                    <m:t>2</m:t>
                                  </m:r>
                                </m:sup>
                              </m:sSup>
                            </m:e>
                          </m:rad>
                          <m:r>
                            <a:rPr lang="ja-JP" altLang="en-US" i="0">
                              <a:solidFill>
                                <a:srgbClr val="3333CC"/>
                              </a:solidFill>
                              <a:latin typeface="Cambria Math" panose="02040503050406030204" pitchFamily="18" charset="0"/>
                            </a:rPr>
                            <m:t>−</m:t>
                          </m:r>
                          <m:r>
                            <a:rPr lang="ja-JP" altLang="en-US">
                              <a:solidFill>
                                <a:srgbClr val="3333CC"/>
                              </a:solidFill>
                              <a:latin typeface="Cambria Math" panose="02040503050406030204" pitchFamily="18" charset="0"/>
                            </a:rPr>
                            <m:t>𝑥</m:t>
                          </m:r>
                        </m:e>
                      </m:d>
                    </m:oMath>
                  </m:oMathPara>
                </a14:m>
                <a:endParaRPr lang="ja-JP" altLang="en-US" dirty="0"/>
              </a:p>
            </p:txBody>
          </p:sp>
        </mc:Choice>
        <mc:Fallback xmlns="">
          <p:sp>
            <p:nvSpPr>
              <p:cNvPr id="10" name="正方形/長方形 6">
                <a:extLst>
                  <a:ext uri="{FF2B5EF4-FFF2-40B4-BE49-F238E27FC236}">
                    <a16:creationId xmlns:a16="http://schemas.microsoft.com/office/drawing/2014/main" id="{A9089C4A-453A-40DD-999D-EA7DBA74D731}"/>
                  </a:ext>
                </a:extLst>
              </p:cNvPr>
              <p:cNvSpPr>
                <a:spLocks noRot="1" noChangeAspect="1" noMove="1" noResize="1" noEditPoints="1" noAdjustHandles="1" noChangeArrowheads="1" noChangeShapeType="1" noTextEdit="1"/>
              </p:cNvSpPr>
              <p:nvPr/>
            </p:nvSpPr>
            <p:spPr>
              <a:xfrm>
                <a:off x="101399" y="5742113"/>
                <a:ext cx="3460370" cy="670376"/>
              </a:xfrm>
              <a:prstGeom prst="rect">
                <a:avLst/>
              </a:prstGeom>
              <a:blipFill>
                <a:blip r:embed="rId9"/>
                <a:stretch>
                  <a:fillRect b="-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7">
                <a:extLst>
                  <a:ext uri="{FF2B5EF4-FFF2-40B4-BE49-F238E27FC236}">
                    <a16:creationId xmlns:a16="http://schemas.microsoft.com/office/drawing/2014/main" id="{56AC3C8A-152B-43FB-BD36-E9E67EBD274F}"/>
                  </a:ext>
                </a:extLst>
              </p:cNvPr>
              <p:cNvSpPr/>
              <p:nvPr/>
            </p:nvSpPr>
            <p:spPr>
              <a:xfrm>
                <a:off x="101399" y="6412489"/>
                <a:ext cx="1360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mtClean="0">
                          <a:solidFill>
                            <a:srgbClr val="3333CC"/>
                          </a:solidFill>
                          <a:latin typeface="Cambria Math" panose="02040503050406030204" pitchFamily="18" charset="0"/>
                        </a:rPr>
                        <m:t>𝑥</m:t>
                      </m:r>
                      <m:r>
                        <a:rPr lang="ja-JP" altLang="en-US" i="0">
                          <a:solidFill>
                            <a:srgbClr val="3333CC"/>
                          </a:solidFill>
                          <a:latin typeface="Cambria Math" panose="02040503050406030204" pitchFamily="18" charset="0"/>
                        </a:rPr>
                        <m:t>≡</m:t>
                      </m:r>
                      <m:f>
                        <m:fPr>
                          <m:type m:val="lin"/>
                          <m:ctrlPr>
                            <a:rPr lang="ja-JP" altLang="en-US" i="1">
                              <a:solidFill>
                                <a:srgbClr val="3333CC"/>
                              </a:solidFill>
                              <a:latin typeface="Cambria Math" panose="02040503050406030204" pitchFamily="18" charset="0"/>
                            </a:rPr>
                          </m:ctrlPr>
                        </m:fPr>
                        <m:num>
                          <m:r>
                            <a:rPr lang="ja-JP" altLang="en-US">
                              <a:solidFill>
                                <a:srgbClr val="3333CC"/>
                              </a:solidFill>
                              <a:highlight>
                                <a:srgbClr val="FFFF00"/>
                              </a:highlight>
                              <a:latin typeface="Cambria Math" panose="02040503050406030204" pitchFamily="18" charset="0"/>
                            </a:rPr>
                            <m:t>𝛾</m:t>
                          </m:r>
                        </m:num>
                        <m:den>
                          <m:r>
                            <a:rPr lang="ja-JP" altLang="en-US" i="0">
                              <a:solidFill>
                                <a:srgbClr val="3333CC"/>
                              </a:solidFill>
                              <a:latin typeface="Cambria Math" panose="02040503050406030204" pitchFamily="18" charset="0"/>
                            </a:rPr>
                            <m:t>2</m:t>
                          </m:r>
                        </m:den>
                      </m:f>
                      <m:sSub>
                        <m:sSubPr>
                          <m:ctrlPr>
                            <a:rPr lang="ja-JP" altLang="en-US" i="1">
                              <a:solidFill>
                                <a:srgbClr val="3333CC"/>
                              </a:solidFill>
                              <a:latin typeface="Cambria Math" panose="02040503050406030204" pitchFamily="18" charset="0"/>
                            </a:rPr>
                          </m:ctrlPr>
                        </m:sSubPr>
                        <m:e>
                          <m:r>
                            <a:rPr lang="ja-JP" altLang="en-US">
                              <a:solidFill>
                                <a:srgbClr val="3333CC"/>
                              </a:solidFill>
                              <a:latin typeface="Cambria Math" panose="02040503050406030204" pitchFamily="18" charset="0"/>
                            </a:rPr>
                            <m:t>𝜔</m:t>
                          </m:r>
                        </m:e>
                        <m:sub>
                          <m:r>
                            <a:rPr lang="ja-JP" altLang="en-US" i="0">
                              <a:solidFill>
                                <a:srgbClr val="3333CC"/>
                              </a:solidFill>
                              <a:latin typeface="Cambria Math" panose="02040503050406030204" pitchFamily="18" charset="0"/>
                            </a:rPr>
                            <m:t>1</m:t>
                          </m:r>
                        </m:sub>
                      </m:sSub>
                    </m:oMath>
                  </m:oMathPara>
                </a14:m>
                <a:endParaRPr lang="ja-JP" altLang="en-US" dirty="0"/>
              </a:p>
            </p:txBody>
          </p:sp>
        </mc:Choice>
        <mc:Fallback xmlns="">
          <p:sp>
            <p:nvSpPr>
              <p:cNvPr id="11" name="正方形/長方形 7">
                <a:extLst>
                  <a:ext uri="{FF2B5EF4-FFF2-40B4-BE49-F238E27FC236}">
                    <a16:creationId xmlns:a16="http://schemas.microsoft.com/office/drawing/2014/main" id="{56AC3C8A-152B-43FB-BD36-E9E67EBD274F}"/>
                  </a:ext>
                </a:extLst>
              </p:cNvPr>
              <p:cNvSpPr>
                <a:spLocks noRot="1" noChangeAspect="1" noMove="1" noResize="1" noEditPoints="1" noAdjustHandles="1" noChangeArrowheads="1" noChangeShapeType="1" noTextEdit="1"/>
              </p:cNvSpPr>
              <p:nvPr/>
            </p:nvSpPr>
            <p:spPr>
              <a:xfrm>
                <a:off x="101399" y="6412489"/>
                <a:ext cx="1360629" cy="369332"/>
              </a:xfrm>
              <a:prstGeom prst="rect">
                <a:avLst/>
              </a:prstGeom>
              <a:blipFill>
                <a:blip r:embed="rId10"/>
                <a:stretch>
                  <a:fillRect t="-116393" r="-12556" b="-175410"/>
                </a:stretch>
              </a:blipFill>
            </p:spPr>
            <p:txBody>
              <a:bodyPr/>
              <a:lstStyle/>
              <a:p>
                <a:r>
                  <a:rPr lang="ja-JP" altLang="en-US">
                    <a:noFill/>
                  </a:rPr>
                  <a:t> </a:t>
                </a:r>
              </a:p>
            </p:txBody>
          </p:sp>
        </mc:Fallback>
      </mc:AlternateContent>
      <p:sp>
        <p:nvSpPr>
          <p:cNvPr id="2" name="Rectangle 1">
            <a:extLst>
              <a:ext uri="{FF2B5EF4-FFF2-40B4-BE49-F238E27FC236}">
                <a16:creationId xmlns:a16="http://schemas.microsoft.com/office/drawing/2014/main" id="{8DB7F420-E5C3-4008-B34D-44B8E6A04822}"/>
              </a:ext>
            </a:extLst>
          </p:cNvPr>
          <p:cNvSpPr/>
          <p:nvPr/>
        </p:nvSpPr>
        <p:spPr>
          <a:xfrm>
            <a:off x="123004" y="4477417"/>
            <a:ext cx="5775607" cy="8540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12">
            <a:extLst>
              <a:ext uri="{FF2B5EF4-FFF2-40B4-BE49-F238E27FC236}">
                <a16:creationId xmlns:a16="http://schemas.microsoft.com/office/drawing/2014/main" id="{3A47CD1F-1766-4A93-90B7-E9A88E64166C}"/>
              </a:ext>
            </a:extLst>
          </p:cNvPr>
          <p:cNvSpPr/>
          <p:nvPr/>
        </p:nvSpPr>
        <p:spPr>
          <a:xfrm>
            <a:off x="6209673" y="4369646"/>
            <a:ext cx="3119526" cy="1200329"/>
          </a:xfrm>
          <a:prstGeom prst="rect">
            <a:avLst/>
          </a:prstGeom>
        </p:spPr>
        <p:txBody>
          <a:bodyPr wrap="square">
            <a:spAutoFit/>
          </a:bodyPr>
          <a:lstStyle/>
          <a:p>
            <a:pPr eaLnBrk="0" hangingPunct="0">
              <a:spcBef>
                <a:spcPct val="0"/>
              </a:spcBef>
            </a:pPr>
            <a:r>
              <a:rPr lang="en-US" altLang="ja-JP" dirty="0">
                <a:solidFill>
                  <a:srgbClr val="0000D9"/>
                </a:solidFill>
                <a:latin typeface="Arial" charset="0"/>
                <a:ea typeface="ＭＳ ゴシック" pitchFamily="49" charset="-128"/>
              </a:rPr>
              <a:t>1. Fission barrier height </a:t>
            </a:r>
            <a:r>
              <a:rPr lang="en-US" altLang="ja-JP" dirty="0">
                <a:solidFill>
                  <a:srgbClr val="0000D9"/>
                </a:solidFill>
                <a:highlight>
                  <a:srgbClr val="FFFF00"/>
                </a:highlight>
              </a:rPr>
              <a:t>B</a:t>
            </a:r>
            <a:r>
              <a:rPr lang="en-US" altLang="ja-JP" baseline="-25000" dirty="0">
                <a:solidFill>
                  <a:srgbClr val="0000D9"/>
                </a:solidFill>
                <a:highlight>
                  <a:srgbClr val="FFFF00"/>
                </a:highlight>
              </a:rPr>
              <a:t>f</a:t>
            </a:r>
            <a:endParaRPr lang="en-US" altLang="ja-JP" dirty="0">
              <a:solidFill>
                <a:srgbClr val="0000D9"/>
              </a:solidFill>
              <a:highlight>
                <a:srgbClr val="FFFF00"/>
              </a:highlight>
              <a:latin typeface="Arial" charset="0"/>
              <a:ea typeface="ＭＳ ゴシック" pitchFamily="49" charset="-128"/>
            </a:endParaRPr>
          </a:p>
          <a:p>
            <a:pPr lvl="0" eaLnBrk="0" hangingPunct="0">
              <a:spcBef>
                <a:spcPct val="0"/>
              </a:spcBef>
            </a:pPr>
            <a:r>
              <a:rPr lang="en-US" altLang="ja-JP" dirty="0">
                <a:solidFill>
                  <a:srgbClr val="0000D9"/>
                </a:solidFill>
                <a:latin typeface="Arial" charset="0"/>
                <a:ea typeface="ＭＳ ゴシック" pitchFamily="49" charset="-128"/>
              </a:rPr>
              <a:t>2. Friction parameter </a:t>
            </a:r>
            <a:r>
              <a:rPr lang="en-US" altLang="ja-JP" dirty="0">
                <a:solidFill>
                  <a:srgbClr val="0000D9"/>
                </a:solidFill>
                <a:highlight>
                  <a:srgbClr val="FFFF00"/>
                </a:highlight>
                <a:latin typeface="Arial" charset="0"/>
                <a:ea typeface="ＭＳ ゴシック" pitchFamily="49" charset="-128"/>
              </a:rPr>
              <a:t>γ</a:t>
            </a:r>
          </a:p>
          <a:p>
            <a:pPr lvl="0" eaLnBrk="0" hangingPunct="0">
              <a:spcBef>
                <a:spcPct val="0"/>
              </a:spcBef>
            </a:pPr>
            <a:r>
              <a:rPr lang="en-US" altLang="ja-JP" dirty="0">
                <a:solidFill>
                  <a:srgbClr val="0000D9"/>
                </a:solidFill>
                <a:latin typeface="Arial" charset="0"/>
                <a:ea typeface="ＭＳ ゴシック" pitchFamily="49" charset="-128"/>
              </a:rPr>
              <a:t>3. </a:t>
            </a:r>
            <a:r>
              <a:rPr lang="en-US" altLang="ja-JP" dirty="0" err="1">
                <a:solidFill>
                  <a:srgbClr val="0000D9"/>
                </a:solidFill>
                <a:highlight>
                  <a:srgbClr val="FFFF00"/>
                </a:highlight>
                <a:latin typeface="Arial" charset="0"/>
                <a:ea typeface="ＭＳ ゴシック" pitchFamily="49" charset="-128"/>
              </a:rPr>
              <a:t>af</a:t>
            </a:r>
            <a:r>
              <a:rPr lang="en-US" altLang="ja-JP" dirty="0">
                <a:solidFill>
                  <a:srgbClr val="0000D9"/>
                </a:solidFill>
                <a:highlight>
                  <a:srgbClr val="FFFF00"/>
                </a:highlight>
                <a:latin typeface="Arial" charset="0"/>
                <a:ea typeface="ＭＳ ゴシック" pitchFamily="49" charset="-128"/>
              </a:rPr>
              <a:t>/an </a:t>
            </a:r>
            <a:r>
              <a:rPr lang="en-US" altLang="ja-JP" dirty="0">
                <a:solidFill>
                  <a:srgbClr val="0000D9"/>
                </a:solidFill>
                <a:latin typeface="Arial" charset="0"/>
                <a:ea typeface="ＭＳ ゴシック" pitchFamily="49" charset="-128"/>
              </a:rPr>
              <a:t>level density</a:t>
            </a:r>
          </a:p>
          <a:p>
            <a:pPr lvl="0" eaLnBrk="0" hangingPunct="0">
              <a:spcBef>
                <a:spcPct val="0"/>
              </a:spcBef>
            </a:pPr>
            <a:r>
              <a:rPr lang="en-US" altLang="ja-JP" dirty="0">
                <a:solidFill>
                  <a:srgbClr val="0000D9"/>
                </a:solidFill>
                <a:latin typeface="Arial" charset="0"/>
                <a:ea typeface="ＭＳ ゴシック" pitchFamily="49" charset="-128"/>
              </a:rPr>
              <a:t>      etc.</a:t>
            </a:r>
          </a:p>
        </p:txBody>
      </p:sp>
      <p:sp>
        <p:nvSpPr>
          <p:cNvPr id="14" name="TextBox 13">
            <a:extLst>
              <a:ext uri="{FF2B5EF4-FFF2-40B4-BE49-F238E27FC236}">
                <a16:creationId xmlns:a16="http://schemas.microsoft.com/office/drawing/2014/main" id="{1737CE89-604A-4A8C-A6DD-6CF77096AF19}"/>
              </a:ext>
            </a:extLst>
          </p:cNvPr>
          <p:cNvSpPr txBox="1"/>
          <p:nvPr/>
        </p:nvSpPr>
        <p:spPr>
          <a:xfrm>
            <a:off x="264423" y="1473270"/>
            <a:ext cx="2020490" cy="400110"/>
          </a:xfrm>
          <a:prstGeom prst="rect">
            <a:avLst/>
          </a:prstGeom>
          <a:noFill/>
        </p:spPr>
        <p:txBody>
          <a:bodyPr wrap="none" rtlCol="0">
            <a:spAutoFit/>
          </a:bodyPr>
          <a:lstStyle/>
          <a:p>
            <a:r>
              <a:rPr kumimoji="1" lang="en-US" altLang="ja-JP" sz="2000" b="1" u="sng" dirty="0">
                <a:solidFill>
                  <a:srgbClr val="FF0000"/>
                </a:solidFill>
              </a:rPr>
              <a:t>Statistical Model </a:t>
            </a:r>
            <a:endParaRPr kumimoji="1" lang="ja-JP" altLang="en-US" sz="2000" b="1" u="sng" dirty="0">
              <a:solidFill>
                <a:srgbClr val="FF0000"/>
              </a:solidFill>
            </a:endParaRPr>
          </a:p>
        </p:txBody>
      </p:sp>
      <p:pic>
        <p:nvPicPr>
          <p:cNvPr id="31" name="Picture 12">
            <a:extLst>
              <a:ext uri="{FF2B5EF4-FFF2-40B4-BE49-F238E27FC236}">
                <a16:creationId xmlns:a16="http://schemas.microsoft.com/office/drawing/2014/main" id="{BBABEE5F-32A3-4CDB-B1BD-6D2E0B8892EF}"/>
              </a:ext>
            </a:extLst>
          </p:cNvPr>
          <p:cNvPicPr>
            <a:picLocks noGrp="1" noChangeAspect="1" noChangeArrowheads="1"/>
          </p:cNvPicPr>
          <p:nvPr>
            <p:ph idx="1"/>
          </p:nvPr>
        </p:nvPicPr>
        <p:blipFill rotWithShape="1">
          <a:blip r:embed="rId11" cstate="print"/>
          <a:srcRect l="15845" t="9969" r="11557" b="12301"/>
          <a:stretch/>
        </p:blipFill>
        <p:spPr bwMode="auto">
          <a:xfrm>
            <a:off x="2353651" y="816308"/>
            <a:ext cx="3780118" cy="2690023"/>
          </a:xfrm>
          <a:prstGeom prst="rect">
            <a:avLst/>
          </a:prstGeom>
          <a:noFill/>
          <a:ln w="9525">
            <a:noFill/>
            <a:miter lim="800000"/>
            <a:headEnd/>
            <a:tailEnd/>
          </a:ln>
          <a:effectLst/>
        </p:spPr>
      </p:pic>
      <p:graphicFrame>
        <p:nvGraphicFramePr>
          <p:cNvPr id="32" name="Object 1">
            <a:extLst>
              <a:ext uri="{FF2B5EF4-FFF2-40B4-BE49-F238E27FC236}">
                <a16:creationId xmlns:a16="http://schemas.microsoft.com/office/drawing/2014/main" id="{6FD1278C-E168-46CC-95FE-157A78990982}"/>
              </a:ext>
            </a:extLst>
          </p:cNvPr>
          <p:cNvGraphicFramePr>
            <a:graphicFrameLocks noChangeAspect="1"/>
          </p:cNvGraphicFramePr>
          <p:nvPr>
            <p:extLst>
              <p:ext uri="{D42A27DB-BD31-4B8C-83A1-F6EECF244321}">
                <p14:modId xmlns:p14="http://schemas.microsoft.com/office/powerpoint/2010/main" val="132272954"/>
              </p:ext>
            </p:extLst>
          </p:nvPr>
        </p:nvGraphicFramePr>
        <p:xfrm>
          <a:off x="133670" y="3858774"/>
          <a:ext cx="4809701" cy="531896"/>
        </p:xfrm>
        <a:graphic>
          <a:graphicData uri="http://schemas.openxmlformats.org/presentationml/2006/ole">
            <mc:AlternateContent xmlns:mc="http://schemas.openxmlformats.org/markup-compatibility/2006">
              <mc:Choice xmlns:v="urn:schemas-microsoft-com:vml" Requires="v">
                <p:oleObj spid="_x0000_s44299" name="Equation" r:id="rId12" imgW="77724000" imgH="10972800" progId="">
                  <p:embed/>
                </p:oleObj>
              </mc:Choice>
              <mc:Fallback>
                <p:oleObj name="Equation" r:id="rId12" imgW="77724000" imgH="10972800" progId="">
                  <p:embed/>
                  <p:pic>
                    <p:nvPicPr>
                      <p:cNvPr id="0" name="Picture 1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670" y="3858774"/>
                        <a:ext cx="4809701" cy="531896"/>
                      </a:xfrm>
                      <a:prstGeom prst="rect">
                        <a:avLst/>
                      </a:prstGeom>
                      <a:solidFill>
                        <a:srgbClr val="FFFFFF"/>
                      </a:solidFill>
                    </p:spPr>
                  </p:pic>
                </p:oleObj>
              </mc:Fallback>
            </mc:AlternateContent>
          </a:graphicData>
        </a:graphic>
      </p:graphicFrame>
      <p:sp>
        <p:nvSpPr>
          <p:cNvPr id="33" name="正方形/長方形 30">
            <a:extLst>
              <a:ext uri="{FF2B5EF4-FFF2-40B4-BE49-F238E27FC236}">
                <a16:creationId xmlns:a16="http://schemas.microsoft.com/office/drawing/2014/main" id="{A6F57347-6199-4FB7-B242-3137DAC86AE6}"/>
              </a:ext>
            </a:extLst>
          </p:cNvPr>
          <p:cNvSpPr/>
          <p:nvPr/>
        </p:nvSpPr>
        <p:spPr>
          <a:xfrm>
            <a:off x="342066" y="1089025"/>
            <a:ext cx="1031779" cy="369332"/>
          </a:xfrm>
          <a:prstGeom prst="rect">
            <a:avLst/>
          </a:prstGeom>
          <a:ln w="19050">
            <a:solidFill>
              <a:srgbClr val="00B050"/>
            </a:solidFill>
          </a:ln>
        </p:spPr>
        <p:txBody>
          <a:bodyPr wrap="square">
            <a:spAutoFit/>
          </a:bodyPr>
          <a:lstStyle/>
          <a:p>
            <a:pPr>
              <a:buClr>
                <a:srgbClr val="3333CC"/>
              </a:buClr>
            </a:pPr>
            <a:r>
              <a:rPr kumimoji="1" lang="en-US" altLang="ja-JP" dirty="0"/>
              <a:t>3</a:t>
            </a:r>
            <a:r>
              <a:rPr lang="en-US" altLang="ja-JP" baseline="30000" dirty="0"/>
              <a:t>rd</a:t>
            </a:r>
            <a:r>
              <a:rPr kumimoji="1" lang="en-US" altLang="ja-JP" dirty="0"/>
              <a:t> stage</a:t>
            </a:r>
            <a:endParaRPr kumimoji="1" lang="ja-JP" altLang="en-US" dirty="0"/>
          </a:p>
        </p:txBody>
      </p:sp>
      <p:sp>
        <p:nvSpPr>
          <p:cNvPr id="19" name="Rectangle 18">
            <a:extLst>
              <a:ext uri="{FF2B5EF4-FFF2-40B4-BE49-F238E27FC236}">
                <a16:creationId xmlns:a16="http://schemas.microsoft.com/office/drawing/2014/main" id="{1064178A-8150-4D24-A466-1E95259A3FFF}"/>
              </a:ext>
            </a:extLst>
          </p:cNvPr>
          <p:cNvSpPr/>
          <p:nvPr/>
        </p:nvSpPr>
        <p:spPr>
          <a:xfrm>
            <a:off x="6247096" y="4432767"/>
            <a:ext cx="2814374" cy="12352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15E01C41-4889-417D-B862-6E1C62CB696E}"/>
              </a:ext>
            </a:extLst>
          </p:cNvPr>
          <p:cNvSpPr/>
          <p:nvPr/>
        </p:nvSpPr>
        <p:spPr>
          <a:xfrm>
            <a:off x="4073829" y="3868822"/>
            <a:ext cx="957426" cy="511628"/>
          </a:xfrm>
          <a:prstGeom prst="ellipse">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コネクタ: カギ線 11">
            <a:extLst>
              <a:ext uri="{FF2B5EF4-FFF2-40B4-BE49-F238E27FC236}">
                <a16:creationId xmlns:a16="http://schemas.microsoft.com/office/drawing/2014/main" id="{348EFAE0-7111-43C5-9D71-957A38583419}"/>
              </a:ext>
            </a:extLst>
          </p:cNvPr>
          <p:cNvCxnSpPr>
            <a:cxnSpLocks/>
            <a:stCxn id="3" idx="6"/>
          </p:cNvCxnSpPr>
          <p:nvPr/>
        </p:nvCxnSpPr>
        <p:spPr>
          <a:xfrm>
            <a:off x="5031255" y="4124636"/>
            <a:ext cx="887453" cy="741605"/>
          </a:xfrm>
          <a:prstGeom prst="bentConnector3">
            <a:avLst>
              <a:gd name="adj1" fmla="val 124807"/>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F930DC4-B2CE-49C9-9FE0-D00CA407AD33}"/>
              </a:ext>
            </a:extLst>
          </p:cNvPr>
          <p:cNvSpPr txBox="1"/>
          <p:nvPr/>
        </p:nvSpPr>
        <p:spPr>
          <a:xfrm>
            <a:off x="182144" y="3378938"/>
            <a:ext cx="2251065" cy="400110"/>
          </a:xfrm>
          <a:prstGeom prst="rect">
            <a:avLst/>
          </a:prstGeom>
          <a:noFill/>
        </p:spPr>
        <p:txBody>
          <a:bodyPr wrap="none" rtlCol="0">
            <a:spAutoFit/>
          </a:bodyPr>
          <a:lstStyle/>
          <a:p>
            <a:r>
              <a:rPr kumimoji="1" lang="en-US" altLang="ja-JP" sz="2000" b="1" u="sng" dirty="0"/>
              <a:t>Survival probability</a:t>
            </a:r>
            <a:endParaRPr kumimoji="1" lang="ja-JP" altLang="en-US" sz="2000" b="1" u="sng"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33EB7B4-DAA5-45A7-9DDC-4BEAC177EFAE}"/>
                  </a:ext>
                </a:extLst>
              </p:cNvPr>
              <p:cNvSpPr txBox="1"/>
              <p:nvPr/>
            </p:nvSpPr>
            <p:spPr>
              <a:xfrm>
                <a:off x="3587936" y="5789746"/>
                <a:ext cx="3224409" cy="854336"/>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ja-JP" altLang="ja-JP" sz="1600" i="1" smtClean="0">
                              <a:latin typeface="Cambria Math" panose="02040503050406030204" pitchFamily="18" charset="0"/>
                            </a:rPr>
                          </m:ctrlPr>
                        </m:sSubPr>
                        <m:e>
                          <m:r>
                            <a:rPr lang="en-US" altLang="ja-JP" sz="1600" i="1">
                              <a:latin typeface="Cambria Math" panose="02040503050406030204" pitchFamily="18" charset="0"/>
                            </a:rPr>
                            <m:t>𝛤</m:t>
                          </m:r>
                        </m:e>
                        <m:sub>
                          <m:r>
                            <a:rPr lang="en-US" altLang="ja-JP" sz="1600" i="1">
                              <a:latin typeface="Cambria Math" panose="02040503050406030204" pitchFamily="18" charset="0"/>
                            </a:rPr>
                            <m:t>𝑛</m:t>
                          </m:r>
                        </m:sub>
                      </m:sSub>
                      <m:r>
                        <a:rPr lang="en-US" altLang="ja-JP" sz="1600" i="1">
                          <a:latin typeface="Cambria Math" panose="02040503050406030204" pitchFamily="18" charset="0"/>
                        </a:rPr>
                        <m:t>:</m:t>
                      </m:r>
                      <m:r>
                        <a:rPr lang="en-US" altLang="ja-JP" sz="1600" i="1">
                          <a:latin typeface="Cambria Math" panose="02040503050406030204" pitchFamily="18" charset="0"/>
                        </a:rPr>
                        <m:t>𝑛𝑒𝑢𝑡𝑟𝑜𝑛</m:t>
                      </m:r>
                      <m:r>
                        <a:rPr lang="en-US" altLang="ja-JP" sz="1600" i="1">
                          <a:latin typeface="Cambria Math" panose="02040503050406030204" pitchFamily="18" charset="0"/>
                        </a:rPr>
                        <m:t> </m:t>
                      </m:r>
                      <m:r>
                        <a:rPr lang="en-US" altLang="ja-JP" sz="1600" i="1">
                          <a:latin typeface="Cambria Math" panose="02040503050406030204" pitchFamily="18" charset="0"/>
                        </a:rPr>
                        <m:t>𝑒𝑣𝑎𝑝𝑜𝑟𝑎𝑡𝑖𝑜𝑛</m:t>
                      </m:r>
                      <m:r>
                        <a:rPr lang="en-US" altLang="ja-JP" sz="1600" i="1">
                          <a:latin typeface="Cambria Math" panose="02040503050406030204" pitchFamily="18" charset="0"/>
                        </a:rPr>
                        <m:t> </m:t>
                      </m:r>
                      <m:r>
                        <a:rPr lang="en-US" altLang="ja-JP" sz="1600" i="1">
                          <a:latin typeface="Cambria Math" panose="02040503050406030204" pitchFamily="18" charset="0"/>
                        </a:rPr>
                        <m:t>𝑤𝑖𝑑𝑡h</m:t>
                      </m:r>
                    </m:oMath>
                  </m:oMathPara>
                </a14:m>
                <a:endParaRPr lang="en-US" altLang="ja-JP" sz="1600" i="1" dirty="0"/>
              </a:p>
              <a:p>
                <a:pPr/>
                <a14:m>
                  <m:oMathPara xmlns:m="http://schemas.openxmlformats.org/officeDocument/2006/math">
                    <m:oMathParaPr>
                      <m:jc m:val="centerGroup"/>
                    </m:oMathParaPr>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𝛤</m:t>
                          </m:r>
                        </m:e>
                        <m:sub>
                          <m:r>
                            <a:rPr lang="en-US" altLang="ja-JP" sz="1600" i="1">
                              <a:latin typeface="Cambria Math" panose="02040503050406030204" pitchFamily="18" charset="0"/>
                            </a:rPr>
                            <m:t>𝑓</m:t>
                          </m:r>
                        </m:sub>
                      </m:sSub>
                      <m:r>
                        <a:rPr lang="en-US" altLang="ja-JP" sz="1600" i="1">
                          <a:latin typeface="Cambria Math" panose="02040503050406030204" pitchFamily="18" charset="0"/>
                        </a:rPr>
                        <m:t>:</m:t>
                      </m:r>
                      <m:r>
                        <a:rPr lang="en-US" altLang="ja-JP" sz="1600" i="1">
                          <a:latin typeface="Cambria Math" panose="02040503050406030204" pitchFamily="18" charset="0"/>
                        </a:rPr>
                        <m:t>𝑓𝑖𝑠𝑠𝑖𝑜𝑛</m:t>
                      </m:r>
                      <m:r>
                        <a:rPr lang="en-US" altLang="ja-JP" sz="1600" i="1">
                          <a:latin typeface="Cambria Math" panose="02040503050406030204" pitchFamily="18" charset="0"/>
                        </a:rPr>
                        <m:t> </m:t>
                      </m:r>
                      <m:r>
                        <a:rPr lang="en-US" altLang="ja-JP" sz="1600" i="1">
                          <a:latin typeface="Cambria Math" panose="02040503050406030204" pitchFamily="18" charset="0"/>
                        </a:rPr>
                        <m:t>𝑑𝑒𝑐𝑎𝑦</m:t>
                      </m:r>
                      <m:r>
                        <a:rPr lang="en-US" altLang="ja-JP" sz="1600" i="1">
                          <a:latin typeface="Cambria Math" panose="02040503050406030204" pitchFamily="18" charset="0"/>
                        </a:rPr>
                        <m:t> </m:t>
                      </m:r>
                      <m:r>
                        <a:rPr lang="en-US" altLang="ja-JP" sz="1600" i="1">
                          <a:latin typeface="Cambria Math" panose="02040503050406030204" pitchFamily="18" charset="0"/>
                        </a:rPr>
                        <m:t>𝑤𝑖𝑑𝑡h</m:t>
                      </m:r>
                    </m:oMath>
                  </m:oMathPara>
                </a14:m>
                <a:endParaRPr lang="ja-JP" altLang="ja-JP" sz="1600" dirty="0">
                  <a:latin typeface="Times New Roman" panose="02020603050405020304" pitchFamily="18" charset="0"/>
                  <a:cs typeface="Times New Roman" panose="02020603050405020304" pitchFamily="18" charset="0"/>
                </a:endParaRPr>
              </a:p>
              <a:p>
                <a:r>
                  <a:rPr lang="en-US" altLang="ja-JP" sz="1600" i="1" dirty="0">
                    <a:latin typeface="Times New Roman" panose="02020603050405020304" pitchFamily="18" charset="0"/>
                    <a:cs typeface="Times New Roman" panose="02020603050405020304" pitchFamily="18" charset="0"/>
                  </a:rPr>
                  <a:t>     </a:t>
                </a:r>
                <a:r>
                  <a:rPr lang="en-US" altLang="ja-JP" sz="1600" i="1" dirty="0" err="1">
                    <a:latin typeface="Times New Roman" panose="02020603050405020304" pitchFamily="18" charset="0"/>
                    <a:cs typeface="Times New Roman" panose="02020603050405020304" pitchFamily="18" charset="0"/>
                  </a:rPr>
                  <a:t>B</a:t>
                </a:r>
                <a:r>
                  <a:rPr lang="en-US" altLang="ja-JP" sz="1600" i="1" baseline="-25000" dirty="0" err="1">
                    <a:latin typeface="Times New Roman" panose="02020603050405020304" pitchFamily="18" charset="0"/>
                    <a:cs typeface="Times New Roman" panose="02020603050405020304" pitchFamily="18" charset="0"/>
                  </a:rPr>
                  <a:t>n</a:t>
                </a:r>
                <a:r>
                  <a:rPr lang="en-US" altLang="ja-JP" sz="1600" dirty="0">
                    <a:latin typeface="Times New Roman" panose="02020603050405020304" pitchFamily="18" charset="0"/>
                    <a:cs typeface="Times New Roman" panose="02020603050405020304" pitchFamily="18" charset="0"/>
                  </a:rPr>
                  <a:t>: </a:t>
                </a:r>
                <a:r>
                  <a:rPr lang="en-US" altLang="ja-JP" sz="1600" i="1" dirty="0">
                    <a:latin typeface="Times New Roman" panose="02020603050405020304" pitchFamily="18" charset="0"/>
                    <a:cs typeface="Times New Roman" panose="02020603050405020304" pitchFamily="18" charset="0"/>
                  </a:rPr>
                  <a:t>neutron separation energy</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33EB7B4-DAA5-45A7-9DDC-4BEAC177EFAE}"/>
                  </a:ext>
                </a:extLst>
              </p:cNvPr>
              <p:cNvSpPr txBox="1">
                <a:spLocks noRot="1" noChangeAspect="1" noMove="1" noResize="1" noEditPoints="1" noAdjustHandles="1" noChangeArrowheads="1" noChangeShapeType="1" noTextEdit="1"/>
              </p:cNvSpPr>
              <p:nvPr/>
            </p:nvSpPr>
            <p:spPr>
              <a:xfrm>
                <a:off x="3587936" y="5789746"/>
                <a:ext cx="3224409" cy="854336"/>
              </a:xfrm>
              <a:prstGeom prst="rect">
                <a:avLst/>
              </a:prstGeom>
              <a:blipFill>
                <a:blip r:embed="rId14"/>
                <a:stretch>
                  <a:fillRect b="-7746"/>
                </a:stretch>
              </a:blipFill>
              <a:ln>
                <a:solidFill>
                  <a:schemeClr val="tx1"/>
                </a:solidFill>
              </a:ln>
            </p:spPr>
            <p:txBody>
              <a:bodyPr/>
              <a:lstStyle/>
              <a:p>
                <a:r>
                  <a:rPr lang="ja-JP" altLang="en-US">
                    <a:noFill/>
                  </a:rPr>
                  <a:t> </a:t>
                </a:r>
              </a:p>
            </p:txBody>
          </p:sp>
        </mc:Fallback>
      </mc:AlternateContent>
      <p:sp>
        <p:nvSpPr>
          <p:cNvPr id="25" name="TextBox 24">
            <a:extLst>
              <a:ext uri="{FF2B5EF4-FFF2-40B4-BE49-F238E27FC236}">
                <a16:creationId xmlns:a16="http://schemas.microsoft.com/office/drawing/2014/main" id="{93887EFE-0374-4F59-A917-7F4034EB003B}"/>
              </a:ext>
            </a:extLst>
          </p:cNvPr>
          <p:cNvSpPr txBox="1"/>
          <p:nvPr/>
        </p:nvSpPr>
        <p:spPr>
          <a:xfrm>
            <a:off x="5725399" y="3484926"/>
            <a:ext cx="3285130" cy="584775"/>
          </a:xfrm>
          <a:prstGeom prst="rect">
            <a:avLst/>
          </a:prstGeom>
          <a:noFill/>
        </p:spPr>
        <p:txBody>
          <a:bodyPr wrap="none" rtlCol="0">
            <a:spAutoFit/>
          </a:bodyPr>
          <a:lstStyle/>
          <a:p>
            <a:r>
              <a:rPr lang="ja-JP" altLang="ja-JP" sz="1600" i="1" dirty="0"/>
              <a:t>ℓ</a:t>
            </a:r>
            <a:r>
              <a:rPr lang="en-US" altLang="ja-JP" sz="1600" i="1" dirty="0"/>
              <a:t>: angular momentum </a:t>
            </a:r>
            <a:endParaRPr lang="ja-JP" altLang="ja-JP" sz="1600" dirty="0"/>
          </a:p>
          <a:p>
            <a:r>
              <a:rPr lang="ja-JP" altLang="ja-JP" sz="1600" i="1" dirty="0"/>
              <a:t>μ</a:t>
            </a:r>
            <a:r>
              <a:rPr lang="en-US" altLang="ja-JP" sz="1600" i="1" baseline="-25000" dirty="0"/>
              <a:t>0</a:t>
            </a:r>
            <a:r>
              <a:rPr lang="en-US" altLang="ja-JP" sz="1600" i="1" dirty="0"/>
              <a:t>: reduced mass in entrance channel</a:t>
            </a:r>
            <a:endParaRPr lang="ja-JP" altLang="ja-JP" sz="1600" dirty="0"/>
          </a:p>
        </p:txBody>
      </p:sp>
    </p:spTree>
    <p:extLst>
      <p:ext uri="{BB962C8B-B14F-4D97-AF65-F5344CB8AC3E}">
        <p14:creationId xmlns:p14="http://schemas.microsoft.com/office/powerpoint/2010/main" val="428565052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21929</TotalTime>
  <Words>3095</Words>
  <Application>Microsoft Office PowerPoint</Application>
  <PresentationFormat>On-screen Show (4:3)</PresentationFormat>
  <Paragraphs>414</Paragraphs>
  <Slides>20</Slides>
  <Notes>20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6</vt:i4>
      </vt:variant>
      <vt:variant>
        <vt:lpstr>Slide Titles</vt:lpstr>
      </vt:variant>
      <vt:variant>
        <vt:i4>20</vt:i4>
      </vt:variant>
    </vt:vector>
  </HeadingPairs>
  <TitlesOfParts>
    <vt:vector size="37" baseType="lpstr">
      <vt:lpstr>ＭＳ Ｐゴシック</vt:lpstr>
      <vt:lpstr>ＭＳ ゴシック</vt:lpstr>
      <vt:lpstr>メイリオ</vt:lpstr>
      <vt:lpstr>Arial</vt:lpstr>
      <vt:lpstr>Calibri</vt:lpstr>
      <vt:lpstr>Calibri Light</vt:lpstr>
      <vt:lpstr>Cambria Math</vt:lpstr>
      <vt:lpstr>Tahoma</vt:lpstr>
      <vt:lpstr>Times New Roman</vt:lpstr>
      <vt:lpstr>Wingdings</vt:lpstr>
      <vt:lpstr>Office テーマ</vt:lpstr>
      <vt:lpstr>Visio</vt:lpstr>
      <vt:lpstr>Equation</vt:lpstr>
      <vt:lpstr>Microsoft 数式 3.0</vt:lpstr>
      <vt:lpstr>数式</vt:lpstr>
      <vt:lpstr>Document</vt:lpstr>
      <vt:lpstr>ｸﾞﾗﾌ</vt:lpstr>
      <vt:lpstr>Evaluation for survival probability and evaporation residue of synthesizing super heavy element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δBf, fric    Z-number dependence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kindai</dc:creator>
  <cp:lastModifiedBy>Ahmad Kushairi Mohd Shaladdin</cp:lastModifiedBy>
  <cp:revision>501</cp:revision>
  <cp:lastPrinted>2017-02-03T09:03:33Z</cp:lastPrinted>
  <dcterms:created xsi:type="dcterms:W3CDTF">2016-12-27T10:23:42Z</dcterms:created>
  <dcterms:modified xsi:type="dcterms:W3CDTF">2017-11-21T03:02:23Z</dcterms:modified>
</cp:coreProperties>
</file>