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7" r:id="rId2"/>
    <p:sldId id="281" r:id="rId3"/>
    <p:sldId id="302" r:id="rId4"/>
    <p:sldId id="288" r:id="rId5"/>
    <p:sldId id="279" r:id="rId6"/>
    <p:sldId id="280" r:id="rId7"/>
    <p:sldId id="278" r:id="rId8"/>
    <p:sldId id="289" r:id="rId9"/>
    <p:sldId id="285" r:id="rId10"/>
    <p:sldId id="286" r:id="rId11"/>
    <p:sldId id="287" r:id="rId12"/>
    <p:sldId id="265" r:id="rId13"/>
    <p:sldId id="283" r:id="rId14"/>
    <p:sldId id="298" r:id="rId15"/>
    <p:sldId id="299" r:id="rId16"/>
    <p:sldId id="300" r:id="rId17"/>
    <p:sldId id="301" r:id="rId18"/>
    <p:sldId id="282" r:id="rId19"/>
    <p:sldId id="294" r:id="rId20"/>
    <p:sldId id="295" r:id="rId21"/>
    <p:sldId id="296" r:id="rId22"/>
    <p:sldId id="276" r:id="rId2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8657C-2747-7E4B-953C-42966728138E}" type="datetimeFigureOut">
              <a:rPr kumimoji="1" lang="ja-JP" altLang="en-US" smtClean="0"/>
              <a:t>17/11/20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02FAE-1A8D-D540-9627-1952915964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73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9E45D2-A93E-0F48-A633-952ECA521C3D}" type="slidenum">
              <a:rPr lang="en-US"/>
              <a:pPr/>
              <a:t>9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5818-9649-EA45-8D5C-E31CBD225BF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99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7C8D-E605-6142-97E1-F875BCEB599D}" type="datetimeFigureOut">
              <a:rPr kumimoji="1" lang="ja-JP" altLang="en-US" smtClean="0"/>
              <a:t>17/11/20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609-0AF1-194F-9CBD-E1A3122A7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66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7C8D-E605-6142-97E1-F875BCEB599D}" type="datetimeFigureOut">
              <a:rPr kumimoji="1" lang="ja-JP" altLang="en-US" smtClean="0"/>
              <a:t>17/11/20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609-0AF1-194F-9CBD-E1A3122A7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77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7C8D-E605-6142-97E1-F875BCEB599D}" type="datetimeFigureOut">
              <a:rPr kumimoji="1" lang="ja-JP" altLang="en-US" smtClean="0"/>
              <a:t>17/11/20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609-0AF1-194F-9CBD-E1A3122A7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10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7C8D-E605-6142-97E1-F875BCEB599D}" type="datetimeFigureOut">
              <a:rPr kumimoji="1" lang="ja-JP" altLang="en-US" smtClean="0"/>
              <a:t>17/11/20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609-0AF1-194F-9CBD-E1A3122A7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9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7C8D-E605-6142-97E1-F875BCEB599D}" type="datetimeFigureOut">
              <a:rPr kumimoji="1" lang="ja-JP" altLang="en-US" smtClean="0"/>
              <a:t>17/11/20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609-0AF1-194F-9CBD-E1A3122A7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5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7C8D-E605-6142-97E1-F875BCEB599D}" type="datetimeFigureOut">
              <a:rPr kumimoji="1" lang="ja-JP" altLang="en-US" smtClean="0"/>
              <a:t>17/11/20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609-0AF1-194F-9CBD-E1A3122A7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13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7C8D-E605-6142-97E1-F875BCEB599D}" type="datetimeFigureOut">
              <a:rPr kumimoji="1" lang="ja-JP" altLang="en-US" smtClean="0"/>
              <a:t>17/11/20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609-0AF1-194F-9CBD-E1A3122A7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8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7C8D-E605-6142-97E1-F875BCEB599D}" type="datetimeFigureOut">
              <a:rPr kumimoji="1" lang="ja-JP" altLang="en-US" smtClean="0"/>
              <a:t>17/11/20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609-0AF1-194F-9CBD-E1A3122A7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34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7C8D-E605-6142-97E1-F875BCEB599D}" type="datetimeFigureOut">
              <a:rPr kumimoji="1" lang="ja-JP" altLang="en-US" smtClean="0"/>
              <a:t>17/11/20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609-0AF1-194F-9CBD-E1A3122A7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1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7C8D-E605-6142-97E1-F875BCEB599D}" type="datetimeFigureOut">
              <a:rPr kumimoji="1" lang="ja-JP" altLang="en-US" smtClean="0"/>
              <a:t>17/11/20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609-0AF1-194F-9CBD-E1A3122A7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25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7C8D-E605-6142-97E1-F875BCEB599D}" type="datetimeFigureOut">
              <a:rPr kumimoji="1" lang="ja-JP" altLang="en-US" smtClean="0"/>
              <a:t>17/11/20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F609-0AF1-194F-9CBD-E1A3122A7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56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7C8D-E605-6142-97E1-F875BCEB599D}" type="datetimeFigureOut">
              <a:rPr kumimoji="1" lang="ja-JP" altLang="en-US" smtClean="0"/>
              <a:t>17/11/20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F609-0AF1-194F-9CBD-E1A3122A7B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41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2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574578" y="4592275"/>
            <a:ext cx="43154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Century"/>
                <a:cs typeface="Century"/>
              </a:rPr>
              <a:t>新潟大学情報基盤センター</a:t>
            </a:r>
            <a:endParaRPr lang="en-US" altLang="ja-JP" sz="2800" dirty="0">
              <a:latin typeface="Century"/>
              <a:cs typeface="Century"/>
            </a:endParaRPr>
          </a:p>
          <a:p>
            <a:r>
              <a:rPr lang="ja-JP" altLang="en-US" sz="2800" dirty="0" smtClean="0">
                <a:latin typeface="Century"/>
                <a:cs typeface="Century"/>
              </a:rPr>
              <a:t>青山茂義</a:t>
            </a:r>
            <a:endParaRPr kumimoji="1" lang="en-US" altLang="ja-JP" sz="2800" dirty="0" smtClean="0">
              <a:latin typeface="Century"/>
              <a:cs typeface="Century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89637" y="232553"/>
            <a:ext cx="5264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Century"/>
                <a:cs typeface="Century"/>
              </a:rPr>
              <a:t>KEK</a:t>
            </a:r>
            <a:r>
              <a:rPr lang="ja-JP" altLang="en-US" sz="2000" dirty="0" smtClean="0">
                <a:latin typeface="Century"/>
                <a:cs typeface="Century"/>
              </a:rPr>
              <a:t>理論</a:t>
            </a:r>
            <a:r>
              <a:rPr lang="ja-JP" altLang="en-US" sz="2000" dirty="0" smtClean="0">
                <a:latin typeface="+mn-ea"/>
                <a:cs typeface="Century"/>
              </a:rPr>
              <a:t>センター研究会</a:t>
            </a:r>
            <a:r>
              <a:rPr lang="en-US" altLang="ja-JP" sz="2000" dirty="0" smtClean="0">
                <a:latin typeface="Century"/>
                <a:cs typeface="Century"/>
              </a:rPr>
              <a:t>, </a:t>
            </a:r>
            <a:r>
              <a:rPr lang="ja-JP" altLang="en-US" sz="2000" dirty="0" smtClean="0">
                <a:latin typeface="Century"/>
                <a:cs typeface="Century"/>
              </a:rPr>
              <a:t>２０１７年１１月２０日</a:t>
            </a:r>
            <a:endParaRPr kumimoji="1" lang="ja-JP" altLang="en-US" sz="2000" dirty="0">
              <a:latin typeface="Century"/>
              <a:cs typeface="Century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0045" y="6075141"/>
            <a:ext cx="471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entury"/>
                <a:cs typeface="Century"/>
              </a:rPr>
              <a:t>S. Aoyama,</a:t>
            </a:r>
            <a:r>
              <a:rPr kumimoji="1" lang="ja-JP" altLang="en-US" sz="2400" dirty="0" smtClean="0">
                <a:latin typeface="Century"/>
                <a:cs typeface="Century"/>
              </a:rPr>
              <a:t> </a:t>
            </a:r>
            <a:r>
              <a:rPr kumimoji="1" lang="en-US" altLang="ja-JP" sz="2400" dirty="0" smtClean="0">
                <a:latin typeface="Century"/>
                <a:cs typeface="Century"/>
              </a:rPr>
              <a:t>PTEP, 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>123D01</a:t>
            </a:r>
            <a:r>
              <a:rPr kumimoji="1" lang="en-US" altLang="ja-JP" sz="2400" dirty="0" smtClean="0">
                <a:latin typeface="Century"/>
                <a:cs typeface="Century"/>
              </a:rPr>
              <a:t>(2016)</a:t>
            </a:r>
            <a:endParaRPr kumimoji="1" lang="ja-JP" altLang="en-US" sz="2400" dirty="0">
              <a:latin typeface="Century"/>
              <a:cs typeface="Century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35001" y="2177894"/>
            <a:ext cx="6650203" cy="1446550"/>
          </a:xfrm>
          <a:prstGeom prst="rect">
            <a:avLst/>
          </a:prstGeom>
          <a:solidFill>
            <a:srgbClr val="3DF5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 smtClean="0">
                <a:solidFill>
                  <a:srgbClr val="FF0000"/>
                </a:solidFill>
              </a:rPr>
              <a:t>CSM</a:t>
            </a:r>
            <a:r>
              <a:rPr lang="ja-JP" altLang="en-US" sz="4400" dirty="0" smtClean="0">
                <a:solidFill>
                  <a:srgbClr val="FF0000"/>
                </a:solidFill>
              </a:rPr>
              <a:t>＋</a:t>
            </a:r>
            <a:r>
              <a:rPr lang="en-US" altLang="ja-JP" sz="4400" dirty="0" smtClean="0">
                <a:solidFill>
                  <a:srgbClr val="FF0000"/>
                </a:solidFill>
              </a:rPr>
              <a:t>SVM</a:t>
            </a:r>
            <a:r>
              <a:rPr lang="ja-JP" altLang="en-US" sz="4400" dirty="0" smtClean="0">
                <a:solidFill>
                  <a:srgbClr val="FF0000"/>
                </a:solidFill>
              </a:rPr>
              <a:t>による</a:t>
            </a:r>
            <a:endParaRPr lang="en-US" altLang="ja-JP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4400" baseline="30000" dirty="0" smtClean="0">
                <a:solidFill>
                  <a:srgbClr val="FF0000"/>
                </a:solidFill>
              </a:rPr>
              <a:t>4</a:t>
            </a:r>
            <a:r>
              <a:rPr lang="en-US" altLang="ja-JP" sz="4400" dirty="0" smtClean="0">
                <a:solidFill>
                  <a:srgbClr val="FF0000"/>
                </a:solidFill>
              </a:rPr>
              <a:t>He</a:t>
            </a:r>
            <a:r>
              <a:rPr lang="ja-JP" altLang="en-US" sz="4400" dirty="0" smtClean="0">
                <a:solidFill>
                  <a:srgbClr val="FF0000"/>
                </a:solidFill>
              </a:rPr>
              <a:t>の励起共鳴状態の分析</a:t>
            </a:r>
            <a:endParaRPr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3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9" y="1013770"/>
            <a:ext cx="7315201" cy="352633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2306" y="19312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波動関数</a:t>
            </a:r>
            <a:r>
              <a:rPr kumimoji="1"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 </a:t>
            </a:r>
            <a:endParaRPr kumimoji="1" lang="ja-JP" altLang="en-US" sz="2800" dirty="0">
              <a:solidFill>
                <a:srgbClr val="008000"/>
              </a:solidFill>
              <a:latin typeface="Century"/>
              <a:cs typeface="Century"/>
            </a:endParaRP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3632200" y="5314950"/>
            <a:ext cx="336550" cy="336550"/>
          </a:xfrm>
          <a:prstGeom prst="ellipse">
            <a:avLst/>
          </a:prstGeom>
          <a:solidFill>
            <a:srgbClr val="00B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616075" y="5818188"/>
            <a:ext cx="360363" cy="360362"/>
          </a:xfrm>
          <a:prstGeom prst="ellipse">
            <a:avLst/>
          </a:prstGeom>
          <a:solidFill>
            <a:srgbClr val="00B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2047875" y="5170488"/>
            <a:ext cx="336550" cy="336550"/>
          </a:xfrm>
          <a:prstGeom prst="ellipse">
            <a:avLst/>
          </a:prstGeom>
          <a:solidFill>
            <a:srgbClr val="00B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2335213" y="5846763"/>
            <a:ext cx="336550" cy="336550"/>
          </a:xfrm>
          <a:prstGeom prst="ellipse">
            <a:avLst/>
          </a:prstGeom>
          <a:solidFill>
            <a:srgbClr val="00B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1790700" y="5275263"/>
            <a:ext cx="431800" cy="7493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935163" y="5721350"/>
            <a:ext cx="517525" cy="2682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2222500" y="5467350"/>
            <a:ext cx="1600200" cy="412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29677"/>
              </p:ext>
            </p:extLst>
          </p:nvPr>
        </p:nvGraphicFramePr>
        <p:xfrm>
          <a:off x="1620838" y="5356225"/>
          <a:ext cx="330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数式" r:id="rId4" imgW="165100" imgH="203200" progId="Equation.3">
                  <p:embed/>
                </p:oleObj>
              </mc:Choice>
              <mc:Fallback>
                <p:oleObj name="数式" r:id="rId4" imgW="16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5356225"/>
                        <a:ext cx="330200" cy="406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984170"/>
              </p:ext>
            </p:extLst>
          </p:nvPr>
        </p:nvGraphicFramePr>
        <p:xfrm>
          <a:off x="1962150" y="586105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数式" r:id="rId6" imgW="177800" imgH="203200" progId="Equation.3">
                  <p:embed/>
                </p:oleObj>
              </mc:Choice>
              <mc:Fallback>
                <p:oleObj name="数式" r:id="rId6" imgW="177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861050"/>
                        <a:ext cx="355600" cy="406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234839"/>
              </p:ext>
            </p:extLst>
          </p:nvPr>
        </p:nvGraphicFramePr>
        <p:xfrm>
          <a:off x="2949575" y="5183188"/>
          <a:ext cx="33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数式" r:id="rId8" imgW="165100" imgH="215900" progId="Equation.3">
                  <p:embed/>
                </p:oleObj>
              </mc:Choice>
              <mc:Fallback>
                <p:oleObj name="数式" r:id="rId8" imgW="165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5183188"/>
                        <a:ext cx="330200" cy="431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1471613" y="4975225"/>
            <a:ext cx="1349375" cy="1419225"/>
          </a:xfrm>
          <a:prstGeom prst="ellips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4783138" y="5360988"/>
            <a:ext cx="311150" cy="309562"/>
          </a:xfrm>
          <a:prstGeom prst="ellipse">
            <a:avLst/>
          </a:prstGeom>
          <a:solidFill>
            <a:srgbClr val="00B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4783138" y="5889625"/>
            <a:ext cx="311150" cy="309563"/>
          </a:xfrm>
          <a:prstGeom prst="ellipse">
            <a:avLst/>
          </a:prstGeom>
          <a:solidFill>
            <a:srgbClr val="00B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4592638" y="5119688"/>
            <a:ext cx="647700" cy="1152525"/>
          </a:xfrm>
          <a:prstGeom prst="ellips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4953000" y="5480050"/>
            <a:ext cx="1588" cy="5762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6203950" y="5360988"/>
            <a:ext cx="307975" cy="307975"/>
          </a:xfrm>
          <a:prstGeom prst="ellipse">
            <a:avLst/>
          </a:prstGeom>
          <a:solidFill>
            <a:srgbClr val="00B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Oval 27"/>
          <p:cNvSpPr>
            <a:spLocks noChangeArrowheads="1"/>
          </p:cNvSpPr>
          <p:nvPr/>
        </p:nvSpPr>
        <p:spPr bwMode="auto">
          <a:xfrm>
            <a:off x="6203950" y="5911850"/>
            <a:ext cx="307975" cy="307975"/>
          </a:xfrm>
          <a:prstGeom prst="ellipse">
            <a:avLst/>
          </a:prstGeom>
          <a:solidFill>
            <a:srgbClr val="00B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6032500" y="5119688"/>
            <a:ext cx="647700" cy="1152525"/>
          </a:xfrm>
          <a:prstGeom prst="ellips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6323013" y="5480050"/>
            <a:ext cx="1587" cy="5762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V="1">
            <a:off x="4953000" y="5751513"/>
            <a:ext cx="1368425" cy="3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204342"/>
              </p:ext>
            </p:extLst>
          </p:nvPr>
        </p:nvGraphicFramePr>
        <p:xfrm>
          <a:off x="5532438" y="5275263"/>
          <a:ext cx="331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数式" r:id="rId10" imgW="165100" imgH="215900" progId="Equation.3">
                  <p:embed/>
                </p:oleObj>
              </mc:Choice>
              <mc:Fallback>
                <p:oleObj name="数式" r:id="rId10" imgW="165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5275263"/>
                        <a:ext cx="331787" cy="431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484880"/>
              </p:ext>
            </p:extLst>
          </p:nvPr>
        </p:nvGraphicFramePr>
        <p:xfrm>
          <a:off x="4610100" y="5492750"/>
          <a:ext cx="330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数式" r:id="rId12" imgW="165100" imgH="203200" progId="Equation.3">
                  <p:embed/>
                </p:oleObj>
              </mc:Choice>
              <mc:Fallback>
                <p:oleObj name="数式" r:id="rId12" imgW="16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5492750"/>
                        <a:ext cx="330200" cy="40640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7850"/>
              </p:ext>
            </p:extLst>
          </p:nvPr>
        </p:nvGraphicFramePr>
        <p:xfrm>
          <a:off x="6346825" y="5511800"/>
          <a:ext cx="330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数式" r:id="rId14" imgW="165100" imgH="203200" progId="Equation.3">
                  <p:embed/>
                </p:oleObj>
              </mc:Choice>
              <mc:Fallback>
                <p:oleObj name="数式" r:id="rId14" imgW="16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5511800"/>
                        <a:ext cx="330200" cy="406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5041900" y="4616450"/>
            <a:ext cx="10287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H-type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2138363" y="4594225"/>
            <a:ext cx="10287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>
                <a:latin typeface="Times New Roman" charset="0"/>
                <a:cs typeface="Times New Roman" charset="0"/>
              </a:rPr>
              <a:t>K-type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7477125" y="4987925"/>
            <a:ext cx="14684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dirty="0"/>
              <a:t>Gaussian</a:t>
            </a:r>
          </a:p>
          <a:p>
            <a:pPr>
              <a:buClrTx/>
              <a:buFontTx/>
              <a:buNone/>
            </a:pPr>
            <a:r>
              <a:rPr lang="en-GB" dirty="0"/>
              <a:t> Basis</a:t>
            </a:r>
          </a:p>
          <a:p>
            <a:pPr>
              <a:buClrTx/>
              <a:buFontTx/>
              <a:buNone/>
            </a:pPr>
            <a:r>
              <a:rPr lang="en-GB" dirty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18606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62" y="1337734"/>
            <a:ext cx="5849172" cy="402910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1" y="2180166"/>
            <a:ext cx="1737471" cy="2408767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7560733" y="3302000"/>
            <a:ext cx="643467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1143000" y="5740859"/>
            <a:ext cx="562186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Times New Roman"/>
                <a:cs typeface="Times New Roman"/>
              </a:rPr>
              <a:t>Microscopic R-matrix Method(MRM)</a:t>
            </a:r>
          </a:p>
          <a:p>
            <a:pPr>
              <a:spcBef>
                <a:spcPct val="50000"/>
              </a:spcBef>
            </a:pPr>
            <a:r>
              <a:rPr lang="en-US" altLang="ja-JP" sz="1400" dirty="0" smtClean="0">
                <a:latin typeface="Times New Roman"/>
                <a:cs typeface="Times New Roman"/>
              </a:rPr>
              <a:t> </a:t>
            </a:r>
            <a:r>
              <a:rPr lang="en-US" altLang="ja-JP" sz="1400" dirty="0">
                <a:latin typeface="Times New Roman"/>
                <a:cs typeface="Times New Roman"/>
              </a:rPr>
              <a:t>S. Aoyama, K. Arai, </a:t>
            </a:r>
            <a:r>
              <a:rPr lang="en-US" altLang="ja-JP" sz="1400" dirty="0" err="1">
                <a:latin typeface="Times New Roman"/>
                <a:cs typeface="Times New Roman"/>
              </a:rPr>
              <a:t>Y.Suzuki</a:t>
            </a:r>
            <a:r>
              <a:rPr lang="en-US" altLang="ja-JP" sz="1400" dirty="0">
                <a:latin typeface="Times New Roman"/>
                <a:cs typeface="Times New Roman"/>
              </a:rPr>
              <a:t>, D. </a:t>
            </a:r>
            <a:r>
              <a:rPr lang="en-US" altLang="ja-JP" sz="1400" dirty="0" err="1">
                <a:latin typeface="Times New Roman"/>
                <a:cs typeface="Times New Roman"/>
              </a:rPr>
              <a:t>Decouvemont</a:t>
            </a:r>
            <a:r>
              <a:rPr lang="en-US" altLang="ja-JP" sz="1400" dirty="0">
                <a:latin typeface="Times New Roman"/>
                <a:cs typeface="Times New Roman"/>
              </a:rPr>
              <a:t>, D. </a:t>
            </a:r>
            <a:r>
              <a:rPr lang="en-US" altLang="ja-JP" sz="1400" dirty="0" err="1">
                <a:latin typeface="Times New Roman"/>
                <a:cs typeface="Times New Roman"/>
              </a:rPr>
              <a:t>Baye</a:t>
            </a:r>
            <a:r>
              <a:rPr lang="en-US" altLang="ja-JP" sz="1400" dirty="0">
                <a:latin typeface="Times New Roman"/>
                <a:cs typeface="Times New Roman"/>
              </a:rPr>
              <a:t>, FBS52(2012)97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66962" y="332783"/>
            <a:ext cx="483129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altLang="ja-JP" sz="2800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 0</a:t>
            </a:r>
            <a:r>
              <a:rPr lang="en-US" altLang="ja-JP" sz="2800" baseline="30000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-</a:t>
            </a:r>
            <a:r>
              <a:rPr lang="ja-JP" altLang="en-US" sz="2800" baseline="30000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　</a:t>
            </a:r>
            <a:r>
              <a:rPr lang="ja-JP" altLang="en-US" sz="2800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の位相差</a:t>
            </a:r>
            <a:endParaRPr lang="en-US" sz="2800" dirty="0" smtClean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2556933" y="1430867"/>
            <a:ext cx="16934" cy="3488266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319867" y="1090137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>
                <a:latin typeface="Times New Roman"/>
                <a:cs typeface="Times New Roman"/>
              </a:rPr>
              <a:t>h</a:t>
            </a:r>
            <a:r>
              <a:rPr kumimoji="1" lang="en-US" altLang="ja-JP" sz="1400" dirty="0" err="1" smtClean="0">
                <a:latin typeface="Times New Roman"/>
                <a:cs typeface="Times New Roman"/>
              </a:rPr>
              <a:t>+n</a:t>
            </a:r>
            <a:endParaRPr kumimoji="1" lang="ja-JP" altLang="en-US" sz="1400" dirty="0">
              <a:latin typeface="Times New Roman"/>
              <a:cs typeface="Times New Roma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42733" y="1449401"/>
            <a:ext cx="107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Γ〜2MeV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3242733" y="1766333"/>
            <a:ext cx="254000" cy="1709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10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円/楕円 13"/>
          <p:cNvSpPr/>
          <p:nvPr/>
        </p:nvSpPr>
        <p:spPr>
          <a:xfrm>
            <a:off x="2780860" y="4515637"/>
            <a:ext cx="436034" cy="41909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5910" y="4157900"/>
            <a:ext cx="872067" cy="8572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8450" y="60325"/>
            <a:ext cx="88106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ja-JP" altLang="en-US" sz="2800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３核子系への</a:t>
            </a:r>
            <a:r>
              <a:rPr lang="en-US" altLang="ja-JP" sz="2800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SVM</a:t>
            </a:r>
            <a:r>
              <a:rPr lang="ja-JP" altLang="en-US" sz="2800" dirty="0" smtClean="0">
                <a:solidFill>
                  <a:srgbClr val="008000"/>
                </a:solidFill>
                <a:latin typeface="Times New Roman" charset="0"/>
                <a:cs typeface="Times New Roman" charset="0"/>
              </a:rPr>
              <a:t>の適用結果</a:t>
            </a:r>
            <a:endParaRPr lang="en-US" sz="2800" dirty="0" smtClean="0">
              <a:solidFill>
                <a:srgbClr val="008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576" y="719666"/>
            <a:ext cx="6225277" cy="2177146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89712" y="2896812"/>
            <a:ext cx="28198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 smtClean="0"/>
              <a:t>[24]Y. Suzuki </a:t>
            </a:r>
            <a:r>
              <a:rPr lang="en-US" altLang="ja-JP" sz="1400" i="1" dirty="0" smtClean="0"/>
              <a:t>et al. </a:t>
            </a:r>
            <a:r>
              <a:rPr lang="en-US" altLang="ja-JP" sz="1400" dirty="0" smtClean="0"/>
              <a:t>FBS42(2008)33</a:t>
            </a:r>
            <a:endParaRPr lang="en-US" altLang="ja-JP" sz="1400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 flipV="1">
            <a:off x="1775434" y="4534691"/>
            <a:ext cx="1312316" cy="19049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1667953" y="4306092"/>
            <a:ext cx="297931" cy="33971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1426142" y="4306091"/>
            <a:ext cx="450891" cy="5762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60577" y="464581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302" y="404467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54235" y="427647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55777" y="518236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10X10X20=2000bases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870" y="3406013"/>
            <a:ext cx="263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  <a:t>Example for a </a:t>
            </a:r>
            <a:r>
              <a:rPr kumimoji="1" lang="en-US" altLang="ja-JP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t+p</a:t>
            </a:r>
            <a:r>
              <a:rPr kumimoji="1"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  <a:t> channel</a:t>
            </a:r>
            <a:endParaRPr kumimoji="1" lang="ja-JP" alt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17245" y="3788568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t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65983" y="37753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p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6853327" y="4507166"/>
            <a:ext cx="436034" cy="419092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348377" y="4149429"/>
            <a:ext cx="872067" cy="8572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H="1" flipV="1">
            <a:off x="5847901" y="4526220"/>
            <a:ext cx="1312316" cy="19049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>
            <a:off x="5740420" y="4297621"/>
            <a:ext cx="297931" cy="33971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5498609" y="4297620"/>
            <a:ext cx="450891" cy="5762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326702" y="426800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28244" y="5130009"/>
            <a:ext cx="176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15X20=300bases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9712" y="3780097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t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938450" y="37668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p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54534" y="4786069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</a:t>
            </a:r>
            <a:endParaRPr kumimoji="1" lang="ja-JP" altLang="en-US" dirty="0"/>
          </a:p>
        </p:txBody>
      </p:sp>
      <p:sp>
        <p:nvSpPr>
          <p:cNvPr id="29" name="右矢印 28"/>
          <p:cNvSpPr/>
          <p:nvPr/>
        </p:nvSpPr>
        <p:spPr>
          <a:xfrm>
            <a:off x="3824377" y="4507166"/>
            <a:ext cx="753533" cy="3667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11182" y="4926258"/>
            <a:ext cx="61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SVM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7995" y="2001844"/>
            <a:ext cx="90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15 base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5 base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1290416" y="2183878"/>
            <a:ext cx="330874" cy="677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1283809" y="2048412"/>
            <a:ext cx="311605" cy="1100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1189560" y="2461909"/>
            <a:ext cx="43173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053667" y="350334"/>
            <a:ext cx="53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738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6780832" y="237174"/>
            <a:ext cx="2051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  <a:latin typeface="Century"/>
                <a:cs typeface="Century"/>
              </a:rPr>
              <a:t>CSM+SVM</a:t>
            </a:r>
            <a:endParaRPr kumimoji="1" lang="ja-JP" altLang="en-US" sz="2800" dirty="0">
              <a:solidFill>
                <a:srgbClr val="0000FF"/>
              </a:solidFill>
              <a:latin typeface="Century"/>
              <a:cs typeface="Century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35844" y="6037390"/>
            <a:ext cx="2011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b</a:t>
            </a:r>
            <a:r>
              <a:rPr lang="en-US" altLang="ja-JP" dirty="0" smtClean="0"/>
              <a:t>=15 for t and 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</a:t>
            </a:r>
          </a:p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b</a:t>
            </a:r>
            <a:r>
              <a:rPr kumimoji="1" lang="en-US" altLang="ja-JP" dirty="0" smtClean="0"/>
              <a:t>=5 for </a:t>
            </a:r>
            <a:r>
              <a:rPr kumimoji="1" lang="en-US" altLang="ja-JP" dirty="0" err="1" smtClean="0"/>
              <a:t>deutron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81886" y="6025465"/>
            <a:ext cx="31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baseline="-25000" dirty="0" smtClean="0"/>
              <a:t>3</a:t>
            </a:r>
            <a:r>
              <a:rPr kumimoji="1" lang="en-US" altLang="ja-JP" baseline="30000" dirty="0" smtClean="0"/>
              <a:t>max</a:t>
            </a:r>
            <a:r>
              <a:rPr kumimoji="1" lang="en-US" altLang="ja-JP" dirty="0" smtClean="0"/>
              <a:t>=50fm and N=30 for 3N+N</a:t>
            </a:r>
          </a:p>
          <a:p>
            <a:r>
              <a:rPr lang="en-US" altLang="ja-JP" dirty="0" smtClean="0"/>
              <a:t>b</a:t>
            </a:r>
            <a:r>
              <a:rPr lang="en-US" altLang="ja-JP" baseline="-25000" dirty="0" smtClean="0"/>
              <a:t>3</a:t>
            </a:r>
            <a:r>
              <a:rPr lang="en-US" altLang="ja-JP" baseline="30000" dirty="0" smtClean="0"/>
              <a:t>max</a:t>
            </a:r>
            <a:r>
              <a:rPr lang="en-US" altLang="ja-JP" dirty="0" smtClean="0"/>
              <a:t>=40fm </a:t>
            </a:r>
            <a:r>
              <a:rPr lang="en-US" altLang="ja-JP" dirty="0"/>
              <a:t>for </a:t>
            </a:r>
            <a:r>
              <a:rPr lang="en-US" altLang="ja-JP" dirty="0" smtClean="0"/>
              <a:t>N=20 for 2N+2N</a:t>
            </a:r>
            <a:endParaRPr lang="en-US" altLang="ja-JP" dirty="0"/>
          </a:p>
        </p:txBody>
      </p:sp>
      <p:sp>
        <p:nvSpPr>
          <p:cNvPr id="12" name="円/楕円 11"/>
          <p:cNvSpPr/>
          <p:nvPr/>
        </p:nvSpPr>
        <p:spPr>
          <a:xfrm>
            <a:off x="6019800" y="2762250"/>
            <a:ext cx="939800" cy="292100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2048" y="5123934"/>
            <a:ext cx="119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Minnesota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83" y="716340"/>
            <a:ext cx="5525248" cy="506084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42048" y="760394"/>
            <a:ext cx="2099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E=-6.64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MeV (MRM)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2306" y="193120"/>
            <a:ext cx="3689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aseline="30000" dirty="0" smtClean="0">
                <a:solidFill>
                  <a:srgbClr val="008000"/>
                </a:solidFill>
                <a:latin typeface="Century"/>
                <a:cs typeface="Century"/>
              </a:rPr>
              <a:t>4</a:t>
            </a:r>
            <a:r>
              <a:rPr kumimoji="1"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He</a:t>
            </a:r>
            <a:r>
              <a:rPr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の</a:t>
            </a:r>
            <a:r>
              <a:rPr lang="en-US" altLang="ja-JP" sz="2800" dirty="0">
                <a:solidFill>
                  <a:srgbClr val="008000"/>
                </a:solidFill>
                <a:latin typeface="Century"/>
                <a:cs typeface="Century"/>
              </a:rPr>
              <a:t>0</a:t>
            </a:r>
            <a:r>
              <a:rPr lang="en-US" altLang="ja-JP" sz="2800" baseline="30000" dirty="0">
                <a:solidFill>
                  <a:srgbClr val="008000"/>
                </a:solidFill>
                <a:latin typeface="Century"/>
                <a:cs typeface="Century"/>
              </a:rPr>
              <a:t>-</a:t>
            </a:r>
            <a:r>
              <a:rPr lang="en-US" altLang="ja-JP" sz="2800" dirty="0">
                <a:solidFill>
                  <a:srgbClr val="008000"/>
                </a:solidFill>
                <a:latin typeface="Century"/>
                <a:cs typeface="Century"/>
              </a:rPr>
              <a:t> </a:t>
            </a:r>
            <a:r>
              <a:rPr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の複素固有値</a:t>
            </a:r>
            <a:endParaRPr kumimoji="1" lang="ja-JP" altLang="en-US" sz="2800" dirty="0">
              <a:solidFill>
                <a:srgbClr val="008000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425219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2895600"/>
            <a:ext cx="3200400" cy="32004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99" y="2857501"/>
            <a:ext cx="3613665" cy="32004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52499" y="6146800"/>
            <a:ext cx="3468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latin typeface="Century"/>
                <a:cs typeface="Century"/>
              </a:rPr>
              <a:t>Kurokawa</a:t>
            </a:r>
            <a:r>
              <a:rPr kumimoji="1" lang="en-US" altLang="ja-JP" sz="1600" dirty="0" smtClean="0">
                <a:latin typeface="Century"/>
                <a:cs typeface="Century"/>
              </a:rPr>
              <a:t> and Kato, PRC71(2005)</a:t>
            </a:r>
            <a:endParaRPr kumimoji="1" lang="ja-JP" altLang="en-US" sz="1600" dirty="0">
              <a:latin typeface="Century"/>
              <a:cs typeface="Century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62517" y="6159500"/>
            <a:ext cx="4266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latin typeface="Century"/>
                <a:cs typeface="Century"/>
              </a:rPr>
              <a:t>Ohtsubo</a:t>
            </a:r>
            <a:r>
              <a:rPr lang="en-US" altLang="ja-JP" sz="1600" dirty="0" smtClean="0">
                <a:latin typeface="Century"/>
                <a:cs typeface="Century"/>
              </a:rPr>
              <a:t>, Fukushima, </a:t>
            </a:r>
            <a:r>
              <a:rPr lang="en-US" altLang="ja-JP" sz="1600" dirty="0" err="1" smtClean="0">
                <a:latin typeface="Century"/>
                <a:cs typeface="Century"/>
              </a:rPr>
              <a:t>Kamimura</a:t>
            </a:r>
            <a:r>
              <a:rPr lang="en-US" altLang="ja-JP" sz="1600" dirty="0" smtClean="0">
                <a:latin typeface="Century"/>
                <a:cs typeface="Century"/>
              </a:rPr>
              <a:t>, </a:t>
            </a:r>
            <a:r>
              <a:rPr lang="en-US" altLang="ja-JP" sz="1600" dirty="0" err="1" smtClean="0">
                <a:latin typeface="Century"/>
                <a:cs typeface="Century"/>
              </a:rPr>
              <a:t>Hiyama</a:t>
            </a:r>
            <a:r>
              <a:rPr lang="en-US" altLang="ja-JP" sz="1600" dirty="0" smtClean="0">
                <a:latin typeface="Century"/>
                <a:cs typeface="Century"/>
              </a:rPr>
              <a:t>,</a:t>
            </a:r>
          </a:p>
          <a:p>
            <a:r>
              <a:rPr kumimoji="1" lang="en-US" altLang="ja-JP" sz="1600" dirty="0" smtClean="0">
                <a:latin typeface="Century"/>
                <a:cs typeface="Century"/>
              </a:rPr>
              <a:t>PTEP073D02(2013)</a:t>
            </a:r>
            <a:endParaRPr kumimoji="1" lang="ja-JP" altLang="en-US" sz="1600" dirty="0">
              <a:latin typeface="Century"/>
              <a:cs typeface="Century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30400" y="2526268"/>
            <a:ext cx="208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Real-range Gaussian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89600" y="2537936"/>
            <a:ext cx="25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Complex</a:t>
            </a:r>
            <a:r>
              <a:rPr kumimoji="1" lang="en-US" altLang="ja-JP" dirty="0" smtClean="0"/>
              <a:t>-range Gaussian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817" y="1548368"/>
            <a:ext cx="4191000" cy="9652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20287" y="695980"/>
            <a:ext cx="8461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FF"/>
                </a:solidFill>
                <a:latin typeface="Century"/>
                <a:cs typeface="Century"/>
              </a:rPr>
              <a:t>ガウス基底関数に、波動関数の振動を表現する虚部が</a:t>
            </a:r>
            <a:endParaRPr kumimoji="1" lang="en-US" altLang="ja-JP" sz="2800" dirty="0" smtClean="0">
              <a:solidFill>
                <a:srgbClr val="0000FF"/>
              </a:solidFill>
              <a:latin typeface="Century"/>
              <a:cs typeface="Century"/>
            </a:endParaRPr>
          </a:p>
          <a:p>
            <a:r>
              <a:rPr lang="ja-JP" altLang="en-US" sz="2800" dirty="0" smtClean="0">
                <a:solidFill>
                  <a:srgbClr val="0000FF"/>
                </a:solidFill>
                <a:latin typeface="Century"/>
                <a:cs typeface="Century"/>
              </a:rPr>
              <a:t>導入されている。</a:t>
            </a:r>
            <a:endParaRPr kumimoji="1" lang="ja-JP" altLang="en-US" sz="2800" dirty="0">
              <a:solidFill>
                <a:srgbClr val="0000FF"/>
              </a:solidFill>
              <a:latin typeface="Century"/>
              <a:cs typeface="Century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000" y="172760"/>
            <a:ext cx="5168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複素レンジガウス（</a:t>
            </a:r>
            <a:r>
              <a:rPr kumimoji="1"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CG</a:t>
            </a:r>
            <a:r>
              <a:rPr kumimoji="1"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）基底関数</a:t>
            </a:r>
            <a:endParaRPr kumimoji="1" lang="ja-JP" altLang="en-US" sz="2800" dirty="0">
              <a:solidFill>
                <a:srgbClr val="008000"/>
              </a:solidFill>
              <a:latin typeface="Century"/>
              <a:cs typeface="Century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168900" y="1650087"/>
            <a:ext cx="406400" cy="331113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168900" y="1981200"/>
            <a:ext cx="406400" cy="331113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5575300" y="1181100"/>
            <a:ext cx="2108200" cy="4689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endCxn id="16" idx="6"/>
          </p:cNvCxnSpPr>
          <p:nvPr/>
        </p:nvCxnSpPr>
        <p:spPr>
          <a:xfrm flipH="1">
            <a:off x="5575300" y="1282700"/>
            <a:ext cx="2247900" cy="8640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1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23" y="614740"/>
            <a:ext cx="7554478" cy="551827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84622" y="91520"/>
            <a:ext cx="816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8000"/>
                </a:solidFill>
                <a:latin typeface="Century"/>
                <a:cs typeface="Century"/>
              </a:rPr>
              <a:t>CG</a:t>
            </a:r>
            <a:r>
              <a:rPr lang="ja-JP" altLang="en-US" sz="2400" dirty="0" smtClean="0">
                <a:solidFill>
                  <a:srgbClr val="008000"/>
                </a:solidFill>
                <a:latin typeface="Century"/>
                <a:cs typeface="Century"/>
              </a:rPr>
              <a:t>基底関数を複素座標スケーリング法で使うときの問題点</a:t>
            </a:r>
            <a:r>
              <a:rPr lang="en-US" altLang="ja-JP" sz="2400" dirty="0" smtClean="0">
                <a:solidFill>
                  <a:srgbClr val="008000"/>
                </a:solidFill>
                <a:latin typeface="Century"/>
                <a:cs typeface="Century"/>
              </a:rPr>
              <a:t>①</a:t>
            </a:r>
            <a:endParaRPr kumimoji="1" lang="ja-JP" altLang="en-US" sz="2400" dirty="0">
              <a:solidFill>
                <a:srgbClr val="008000"/>
              </a:solidFill>
              <a:latin typeface="Century"/>
              <a:cs typeface="Century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67399" y="2774434"/>
            <a:ext cx="137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エルミート性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5638800" y="2959100"/>
            <a:ext cx="330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537200" y="614740"/>
            <a:ext cx="365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entury"/>
                <a:cs typeface="Century"/>
              </a:rPr>
              <a:t>S. Aoyama,</a:t>
            </a:r>
            <a:r>
              <a:rPr kumimoji="1" lang="ja-JP" altLang="en-US" dirty="0" smtClean="0">
                <a:latin typeface="Century"/>
                <a:cs typeface="Century"/>
              </a:rPr>
              <a:t> </a:t>
            </a:r>
            <a:r>
              <a:rPr kumimoji="1" lang="en-US" altLang="ja-JP" dirty="0" smtClean="0">
                <a:latin typeface="Century"/>
                <a:cs typeface="Century"/>
              </a:rPr>
              <a:t>PTEP, 123D01(2016)</a:t>
            </a:r>
            <a:endParaRPr kumimoji="1" lang="ja-JP" altLang="en-US" dirty="0">
              <a:latin typeface="Century"/>
              <a:cs typeface="Century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4737100" y="4729202"/>
            <a:ext cx="787400" cy="3693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638800" y="49197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複素対称性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3899" y="6133017"/>
            <a:ext cx="816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CG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基底関数を用いると、エルミートでも複素対称でもない！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99237" y="4913868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＝ガモフ量子力学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5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990600"/>
            <a:ext cx="8191500" cy="50002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30200" y="193320"/>
            <a:ext cx="5633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問題点</a:t>
            </a:r>
            <a:r>
              <a:rPr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①</a:t>
            </a:r>
            <a:r>
              <a:rPr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を解消する理論的可能性</a:t>
            </a:r>
            <a:endParaRPr kumimoji="1" lang="ja-JP" altLang="en-US" sz="2800" dirty="0">
              <a:solidFill>
                <a:srgbClr val="008000"/>
              </a:solidFill>
              <a:latin typeface="Century"/>
              <a:cs typeface="Century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05939" y="716540"/>
            <a:ext cx="3438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Century"/>
                <a:cs typeface="Century"/>
              </a:rPr>
              <a:t>N</a:t>
            </a:r>
            <a:r>
              <a:rPr lang="en-US" altLang="ja-JP" sz="1600" dirty="0">
                <a:latin typeface="Century"/>
                <a:cs typeface="Century"/>
              </a:rPr>
              <a:t>. </a:t>
            </a:r>
            <a:r>
              <a:rPr lang="en-US" altLang="ja-JP" sz="1600" dirty="0" err="1">
                <a:latin typeface="Century"/>
                <a:cs typeface="Century"/>
              </a:rPr>
              <a:t>Moiseyev</a:t>
            </a:r>
            <a:r>
              <a:rPr lang="en-US" altLang="ja-JP" sz="1600" dirty="0">
                <a:latin typeface="Century"/>
                <a:cs typeface="Century"/>
              </a:rPr>
              <a:t>, Phys. Rep. </a:t>
            </a:r>
            <a:r>
              <a:rPr lang="en-US" altLang="ja-JP" sz="1600" dirty="0" smtClean="0">
                <a:latin typeface="Century"/>
                <a:cs typeface="Century"/>
              </a:rPr>
              <a:t>302(1998)</a:t>
            </a:r>
            <a:endParaRPr kumimoji="1" lang="ja-JP" altLang="en-US" sz="1600" dirty="0">
              <a:latin typeface="Century"/>
              <a:cs typeface="Century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05939" y="1029694"/>
            <a:ext cx="3271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Century"/>
                <a:cs typeface="Century"/>
              </a:rPr>
              <a:t>S. Aoyama,</a:t>
            </a:r>
            <a:r>
              <a:rPr kumimoji="1" lang="ja-JP" altLang="en-US" sz="1600" dirty="0" smtClean="0">
                <a:latin typeface="Century"/>
                <a:cs typeface="Century"/>
              </a:rPr>
              <a:t> </a:t>
            </a:r>
            <a:r>
              <a:rPr kumimoji="1" lang="en-US" altLang="ja-JP" sz="1600" dirty="0" smtClean="0">
                <a:latin typeface="Century"/>
                <a:cs typeface="Century"/>
              </a:rPr>
              <a:t>PTEP, 123D01(2016)</a:t>
            </a:r>
            <a:endParaRPr kumimoji="1" lang="ja-JP" altLang="en-US" sz="16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54397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257300"/>
            <a:ext cx="8902700" cy="43381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49300" y="5618812"/>
            <a:ext cx="680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e.g.When</a:t>
            </a:r>
            <a:r>
              <a:rPr lang="en-US" altLang="ja-JP" dirty="0" smtClean="0"/>
              <a:t> we employ </a:t>
            </a:r>
            <a:r>
              <a:rPr lang="en-US" altLang="ja-JP" dirty="0" err="1" smtClean="0"/>
              <a:t>ω</a:t>
            </a:r>
            <a:r>
              <a:rPr lang="en-US" altLang="ja-JP" dirty="0" smtClean="0"/>
              <a:t>=0.6, </a:t>
            </a:r>
            <a:r>
              <a:rPr lang="en-US" altLang="ja-JP" dirty="0" err="1" smtClean="0"/>
              <a:t>θ</a:t>
            </a:r>
            <a:r>
              <a:rPr lang="en-US" altLang="ja-JP" baseline="-25000" dirty="0" err="1" smtClean="0"/>
              <a:t>max</a:t>
            </a:r>
            <a:r>
              <a:rPr lang="en-US" altLang="ja-JP" dirty="0" smtClean="0"/>
              <a:t>=0.515 rad. Instead of π/4=0.78 rad.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4622" y="434420"/>
            <a:ext cx="8469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8000"/>
                </a:solidFill>
                <a:latin typeface="Century"/>
                <a:cs typeface="Century"/>
              </a:rPr>
              <a:t>CG</a:t>
            </a:r>
            <a:r>
              <a:rPr lang="ja-JP" altLang="en-US" sz="2400" dirty="0" smtClean="0">
                <a:solidFill>
                  <a:srgbClr val="008000"/>
                </a:solidFill>
                <a:latin typeface="Century"/>
                <a:cs typeface="Century"/>
              </a:rPr>
              <a:t>基底関数を複素座標スケーリング法で使うときの問題点</a:t>
            </a:r>
            <a:r>
              <a:rPr lang="en-US" altLang="ja-JP" sz="2400" dirty="0" smtClean="0">
                <a:solidFill>
                  <a:srgbClr val="008000"/>
                </a:solidFill>
                <a:latin typeface="Century"/>
                <a:cs typeface="Century"/>
              </a:rPr>
              <a:t>②</a:t>
            </a:r>
            <a:endParaRPr kumimoji="1" lang="ja-JP" altLang="en-US" sz="2400" dirty="0">
              <a:solidFill>
                <a:srgbClr val="008000"/>
              </a:solidFill>
              <a:latin typeface="Century"/>
              <a:cs typeface="Century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599" y="6131934"/>
            <a:ext cx="816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大きな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ω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を用いると、スケーリングアングルの上限が小さくなる。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4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2425700"/>
            <a:ext cx="8191500" cy="20066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5344" y="118792"/>
            <a:ext cx="645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Triton(</a:t>
            </a:r>
            <a:r>
              <a:rPr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３体系</a:t>
            </a:r>
            <a:r>
              <a:rPr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)</a:t>
            </a:r>
            <a:r>
              <a:rPr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 の </a:t>
            </a:r>
            <a:r>
              <a:rPr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CSM+SVM+CG</a:t>
            </a:r>
            <a:r>
              <a:rPr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計算</a:t>
            </a:r>
            <a:endParaRPr kumimoji="1" lang="ja-JP" altLang="en-US" sz="2800" dirty="0">
              <a:solidFill>
                <a:srgbClr val="008000"/>
              </a:solidFill>
              <a:latin typeface="Century"/>
              <a:cs typeface="Century"/>
            </a:endParaRPr>
          </a:p>
        </p:txBody>
      </p:sp>
      <p:cxnSp>
        <p:nvCxnSpPr>
          <p:cNvPr id="6" name="直線矢印コネクタ 5"/>
          <p:cNvCxnSpPr>
            <a:stCxn id="10" idx="2"/>
          </p:cNvCxnSpPr>
          <p:nvPr/>
        </p:nvCxnSpPr>
        <p:spPr>
          <a:xfrm flipH="1">
            <a:off x="7464666" y="2058312"/>
            <a:ext cx="176015" cy="583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335098" y="1688980"/>
            <a:ext cx="61116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CSM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19535" y="4566294"/>
            <a:ext cx="327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Century"/>
                <a:cs typeface="Century"/>
              </a:rPr>
              <a:t>800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Century"/>
                <a:cs typeface="Century"/>
              </a:rPr>
              <a:t>次元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Century"/>
                <a:cs typeface="Century"/>
              </a:rPr>
              <a:t> -&gt; 30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Century"/>
                <a:cs typeface="Century"/>
              </a:rPr>
              <a:t>次元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Century"/>
                <a:cs typeface="Century"/>
              </a:rPr>
              <a:t>!</a:t>
            </a:r>
            <a:endParaRPr kumimoji="1" lang="ja-JP" altLang="en-US" sz="2800" dirty="0">
              <a:solidFill>
                <a:srgbClr val="FF0000"/>
              </a:solidFill>
              <a:latin typeface="Century"/>
              <a:cs typeface="Century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04616" y="5089514"/>
            <a:ext cx="401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Standard CSM                      CSM+SVM+CG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09332" y="1717238"/>
            <a:ext cx="116051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CSM+SVM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27051" y="1717238"/>
            <a:ext cx="154418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CSM+SVM+CG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4560944" y="2058312"/>
            <a:ext cx="218048" cy="5550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5384800" y="2058312"/>
            <a:ext cx="177415" cy="5550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>
            <a:off x="3022600" y="2086570"/>
            <a:ext cx="218048" cy="5550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997251" y="6517380"/>
            <a:ext cx="61579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 smtClean="0"/>
              <a:t>SVM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K</a:t>
            </a:r>
            <a:r>
              <a:rPr lang="en-US" altLang="ja-JP" sz="1400" dirty="0"/>
              <a:t>. </a:t>
            </a:r>
            <a:r>
              <a:rPr lang="en-US" altLang="ja-JP" sz="1400" dirty="0" err="1"/>
              <a:t>Varga</a:t>
            </a:r>
            <a:r>
              <a:rPr lang="en-US" altLang="ja-JP" sz="1400" dirty="0"/>
              <a:t>, Y. Suzuki, Y. </a:t>
            </a:r>
            <a:r>
              <a:rPr lang="en-US" altLang="ja-JP" sz="1400" dirty="0" err="1"/>
              <a:t>Ohbayashi</a:t>
            </a:r>
            <a:r>
              <a:rPr lang="en-US" altLang="ja-JP" sz="1400" dirty="0"/>
              <a:t>, Phys. Rev. C50, 189 (1994)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756" y="528239"/>
            <a:ext cx="3308684" cy="762000"/>
          </a:xfrm>
          <a:prstGeom prst="rect">
            <a:avLst/>
          </a:prstGeom>
        </p:spPr>
      </p:pic>
      <p:sp>
        <p:nvSpPr>
          <p:cNvPr id="28" name="円/楕円 27"/>
          <p:cNvSpPr/>
          <p:nvPr/>
        </p:nvSpPr>
        <p:spPr>
          <a:xfrm>
            <a:off x="8015858" y="591007"/>
            <a:ext cx="278764" cy="28797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8015858" y="878980"/>
            <a:ext cx="278764" cy="26332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09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981200"/>
            <a:ext cx="7683500" cy="3327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32306" y="193120"/>
            <a:ext cx="3689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aseline="30000" dirty="0" smtClean="0">
                <a:solidFill>
                  <a:srgbClr val="008000"/>
                </a:solidFill>
                <a:latin typeface="Century"/>
                <a:cs typeface="Century"/>
              </a:rPr>
              <a:t>4</a:t>
            </a:r>
            <a:r>
              <a:rPr kumimoji="1"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He</a:t>
            </a:r>
            <a:r>
              <a:rPr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の</a:t>
            </a:r>
            <a:r>
              <a:rPr lang="en-US" altLang="ja-JP" sz="2800" dirty="0">
                <a:solidFill>
                  <a:srgbClr val="008000"/>
                </a:solidFill>
                <a:latin typeface="Century"/>
                <a:cs typeface="Century"/>
              </a:rPr>
              <a:t>0</a:t>
            </a:r>
            <a:r>
              <a:rPr lang="en-US" altLang="ja-JP" sz="2800" baseline="30000" dirty="0">
                <a:solidFill>
                  <a:srgbClr val="008000"/>
                </a:solidFill>
                <a:latin typeface="Century"/>
                <a:cs typeface="Century"/>
              </a:rPr>
              <a:t>-</a:t>
            </a:r>
            <a:r>
              <a:rPr lang="en-US" altLang="ja-JP" sz="2800" dirty="0">
                <a:solidFill>
                  <a:srgbClr val="008000"/>
                </a:solidFill>
                <a:latin typeface="Century"/>
                <a:cs typeface="Century"/>
              </a:rPr>
              <a:t> </a:t>
            </a:r>
            <a:r>
              <a:rPr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の複素固有値</a:t>
            </a:r>
            <a:endParaRPr kumimoji="1" lang="ja-JP" altLang="en-US" sz="2800" dirty="0">
              <a:solidFill>
                <a:srgbClr val="008000"/>
              </a:solidFill>
              <a:latin typeface="Century"/>
              <a:cs typeface="Century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78000" y="1511300"/>
            <a:ext cx="257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Real Range (RG) Gaussian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19700" y="1535668"/>
            <a:ext cx="299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Complex Range (CG) Gaussian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2133600" y="2667000"/>
            <a:ext cx="939800" cy="292100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7500" y="173654"/>
            <a:ext cx="2051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  <a:latin typeface="Century"/>
                <a:cs typeface="Century"/>
              </a:rPr>
              <a:t>CSM+SVM</a:t>
            </a:r>
            <a:endParaRPr kumimoji="1" lang="ja-JP" altLang="en-US" sz="2800" dirty="0">
              <a:solidFill>
                <a:srgbClr val="0000FF"/>
              </a:solidFill>
              <a:latin typeface="Century"/>
              <a:cs typeface="Century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35844" y="5702300"/>
            <a:ext cx="2011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b</a:t>
            </a:r>
            <a:r>
              <a:rPr lang="en-US" altLang="ja-JP" dirty="0" smtClean="0"/>
              <a:t>=15 for t and 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</a:t>
            </a:r>
          </a:p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b</a:t>
            </a:r>
            <a:r>
              <a:rPr kumimoji="1" lang="en-US" altLang="ja-JP" dirty="0" smtClean="0"/>
              <a:t>=5 for </a:t>
            </a:r>
            <a:r>
              <a:rPr kumimoji="1" lang="en-US" altLang="ja-JP" dirty="0" err="1" smtClean="0"/>
              <a:t>deutron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81886" y="5886966"/>
            <a:ext cx="31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baseline="-25000" dirty="0" smtClean="0"/>
              <a:t>3</a:t>
            </a:r>
            <a:r>
              <a:rPr kumimoji="1" lang="en-US" altLang="ja-JP" baseline="30000" dirty="0" smtClean="0"/>
              <a:t>max</a:t>
            </a:r>
            <a:r>
              <a:rPr kumimoji="1" lang="en-US" altLang="ja-JP" dirty="0" smtClean="0"/>
              <a:t>=50fm and N=30 for 3N+N</a:t>
            </a:r>
          </a:p>
          <a:p>
            <a:r>
              <a:rPr lang="en-US" altLang="ja-JP" dirty="0" smtClean="0"/>
              <a:t>b</a:t>
            </a:r>
            <a:r>
              <a:rPr lang="en-US" altLang="ja-JP" baseline="-25000" dirty="0" smtClean="0"/>
              <a:t>3</a:t>
            </a:r>
            <a:r>
              <a:rPr lang="en-US" altLang="ja-JP" baseline="30000" dirty="0" smtClean="0"/>
              <a:t>max</a:t>
            </a:r>
            <a:r>
              <a:rPr lang="en-US" altLang="ja-JP" dirty="0" smtClean="0"/>
              <a:t>=40fm </a:t>
            </a:r>
            <a:r>
              <a:rPr lang="en-US" altLang="ja-JP" dirty="0"/>
              <a:t>for </a:t>
            </a:r>
            <a:r>
              <a:rPr lang="en-US" altLang="ja-JP" dirty="0" smtClean="0"/>
              <a:t>N=20 for 2N+2N</a:t>
            </a:r>
            <a:endParaRPr lang="en-US" altLang="ja-JP" dirty="0"/>
          </a:p>
        </p:txBody>
      </p:sp>
      <p:sp>
        <p:nvSpPr>
          <p:cNvPr id="12" name="円/楕円 11"/>
          <p:cNvSpPr/>
          <p:nvPr/>
        </p:nvSpPr>
        <p:spPr>
          <a:xfrm>
            <a:off x="6019800" y="2762250"/>
            <a:ext cx="939800" cy="292100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23900" y="778808"/>
            <a:ext cx="7647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RG</a:t>
            </a:r>
            <a:r>
              <a:rPr kumimoji="1" lang="ja-JP" altLang="en-US" sz="2400" dirty="0" smtClean="0"/>
              <a:t>基底関数だと、共鳴が求まらないが、</a:t>
            </a:r>
            <a:r>
              <a:rPr kumimoji="1" lang="en-US" altLang="ja-JP" sz="2400" dirty="0" smtClean="0"/>
              <a:t>CG</a:t>
            </a:r>
            <a:r>
              <a:rPr kumimoji="1" lang="ja-JP" altLang="en-US" sz="2400" dirty="0" smtClean="0"/>
              <a:t>基底関数だと、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共鳴が求まる。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2048" y="5123934"/>
            <a:ext cx="119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Minnesota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1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1604682" y="2680442"/>
            <a:ext cx="537883" cy="55282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339793" y="2668489"/>
            <a:ext cx="537883" cy="55282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622613" y="3400600"/>
            <a:ext cx="537883" cy="55282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366204" y="3388647"/>
            <a:ext cx="537883" cy="552824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1858682" y="3666564"/>
            <a:ext cx="80103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872185" y="2945821"/>
            <a:ext cx="746386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 flipV="1">
            <a:off x="1869383" y="2916183"/>
            <a:ext cx="13503" cy="76889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618571" y="2916183"/>
            <a:ext cx="14268" cy="750381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872185" y="2945821"/>
            <a:ext cx="746386" cy="687421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1880084" y="2938687"/>
            <a:ext cx="706379" cy="732119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413902" y="501928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Times New Roman"/>
                <a:cs typeface="Times New Roman"/>
              </a:rPr>
              <a:t>束縛状態</a:t>
            </a: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grpSp>
        <p:nvGrpSpPr>
          <p:cNvPr id="75" name="図形グループ 74"/>
          <p:cNvGrpSpPr/>
          <p:nvPr/>
        </p:nvGrpSpPr>
        <p:grpSpPr>
          <a:xfrm>
            <a:off x="5494008" y="2083594"/>
            <a:ext cx="2840944" cy="3448649"/>
            <a:chOff x="5494008" y="2083594"/>
            <a:chExt cx="2840944" cy="3448649"/>
          </a:xfrm>
        </p:grpSpPr>
        <p:sp>
          <p:nvSpPr>
            <p:cNvPr id="47" name="円/楕円 46"/>
            <p:cNvSpPr/>
            <p:nvPr/>
          </p:nvSpPr>
          <p:spPr>
            <a:xfrm>
              <a:off x="5494008" y="2127618"/>
              <a:ext cx="537883" cy="55282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7797069" y="2083594"/>
              <a:ext cx="537883" cy="55282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5494008" y="4166127"/>
              <a:ext cx="537883" cy="55282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7797069" y="4166127"/>
              <a:ext cx="537883" cy="55282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コネクタ 50"/>
            <p:cNvCxnSpPr/>
            <p:nvPr/>
          </p:nvCxnSpPr>
          <p:spPr>
            <a:xfrm>
              <a:off x="5783159" y="4498157"/>
              <a:ext cx="2316321" cy="0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5783159" y="2344646"/>
              <a:ext cx="2370455" cy="0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H="1" flipV="1">
              <a:off x="5769657" y="2344647"/>
              <a:ext cx="13502" cy="2153510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8051526" y="2305251"/>
              <a:ext cx="0" cy="2192906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5769657" y="2344648"/>
              <a:ext cx="2281869" cy="2153509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V="1">
              <a:off x="5769657" y="2344648"/>
              <a:ext cx="2238799" cy="2115189"/>
            </a:xfrm>
            <a:prstGeom prst="line">
              <a:avLst/>
            </a:prstGeom>
            <a:ln w="5715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テキスト ボックス 69"/>
            <p:cNvSpPr txBox="1"/>
            <p:nvPr/>
          </p:nvSpPr>
          <p:spPr>
            <a:xfrm>
              <a:off x="6011571" y="5070578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latin typeface="Times New Roman"/>
                  <a:cs typeface="Times New Roman"/>
                </a:rPr>
                <a:t>共鳴状態</a:t>
              </a:r>
              <a:endParaRPr kumimoji="1" lang="ja-JP" altLang="en-US" sz="2400" dirty="0">
                <a:latin typeface="Times New Roman"/>
                <a:cs typeface="Times New Roman"/>
              </a:endParaRPr>
            </a:p>
          </p:txBody>
        </p:sp>
      </p:grpSp>
      <p:sp>
        <p:nvSpPr>
          <p:cNvPr id="71" name="テキスト ボックス 70"/>
          <p:cNvSpPr txBox="1"/>
          <p:nvPr/>
        </p:nvSpPr>
        <p:spPr>
          <a:xfrm>
            <a:off x="952451" y="224194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4</a:t>
            </a:r>
            <a:r>
              <a:rPr lang="ja-JP" altLang="en-US" sz="4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体共鳴状態</a:t>
            </a:r>
            <a:endParaRPr kumimoji="1" lang="ja-JP" altLang="en-US" sz="4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pSp>
        <p:nvGrpSpPr>
          <p:cNvPr id="74" name="図形グループ 73"/>
          <p:cNvGrpSpPr/>
          <p:nvPr/>
        </p:nvGrpSpPr>
        <p:grpSpPr>
          <a:xfrm>
            <a:off x="2142565" y="1241902"/>
            <a:ext cx="4200188" cy="2328437"/>
            <a:chOff x="2452696" y="1010126"/>
            <a:chExt cx="4447996" cy="727716"/>
          </a:xfrm>
        </p:grpSpPr>
        <p:sp>
          <p:nvSpPr>
            <p:cNvPr id="72" name="右矢印 71"/>
            <p:cNvSpPr/>
            <p:nvPr/>
          </p:nvSpPr>
          <p:spPr>
            <a:xfrm>
              <a:off x="4084320" y="1610334"/>
              <a:ext cx="985520" cy="127508"/>
            </a:xfrm>
            <a:prstGeom prst="rightArrow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452696" y="1010126"/>
              <a:ext cx="4447996" cy="182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相互作用が、弱くなると</a:t>
              </a:r>
              <a:endParaRPr kumimoji="1" lang="ja-JP" altLang="en-US" sz="3200" dirty="0"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920414" y="5700183"/>
            <a:ext cx="7895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Complex</a:t>
            </a:r>
            <a:r>
              <a:rPr kumimoji="1" lang="ja-JP" alt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Scaling Method</a:t>
            </a:r>
            <a:r>
              <a:rPr kumimoji="1" lang="ja-JP" alt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は、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束縛状態、共鳴状態、連続状態</a:t>
            </a:r>
            <a:r>
              <a:rPr kumimoji="1" lang="ja-JP" alt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を</a:t>
            </a:r>
            <a:r>
              <a:rPr lang="ja-JP" alt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統一的に扱うことができる。</a:t>
            </a:r>
            <a:endParaRPr kumimoji="1" lang="en-US" altLang="ja-JP" sz="2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626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016000"/>
            <a:ext cx="6032500" cy="4064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32306" y="294720"/>
            <a:ext cx="500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>
                <a:solidFill>
                  <a:srgbClr val="008000"/>
                </a:solidFill>
                <a:latin typeface="Century"/>
                <a:cs typeface="Century"/>
              </a:rPr>
              <a:t>λ</a:t>
            </a:r>
            <a:r>
              <a:rPr kumimoji="1"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トラジェクトリ</a:t>
            </a:r>
            <a:r>
              <a:rPr kumimoji="1"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 </a:t>
            </a:r>
            <a:r>
              <a:rPr kumimoji="1"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（</a:t>
            </a:r>
            <a:r>
              <a:rPr lang="en-US" altLang="ja-JP" sz="2800" baseline="30000" dirty="0" smtClean="0">
                <a:solidFill>
                  <a:srgbClr val="008000"/>
                </a:solidFill>
                <a:latin typeface="Century"/>
                <a:cs typeface="Century"/>
              </a:rPr>
              <a:t>4</a:t>
            </a:r>
            <a:r>
              <a:rPr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He</a:t>
            </a:r>
            <a:r>
              <a:rPr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　</a:t>
            </a:r>
            <a:r>
              <a:rPr kumimoji="1"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0</a:t>
            </a:r>
            <a:r>
              <a:rPr kumimoji="1" lang="en-US" altLang="ja-JP" sz="2800" baseline="30000" dirty="0" smtClean="0">
                <a:solidFill>
                  <a:srgbClr val="008000"/>
                </a:solidFill>
                <a:latin typeface="Century"/>
                <a:cs typeface="Century"/>
              </a:rPr>
              <a:t>-</a:t>
            </a:r>
            <a:r>
              <a:rPr kumimoji="1"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 </a:t>
            </a:r>
            <a:r>
              <a:rPr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）</a:t>
            </a:r>
            <a:endParaRPr kumimoji="1" lang="ja-JP" altLang="en-US" sz="2800" dirty="0">
              <a:solidFill>
                <a:srgbClr val="008000"/>
              </a:solidFill>
              <a:latin typeface="Century"/>
              <a:cs typeface="Century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5080000"/>
            <a:ext cx="6667500" cy="101905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329166" y="6002972"/>
            <a:ext cx="44846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ja-JP" sz="1400" dirty="0" smtClean="0">
                <a:latin typeface="Century"/>
                <a:cs typeface="Century"/>
              </a:rPr>
              <a:t>ACCC+CSM</a:t>
            </a:r>
          </a:p>
          <a:p>
            <a:r>
              <a:rPr lang="pt-BR" altLang="ja-JP" sz="1400" dirty="0" smtClean="0">
                <a:latin typeface="Century"/>
                <a:cs typeface="Century"/>
              </a:rPr>
              <a:t>S. </a:t>
            </a:r>
            <a:r>
              <a:rPr lang="pt-BR" altLang="ja-JP" sz="1400" dirty="0" err="1" smtClean="0">
                <a:latin typeface="Century"/>
                <a:cs typeface="Century"/>
              </a:rPr>
              <a:t>Aoyama</a:t>
            </a:r>
            <a:r>
              <a:rPr lang="pt-BR" altLang="ja-JP" sz="1400" dirty="0" smtClean="0">
                <a:latin typeface="Century"/>
                <a:cs typeface="Century"/>
              </a:rPr>
              <a:t>, </a:t>
            </a:r>
            <a:r>
              <a:rPr lang="pt-BR" altLang="ja-JP" sz="1400" dirty="0" err="1" smtClean="0">
                <a:latin typeface="Century"/>
                <a:cs typeface="Century"/>
              </a:rPr>
              <a:t>Phys</a:t>
            </a:r>
            <a:r>
              <a:rPr lang="pt-BR" altLang="ja-JP" sz="1400" dirty="0" smtClean="0">
                <a:latin typeface="Century"/>
                <a:cs typeface="Century"/>
              </a:rPr>
              <a:t>. Rev. C 68 (2003).</a:t>
            </a:r>
          </a:p>
          <a:p>
            <a:r>
              <a:rPr lang="pt-BR" altLang="ja-JP" sz="1400" dirty="0" smtClean="0">
                <a:latin typeface="Century"/>
                <a:cs typeface="Century"/>
              </a:rPr>
              <a:t>S. </a:t>
            </a:r>
            <a:r>
              <a:rPr lang="pt-BR" altLang="ja-JP" sz="1400" dirty="0" err="1" smtClean="0">
                <a:latin typeface="Century"/>
                <a:cs typeface="Century"/>
              </a:rPr>
              <a:t>Aoyama</a:t>
            </a:r>
            <a:r>
              <a:rPr lang="pt-BR" altLang="ja-JP" sz="1400" dirty="0" smtClean="0">
                <a:latin typeface="Century"/>
                <a:cs typeface="Century"/>
              </a:rPr>
              <a:t>, </a:t>
            </a:r>
            <a:r>
              <a:rPr lang="pt-BR" altLang="ja-JP" sz="1400" dirty="0" err="1" smtClean="0">
                <a:latin typeface="Century"/>
                <a:cs typeface="Century"/>
              </a:rPr>
              <a:t>Phys</a:t>
            </a:r>
            <a:r>
              <a:rPr lang="pt-BR" altLang="ja-JP" sz="1400" dirty="0" smtClean="0">
                <a:latin typeface="Century"/>
                <a:cs typeface="Century"/>
              </a:rPr>
              <a:t>. Rev. </a:t>
            </a:r>
            <a:r>
              <a:rPr lang="pt-BR" altLang="ja-JP" sz="1400" dirty="0" err="1" smtClean="0">
                <a:latin typeface="Century"/>
                <a:cs typeface="Century"/>
              </a:rPr>
              <a:t>Lett</a:t>
            </a:r>
            <a:r>
              <a:rPr lang="pt-BR" altLang="ja-JP" sz="1400" dirty="0" smtClean="0">
                <a:latin typeface="Century"/>
                <a:cs typeface="Century"/>
              </a:rPr>
              <a:t>. 89 052501 (2002).</a:t>
            </a:r>
            <a:endParaRPr lang="ja-JP" altLang="en-US" sz="14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3279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574800"/>
            <a:ext cx="5905500" cy="395016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32306" y="294720"/>
            <a:ext cx="585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008000"/>
                </a:solidFill>
                <a:latin typeface="Century"/>
                <a:cs typeface="Century"/>
              </a:rPr>
              <a:t>θ</a:t>
            </a:r>
            <a:r>
              <a:rPr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トラジェクトリ　（</a:t>
            </a:r>
            <a:r>
              <a:rPr lang="en-US" altLang="ja-JP" sz="2800" baseline="30000" dirty="0">
                <a:solidFill>
                  <a:srgbClr val="008000"/>
                </a:solidFill>
                <a:latin typeface="Century"/>
                <a:cs typeface="Century"/>
              </a:rPr>
              <a:t>4</a:t>
            </a:r>
            <a:r>
              <a:rPr lang="en-US" altLang="ja-JP" sz="2800" dirty="0">
                <a:solidFill>
                  <a:srgbClr val="008000"/>
                </a:solidFill>
                <a:latin typeface="Century"/>
                <a:cs typeface="Century"/>
              </a:rPr>
              <a:t>He</a:t>
            </a:r>
            <a:r>
              <a:rPr lang="ja-JP" altLang="en-US" sz="2800" dirty="0">
                <a:solidFill>
                  <a:srgbClr val="008000"/>
                </a:solidFill>
                <a:latin typeface="Century"/>
                <a:cs typeface="Century"/>
              </a:rPr>
              <a:t>　</a:t>
            </a:r>
            <a:r>
              <a:rPr lang="en-US" altLang="ja-JP" sz="2800" dirty="0">
                <a:solidFill>
                  <a:srgbClr val="008000"/>
                </a:solidFill>
                <a:latin typeface="Century"/>
                <a:cs typeface="Century"/>
              </a:rPr>
              <a:t>0</a:t>
            </a:r>
            <a:r>
              <a:rPr lang="en-US" altLang="ja-JP" sz="2800" baseline="30000" dirty="0">
                <a:solidFill>
                  <a:srgbClr val="008000"/>
                </a:solidFill>
                <a:latin typeface="Century"/>
                <a:cs typeface="Century"/>
              </a:rPr>
              <a:t>-</a:t>
            </a:r>
            <a:r>
              <a:rPr lang="en-US" altLang="ja-JP" sz="2800" dirty="0">
                <a:solidFill>
                  <a:srgbClr val="008000"/>
                </a:solidFill>
                <a:latin typeface="Century"/>
                <a:cs typeface="Century"/>
              </a:rPr>
              <a:t> </a:t>
            </a:r>
            <a:r>
              <a:rPr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）</a:t>
            </a:r>
            <a:endParaRPr lang="ja-JP" altLang="en-US" sz="2800" dirty="0">
              <a:solidFill>
                <a:srgbClr val="008000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76339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9707" y="297190"/>
            <a:ext cx="1131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まとめ</a:t>
            </a:r>
            <a:endParaRPr kumimoji="1" lang="ja-JP" altLang="en-US" sz="28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2358" y="1195553"/>
            <a:ext cx="83132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3366FF"/>
                </a:solidFill>
              </a:rPr>
              <a:t>・</a:t>
            </a:r>
            <a:r>
              <a:rPr lang="en-US" altLang="ja-JP" sz="2800" dirty="0" smtClean="0">
                <a:solidFill>
                  <a:srgbClr val="3366FF"/>
                </a:solidFill>
              </a:rPr>
              <a:t>CSM+SVM</a:t>
            </a:r>
            <a:r>
              <a:rPr lang="ja-JP" altLang="en-US" sz="2800" dirty="0" smtClean="0">
                <a:solidFill>
                  <a:srgbClr val="3366FF"/>
                </a:solidFill>
              </a:rPr>
              <a:t>の提案を行った。</a:t>
            </a:r>
            <a:endParaRPr lang="en-US" altLang="ja-JP" sz="2800" dirty="0" smtClean="0">
              <a:solidFill>
                <a:srgbClr val="3366FF"/>
              </a:solidFill>
            </a:endParaRPr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Complex Scaling</a:t>
            </a:r>
            <a:r>
              <a:rPr lang="ja-JP" altLang="en-US" sz="2800" dirty="0" smtClean="0"/>
              <a:t>により、部分系の波動関数の振動の</a:t>
            </a:r>
            <a:endParaRPr lang="en-US" altLang="ja-JP" sz="2800" dirty="0" smtClean="0"/>
          </a:p>
          <a:p>
            <a:r>
              <a:rPr lang="ja-JP" altLang="en-US" sz="2800" dirty="0" smtClean="0"/>
              <a:t>記述が悪くなるため、</a:t>
            </a:r>
            <a:r>
              <a:rPr lang="en-US" altLang="ja-JP" sz="2800" dirty="0" smtClean="0"/>
              <a:t>Real-range Gaussian</a:t>
            </a:r>
            <a:r>
              <a:rPr lang="ja-JP" altLang="en-US" sz="2800" dirty="0" smtClean="0"/>
              <a:t>では上手くい</a:t>
            </a:r>
            <a:endParaRPr lang="en-US" altLang="ja-JP" sz="2800" dirty="0" smtClean="0"/>
          </a:p>
          <a:p>
            <a:r>
              <a:rPr lang="ja-JP" altLang="en-US" sz="2800" dirty="0" smtClean="0"/>
              <a:t>かなかったが、</a:t>
            </a:r>
            <a:r>
              <a:rPr lang="en-US" altLang="ja-JP" sz="2800" dirty="0" smtClean="0"/>
              <a:t>Complex-range Gaussian</a:t>
            </a:r>
            <a:r>
              <a:rPr lang="ja-JP" altLang="en-US" sz="2800" dirty="0" smtClean="0"/>
              <a:t>で改善された。</a:t>
            </a:r>
            <a:endParaRPr kumimoji="1" lang="en-US" altLang="ja-JP" sz="2800" dirty="0"/>
          </a:p>
          <a:p>
            <a:r>
              <a:rPr lang="ja-JP" altLang="en-US" sz="2800" dirty="0" smtClean="0"/>
              <a:t>・</a:t>
            </a:r>
            <a:r>
              <a:rPr lang="en-US" altLang="ja-JP" sz="2800" baseline="30000" dirty="0" smtClean="0"/>
              <a:t>4</a:t>
            </a:r>
            <a:r>
              <a:rPr lang="en-US" altLang="ja-JP" sz="2800" dirty="0" smtClean="0"/>
              <a:t>He</a:t>
            </a:r>
            <a:r>
              <a:rPr lang="ja-JP" altLang="en-US" sz="2800" dirty="0" smtClean="0"/>
              <a:t>の</a:t>
            </a:r>
            <a:r>
              <a:rPr lang="en-US" altLang="ja-JP" sz="2800" dirty="0" smtClean="0"/>
              <a:t>0</a:t>
            </a:r>
            <a:r>
              <a:rPr lang="en-US" altLang="ja-JP" sz="2800" baseline="30000" dirty="0" smtClean="0"/>
              <a:t>-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0</a:t>
            </a:r>
            <a:r>
              <a:rPr lang="en-US" altLang="ja-JP" sz="2800" baseline="30000" dirty="0" smtClean="0"/>
              <a:t>+</a:t>
            </a:r>
            <a:r>
              <a:rPr lang="ja-JP" altLang="en-US" sz="2800" dirty="0" smtClean="0"/>
              <a:t>）が</a:t>
            </a:r>
            <a:r>
              <a:rPr lang="ja-JP" altLang="en-US" sz="2800" dirty="0" smtClean="0"/>
              <a:t>、</a:t>
            </a:r>
            <a:r>
              <a:rPr lang="ja-JP" altLang="en-US" sz="2800" dirty="0" smtClean="0"/>
              <a:t>共鳴状態として、実験と矛盾なく</a:t>
            </a:r>
            <a:endParaRPr lang="en-US" altLang="ja-JP" sz="2800" dirty="0" smtClean="0"/>
          </a:p>
          <a:p>
            <a:r>
              <a:rPr lang="ja-JP" altLang="en-US" sz="2800" dirty="0" smtClean="0"/>
              <a:t>求まった。</a:t>
            </a:r>
            <a:endParaRPr lang="en-US" altLang="ja-JP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8739" y="446884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今後</a:t>
            </a:r>
            <a:endParaRPr kumimoji="1" lang="ja-JP" altLang="en-US" sz="28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3325" y="5263297"/>
            <a:ext cx="3599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baseline="30000" dirty="0" smtClean="0"/>
              <a:t>4</a:t>
            </a:r>
            <a:r>
              <a:rPr lang="en-US" altLang="ja-JP" sz="2800" dirty="0" smtClean="0"/>
              <a:t>He</a:t>
            </a:r>
            <a:r>
              <a:rPr lang="ja-JP" altLang="en-US" sz="2800" dirty="0" smtClean="0"/>
              <a:t>の他の</a:t>
            </a:r>
            <a:r>
              <a:rPr lang="ja-JP" altLang="en-US" sz="2800" dirty="0" smtClean="0"/>
              <a:t>スピン</a:t>
            </a:r>
            <a:r>
              <a:rPr lang="ja-JP" altLang="en-US" sz="2800" dirty="0" smtClean="0"/>
              <a:t>状態</a:t>
            </a:r>
            <a:endParaRPr lang="en-US" altLang="ja-JP" sz="2800" dirty="0" smtClean="0"/>
          </a:p>
          <a:p>
            <a:r>
              <a:rPr lang="ja-JP" altLang="en-US" sz="2800" dirty="0" smtClean="0"/>
              <a:t>・テトラニュートロン</a:t>
            </a:r>
            <a:r>
              <a:rPr lang="en-US" altLang="ja-JP" sz="2800" dirty="0" smtClean="0"/>
              <a:t>(</a:t>
            </a:r>
            <a:r>
              <a:rPr lang="en-US" altLang="ja-JP" sz="2800" baseline="30000" dirty="0" smtClean="0"/>
              <a:t>4</a:t>
            </a:r>
            <a:r>
              <a:rPr lang="en-US" altLang="ja-JP" sz="2800" dirty="0" smtClean="0"/>
              <a:t>n)</a:t>
            </a:r>
          </a:p>
        </p:txBody>
      </p:sp>
    </p:spTree>
    <p:extLst>
      <p:ext uri="{BB962C8B-B14F-4D97-AF65-F5344CB8AC3E}">
        <p14:creationId xmlns:p14="http://schemas.microsoft.com/office/powerpoint/2010/main" val="177203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389466" y="390366"/>
            <a:ext cx="492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Complex Scaling Method</a:t>
            </a:r>
            <a:endParaRPr kumimoji="1" lang="ja-JP" altLang="en-US" sz="36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44525" y="2292800"/>
            <a:ext cx="1500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Hψ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Eψ</a:t>
            </a:r>
            <a:endParaRPr lang="en-US" altLang="ja-JP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364032" y="2292800"/>
            <a:ext cx="2002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lang="en-US" altLang="ja-JP" sz="2800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θ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altLang="ja-JP" sz="2800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θ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E*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ψ</a:t>
            </a:r>
            <a:r>
              <a:rPr lang="en-US" altLang="ja-JP" sz="2800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θ</a:t>
            </a:r>
            <a:endParaRPr lang="en-US" altLang="ja-JP" sz="28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2533465" y="260871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2457139" y="2113273"/>
            <a:ext cx="1600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　→　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re</a:t>
            </a:r>
            <a:r>
              <a:rPr lang="en-US" altLang="ja-JP" sz="2800" i="1" baseline="30000" dirty="0" err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altLang="ja-JP" sz="2800" baseline="30000" dirty="0" err="1">
                <a:solidFill>
                  <a:srgbClr val="000000"/>
                </a:solidFill>
                <a:latin typeface="Times New Roman"/>
                <a:cs typeface="Times New Roman"/>
              </a:rPr>
              <a:t>θ</a:t>
            </a:r>
            <a:endParaRPr lang="en-US" altLang="ja-JP" sz="2800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2457139" y="2608712"/>
            <a:ext cx="1844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　→　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  <a:cs typeface="Times New Roman"/>
              </a:rPr>
              <a:t>pe</a:t>
            </a:r>
            <a:r>
              <a:rPr lang="en-US" altLang="ja-JP" sz="2800" i="1" baseline="30000" dirty="0" err="1">
                <a:solidFill>
                  <a:srgbClr val="000000"/>
                </a:solidFill>
                <a:latin typeface="Times New Roman"/>
                <a:cs typeface="Times New Roman"/>
              </a:rPr>
              <a:t>-i</a:t>
            </a:r>
            <a:r>
              <a:rPr lang="en-US" altLang="ja-JP" sz="2800" baseline="30000" dirty="0" err="1">
                <a:solidFill>
                  <a:srgbClr val="000000"/>
                </a:solidFill>
                <a:latin typeface="Times New Roman"/>
                <a:cs typeface="Times New Roman"/>
              </a:rPr>
              <a:t>θ</a:t>
            </a:r>
            <a:endParaRPr lang="en-US" altLang="ja-JP" sz="2800" baseline="30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Text Box 1055"/>
          <p:cNvSpPr txBox="1">
            <a:spLocks noChangeArrowheads="1"/>
          </p:cNvSpPr>
          <p:nvPr/>
        </p:nvSpPr>
        <p:spPr bwMode="auto">
          <a:xfrm>
            <a:off x="292998" y="4036612"/>
            <a:ext cx="8715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000" dirty="0">
                <a:latin typeface="Times New Roman"/>
                <a:ea typeface="ＭＳ Ｐゴシック" pitchFamily="50" charset="-128"/>
                <a:cs typeface="Times New Roman"/>
              </a:rPr>
              <a:t>Review: </a:t>
            </a:r>
            <a:r>
              <a:rPr lang="en-US" altLang="ja-JP" sz="2000" dirty="0" smtClean="0">
                <a:latin typeface="Times New Roman"/>
                <a:ea typeface="ＭＳ Ｐゴシック" pitchFamily="50" charset="-128"/>
                <a:cs typeface="Times New Roman"/>
              </a:rPr>
              <a:t>S</a:t>
            </a:r>
            <a:r>
              <a:rPr lang="en-US" altLang="ja-JP" sz="2000" dirty="0">
                <a:latin typeface="Times New Roman"/>
                <a:ea typeface="ＭＳ Ｐゴシック" pitchFamily="50" charset="-128"/>
                <a:cs typeface="Times New Roman"/>
              </a:rPr>
              <a:t>. Aoyama, </a:t>
            </a:r>
            <a:r>
              <a:rPr lang="en-US" altLang="ja-JP" sz="2000" dirty="0" err="1">
                <a:latin typeface="Times New Roman"/>
                <a:ea typeface="ＭＳ Ｐゴシック" pitchFamily="50" charset="-128"/>
                <a:cs typeface="Times New Roman"/>
              </a:rPr>
              <a:t>T.Myo</a:t>
            </a:r>
            <a:r>
              <a:rPr lang="en-US" altLang="ja-JP" sz="2000" dirty="0">
                <a:latin typeface="Times New Roman"/>
                <a:ea typeface="ＭＳ Ｐゴシック" pitchFamily="50" charset="-128"/>
                <a:cs typeface="Times New Roman"/>
              </a:rPr>
              <a:t>, K. Kato and K. Ikeda </a:t>
            </a:r>
            <a:r>
              <a:rPr lang="en-US" sz="2000" dirty="0" err="1">
                <a:latin typeface="Times New Roman"/>
                <a:ea typeface="ＭＳ Ｐゴシック" pitchFamily="50" charset="-128"/>
                <a:cs typeface="Times New Roman"/>
              </a:rPr>
              <a:t>Prog</a:t>
            </a:r>
            <a:r>
              <a:rPr lang="en-US" sz="2000" dirty="0">
                <a:latin typeface="Times New Roman"/>
                <a:ea typeface="ＭＳ Ｐゴシック" pitchFamily="50" charset="-128"/>
                <a:cs typeface="Times New Roman"/>
              </a:rPr>
              <a:t>. </a:t>
            </a:r>
            <a:r>
              <a:rPr lang="en-US" sz="2000" dirty="0" err="1">
                <a:latin typeface="Times New Roman"/>
                <a:ea typeface="ＭＳ Ｐゴシック" pitchFamily="50" charset="-128"/>
                <a:cs typeface="Times New Roman"/>
              </a:rPr>
              <a:t>Theor</a:t>
            </a:r>
            <a:r>
              <a:rPr lang="en-US" sz="2000" dirty="0">
                <a:latin typeface="Times New Roman"/>
                <a:ea typeface="ＭＳ Ｐゴシック" pitchFamily="50" charset="-128"/>
                <a:cs typeface="Times New Roman"/>
              </a:rPr>
              <a:t>. Phys., 116 (2006).</a:t>
            </a:r>
            <a:r>
              <a:rPr lang="en-US" altLang="ja-JP" sz="2000" dirty="0">
                <a:latin typeface="Times New Roman"/>
                <a:ea typeface="ＭＳ Ｐゴシック" pitchFamily="50" charset="-128"/>
                <a:cs typeface="Times New Roman"/>
              </a:rPr>
              <a:t>               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6366933" y="3225810"/>
            <a:ext cx="1791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*=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altLang="ja-JP" sz="2800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altLang="ja-JP" sz="28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Γ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/2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257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3290488"/>
            <a:ext cx="3670300" cy="183055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138" y="1816100"/>
            <a:ext cx="4523361" cy="4662236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4458782" y="4242316"/>
            <a:ext cx="10657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4446082" y="4394716"/>
            <a:ext cx="10911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92100" y="178048"/>
            <a:ext cx="3965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 </a:t>
            </a:r>
            <a:r>
              <a:rPr kumimoji="1" lang="en-US" altLang="ja-JP" sz="2800" baseline="30000" dirty="0" smtClean="0">
                <a:solidFill>
                  <a:srgbClr val="008000"/>
                </a:solidFill>
                <a:latin typeface="Century"/>
                <a:cs typeface="Century"/>
              </a:rPr>
              <a:t>4</a:t>
            </a:r>
            <a:r>
              <a:rPr kumimoji="1"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He</a:t>
            </a:r>
            <a:r>
              <a:rPr kumimoji="1" lang="ja-JP" altLang="en-US" sz="2800" dirty="0" smtClean="0">
                <a:solidFill>
                  <a:srgbClr val="008000"/>
                </a:solidFill>
                <a:latin typeface="Century"/>
                <a:cs typeface="Century"/>
              </a:rPr>
              <a:t>のエネルギーレベル</a:t>
            </a:r>
            <a:r>
              <a:rPr kumimoji="1" lang="en-US" altLang="ja-JP" sz="2800" dirty="0" smtClean="0">
                <a:solidFill>
                  <a:srgbClr val="008000"/>
                </a:solidFill>
                <a:latin typeface="Century"/>
                <a:cs typeface="Century"/>
              </a:rPr>
              <a:t> </a:t>
            </a:r>
            <a:endParaRPr kumimoji="1" lang="ja-JP" altLang="en-US" sz="2800" dirty="0">
              <a:solidFill>
                <a:srgbClr val="008000"/>
              </a:solidFill>
              <a:latin typeface="Century"/>
              <a:cs typeface="Century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02300" y="4699000"/>
            <a:ext cx="145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t+p</a:t>
            </a:r>
            <a:r>
              <a:rPr kumimoji="1" lang="en-US" altLang="ja-JP" dirty="0" smtClean="0"/>
              <a:t> threshold</a:t>
            </a:r>
            <a:endParaRPr kumimoji="1" lang="ja-JP" altLang="en-US" dirty="0"/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5994400" y="4541282"/>
            <a:ext cx="238757" cy="1577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5833377" y="5330246"/>
            <a:ext cx="3894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Century"/>
                <a:cs typeface="Century"/>
              </a:rPr>
              <a:t>D.R. Tilley, H.R. Weller, G.M. Hale,</a:t>
            </a:r>
          </a:p>
          <a:p>
            <a:r>
              <a:rPr lang="en-US" altLang="ja-JP" sz="1400" dirty="0" err="1" smtClean="0">
                <a:latin typeface="Century"/>
                <a:cs typeface="Century"/>
              </a:rPr>
              <a:t>Nucl</a:t>
            </a:r>
            <a:r>
              <a:rPr lang="en-US" altLang="ja-JP" sz="1400" dirty="0" smtClean="0">
                <a:latin typeface="Century"/>
                <a:cs typeface="Century"/>
              </a:rPr>
              <a:t> </a:t>
            </a:r>
            <a:r>
              <a:rPr lang="en-US" altLang="ja-JP" sz="1400" dirty="0" err="1" smtClean="0">
                <a:latin typeface="Century"/>
                <a:cs typeface="Century"/>
              </a:rPr>
              <a:t>Phys</a:t>
            </a:r>
            <a:r>
              <a:rPr lang="en-US" altLang="ja-JP" sz="1400" dirty="0" smtClean="0">
                <a:latin typeface="Century"/>
                <a:cs typeface="Century"/>
              </a:rPr>
              <a:t> A 541(1992).</a:t>
            </a:r>
            <a:endParaRPr lang="ja-JP" altLang="en-US" sz="1400" dirty="0">
              <a:latin typeface="Century"/>
              <a:cs typeface="Century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6500" y="4494768"/>
            <a:ext cx="149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h</a:t>
            </a:r>
            <a:r>
              <a:rPr lang="en-US" altLang="ja-JP" dirty="0" err="1" smtClean="0"/>
              <a:t>+n</a:t>
            </a:r>
            <a:r>
              <a:rPr kumimoji="1" lang="en-US" altLang="ja-JP" dirty="0" smtClean="0"/>
              <a:t> threshold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7317743" y="4383564"/>
            <a:ext cx="238757" cy="1577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458782" y="4115316"/>
            <a:ext cx="10657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458782" y="3874016"/>
            <a:ext cx="11038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446082" y="3797816"/>
            <a:ext cx="11038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446082" y="3658116"/>
            <a:ext cx="10784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446082" y="3493016"/>
            <a:ext cx="11038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458782" y="3353316"/>
            <a:ext cx="11038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458782" y="3112016"/>
            <a:ext cx="10784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108579" y="1616819"/>
            <a:ext cx="414867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00FF"/>
                </a:solidFill>
                <a:latin typeface="Century"/>
                <a:cs typeface="Century"/>
              </a:rPr>
              <a:t>p+p+n+n</a:t>
            </a:r>
            <a:r>
              <a:rPr lang="en-US" altLang="ja-JP" sz="2400" dirty="0">
                <a:solidFill>
                  <a:srgbClr val="0000FF"/>
                </a:solidFill>
                <a:latin typeface="Century"/>
                <a:cs typeface="Century"/>
              </a:rPr>
              <a:t> </a:t>
            </a:r>
            <a:r>
              <a:rPr lang="ja-JP" altLang="en-US" sz="2400" dirty="0" smtClean="0">
                <a:solidFill>
                  <a:srgbClr val="0000FF"/>
                </a:solidFill>
                <a:latin typeface="Century"/>
                <a:cs typeface="Century"/>
              </a:rPr>
              <a:t>敷居値の下に、九つの励起状態が報告されている。</a:t>
            </a:r>
            <a:endParaRPr lang="en-US" altLang="ja-JP" sz="2400" dirty="0" smtClean="0">
              <a:solidFill>
                <a:srgbClr val="0000FF"/>
              </a:solidFill>
              <a:latin typeface="Century"/>
              <a:cs typeface="Century"/>
            </a:endParaRPr>
          </a:p>
          <a:p>
            <a:r>
              <a:rPr kumimoji="1" lang="ja-JP" altLang="en-US" sz="2400" dirty="0" smtClean="0">
                <a:solidFill>
                  <a:srgbClr val="0000FF"/>
                </a:solidFill>
                <a:latin typeface="Century"/>
                <a:cs typeface="Century"/>
              </a:rPr>
              <a:t>（理論は</a:t>
            </a:r>
            <a:r>
              <a:rPr lang="ja-JP" altLang="en-US" sz="2400" dirty="0" smtClean="0">
                <a:solidFill>
                  <a:srgbClr val="0000FF"/>
                </a:solidFill>
                <a:latin typeface="Century"/>
                <a:cs typeface="Century"/>
              </a:rPr>
              <a:t>、多くても七）</a:t>
            </a:r>
            <a:endParaRPr kumimoji="1" lang="ja-JP" altLang="en-US" sz="2400" dirty="0">
              <a:solidFill>
                <a:srgbClr val="0000FF"/>
              </a:solidFill>
              <a:latin typeface="Century"/>
              <a:cs typeface="Century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493771" y="2514600"/>
            <a:ext cx="937257" cy="1029216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図形グループ 31"/>
          <p:cNvGrpSpPr/>
          <p:nvPr/>
        </p:nvGrpSpPr>
        <p:grpSpPr>
          <a:xfrm>
            <a:off x="800100" y="4719081"/>
            <a:ext cx="977900" cy="241301"/>
            <a:chOff x="800100" y="4890532"/>
            <a:chExt cx="977900" cy="241301"/>
          </a:xfrm>
        </p:grpSpPr>
        <p:cxnSp>
          <p:nvCxnSpPr>
            <p:cNvPr id="20" name="直線コネクタ 19"/>
            <p:cNvCxnSpPr/>
            <p:nvPr/>
          </p:nvCxnSpPr>
          <p:spPr>
            <a:xfrm>
              <a:off x="800100" y="4890532"/>
              <a:ext cx="190500" cy="240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800100" y="4890532"/>
              <a:ext cx="190500" cy="241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1587500" y="4890532"/>
              <a:ext cx="190500" cy="240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V="1">
              <a:off x="1587500" y="4890532"/>
              <a:ext cx="190500" cy="2413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線矢印コネクタ 36"/>
          <p:cNvCxnSpPr/>
          <p:nvPr/>
        </p:nvCxnSpPr>
        <p:spPr>
          <a:xfrm flipH="1">
            <a:off x="2540000" y="3290488"/>
            <a:ext cx="203200" cy="4054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H="1">
            <a:off x="2222500" y="3290488"/>
            <a:ext cx="317500" cy="4191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2857500" y="3290488"/>
            <a:ext cx="304800" cy="3676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1356322" y="2879924"/>
            <a:ext cx="2367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Century"/>
                <a:cs typeface="Century"/>
              </a:rPr>
              <a:t>Very large decay width</a:t>
            </a:r>
            <a:endParaRPr kumimoji="1" lang="ja-JP" altLang="en-US" sz="1600" dirty="0">
              <a:latin typeface="Century"/>
              <a:cs typeface="Century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04639" y="760422"/>
            <a:ext cx="874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aseline="30000" dirty="0" smtClean="0">
                <a:latin typeface="Century"/>
                <a:cs typeface="Century"/>
              </a:rPr>
              <a:t>4</a:t>
            </a:r>
            <a:r>
              <a:rPr lang="en-US" altLang="ja-JP" sz="2400" dirty="0" smtClean="0">
                <a:latin typeface="Century"/>
                <a:cs typeface="Century"/>
              </a:rPr>
              <a:t>He</a:t>
            </a:r>
            <a:r>
              <a:rPr lang="ja-JP" altLang="en-US" sz="2400" dirty="0" smtClean="0">
                <a:latin typeface="Century"/>
                <a:cs typeface="Century"/>
              </a:rPr>
              <a:t>の励起状態は、実験と理論とが一致しているとは言えない。</a:t>
            </a:r>
            <a:endParaRPr kumimoji="1" lang="ja-JP" altLang="en-US" sz="2400" dirty="0">
              <a:solidFill>
                <a:srgbClr val="FF0000"/>
              </a:solidFill>
              <a:latin typeface="Century"/>
              <a:cs typeface="Century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4639" y="5334369"/>
            <a:ext cx="4660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境界条件を考慮した核力第一計算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を行っても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、実験を再現しない！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3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67616"/>
            <a:ext cx="6807200" cy="199275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816" y="2446497"/>
            <a:ext cx="5282847" cy="30733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39521" y="5163184"/>
            <a:ext cx="344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E=0.83±0.65(stat)±1.25(</a:t>
            </a:r>
            <a:r>
              <a:rPr kumimoji="1" lang="en-US" altLang="ja-JP" dirty="0" err="1" smtClean="0">
                <a:latin typeface="Times New Roman"/>
                <a:cs typeface="Times New Roman"/>
              </a:rPr>
              <a:t>syst</a:t>
            </a:r>
            <a:r>
              <a:rPr kumimoji="1" lang="en-US" altLang="ja-JP" dirty="0" smtClean="0">
                <a:latin typeface="Times New Roman"/>
                <a:cs typeface="Times New Roman"/>
              </a:rPr>
              <a:t>) MeV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74721" y="5578772"/>
            <a:ext cx="59682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α-cluster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　　　　</a:t>
            </a:r>
            <a:r>
              <a:rPr kumimoji="1" lang="ja-JP" altLang="en-US" sz="32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４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(tetra-neutrons)</a:t>
            </a:r>
            <a:endParaRPr kumimoji="1" lang="ja-JP" altLang="en-US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439920" y="5726668"/>
            <a:ext cx="528320" cy="436880"/>
          </a:xfrm>
          <a:prstGeom prst="rightArrow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1310640" y="4500880"/>
            <a:ext cx="2885440" cy="662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67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084" y="1414197"/>
            <a:ext cx="4662588" cy="41932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269487" y="4544388"/>
            <a:ext cx="3077467" cy="523220"/>
          </a:xfrm>
          <a:prstGeom prst="rect">
            <a:avLst/>
          </a:prstGeom>
          <a:solidFill>
            <a:srgbClr val="CCFFCC"/>
          </a:solidFill>
          <a:ln w="19050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altLang="ja-JP" sz="28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T=3/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/</a:t>
            </a:r>
            <a:r>
              <a:rPr lang="en-US" altLang="ja-JP" sz="280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altLang="ja-JP" sz="28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=1/</a:t>
            </a:r>
            <a:r>
              <a:rPr lang="en-US" altLang="ja-JP" sz="28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13.73</a:t>
            </a:r>
            <a:endParaRPr lang="ja-JP" alt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2426" y="597670"/>
            <a:ext cx="914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>
                <a:latin typeface="Times New Roman"/>
                <a:cs typeface="Times New Roman"/>
              </a:rPr>
              <a:t>E.Hiyama</a:t>
            </a:r>
            <a:r>
              <a:rPr kumimoji="1" lang="en-US" altLang="ja-JP" sz="2000" dirty="0" smtClean="0">
                <a:latin typeface="Times New Roman"/>
                <a:cs typeface="Times New Roman"/>
              </a:rPr>
              <a:t>, </a:t>
            </a:r>
            <a:r>
              <a:rPr kumimoji="1" lang="en-US" altLang="ja-JP" sz="2000" dirty="0" err="1" smtClean="0">
                <a:latin typeface="Times New Roman"/>
                <a:cs typeface="Times New Roman"/>
              </a:rPr>
              <a:t>R.Lazauskas</a:t>
            </a:r>
            <a:r>
              <a:rPr kumimoji="1" lang="en-US" altLang="ja-JP" sz="2000" dirty="0" smtClean="0">
                <a:latin typeface="Times New Roman"/>
                <a:cs typeface="Times New Roman"/>
              </a:rPr>
              <a:t>, </a:t>
            </a:r>
            <a:r>
              <a:rPr kumimoji="1" lang="en-US" altLang="ja-JP" sz="2000" dirty="0" err="1" smtClean="0">
                <a:latin typeface="Times New Roman"/>
                <a:cs typeface="Times New Roman"/>
              </a:rPr>
              <a:t>J.Carbonell</a:t>
            </a:r>
            <a:r>
              <a:rPr kumimoji="1" lang="en-US" altLang="ja-JP" sz="2000" dirty="0" smtClean="0">
                <a:latin typeface="Times New Roman"/>
                <a:cs typeface="Times New Roman"/>
              </a:rPr>
              <a:t>, </a:t>
            </a:r>
            <a:r>
              <a:rPr kumimoji="1" lang="en-US" altLang="ja-JP" sz="2000" dirty="0" err="1" smtClean="0">
                <a:latin typeface="Times New Roman"/>
                <a:cs typeface="Times New Roman"/>
              </a:rPr>
              <a:t>M.Kamimura</a:t>
            </a:r>
            <a:r>
              <a:rPr kumimoji="1" lang="en-US" altLang="ja-JP" sz="2000" dirty="0" smtClean="0">
                <a:latin typeface="Times New Roman"/>
                <a:cs typeface="Times New Roman"/>
              </a:rPr>
              <a:t>, PRC93(2016)044004</a:t>
            </a:r>
            <a:endParaRPr kumimoji="1" lang="ja-JP" altLang="en-US" sz="2000" dirty="0">
              <a:latin typeface="Times New Roman"/>
              <a:cs typeface="Times New Roma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02026" y="3449241"/>
            <a:ext cx="111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AV8’+3NF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1643" y="12894"/>
            <a:ext cx="80306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4</a:t>
            </a:r>
            <a:r>
              <a:rPr kumimoji="1" lang="en-US" altLang="ja-JP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kumimoji="1" lang="ja-JP" altLang="en-US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に対する</a:t>
            </a:r>
            <a:r>
              <a:rPr kumimoji="1" lang="en-US" altLang="ja-JP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CSM</a:t>
            </a:r>
            <a:r>
              <a:rPr kumimoji="1" lang="ja-JP" altLang="en-US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計算</a:t>
            </a:r>
            <a:r>
              <a:rPr kumimoji="1" lang="en-US" altLang="ja-JP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endParaRPr kumimoji="1" lang="ja-JP" altLang="en-US" sz="32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grpSp>
        <p:nvGrpSpPr>
          <p:cNvPr id="25" name="図形グループ 24"/>
          <p:cNvGrpSpPr/>
          <p:nvPr/>
        </p:nvGrpSpPr>
        <p:grpSpPr>
          <a:xfrm>
            <a:off x="670910" y="2042160"/>
            <a:ext cx="4631116" cy="2141433"/>
            <a:chOff x="670910" y="1884606"/>
            <a:chExt cx="4631116" cy="2291526"/>
          </a:xfrm>
        </p:grpSpPr>
        <p:cxnSp>
          <p:nvCxnSpPr>
            <p:cNvPr id="22" name="直線矢印コネクタ 21"/>
            <p:cNvCxnSpPr/>
            <p:nvPr/>
          </p:nvCxnSpPr>
          <p:spPr>
            <a:xfrm flipV="1">
              <a:off x="2676766" y="1884606"/>
              <a:ext cx="2625260" cy="9798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670910" y="2891673"/>
              <a:ext cx="3510246" cy="1284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MeV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以下の連続状態の</a:t>
              </a:r>
              <a:endParaRPr lang="en-US" altLang="ja-JP" sz="2400" dirty="0" smtClean="0">
                <a:solidFill>
                  <a:srgbClr val="FF0000"/>
                </a:solidFill>
                <a:latin typeface="Times New Roman"/>
                <a:cs typeface="Times New Roman"/>
              </a:endParaRPr>
            </a:p>
            <a:p>
              <a:r>
                <a:rPr lang="ja-JP" altLang="en-US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解がない！</a:t>
              </a:r>
              <a:endParaRPr lang="en-US" altLang="ja-JP" sz="2400" dirty="0" smtClean="0">
                <a:solidFill>
                  <a:srgbClr val="FF0000"/>
                </a:solidFill>
                <a:latin typeface="Times New Roman"/>
                <a:cs typeface="Times New Roman"/>
              </a:endParaRPr>
            </a:p>
            <a:p>
              <a:r>
                <a:rPr lang="en-US" altLang="ja-JP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=&gt;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基底関数が不十分</a:t>
              </a:r>
              <a:endParaRPr kumimoji="1" lang="ja-JP" altLang="en-US" sz="24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7380254" y="2303123"/>
            <a:ext cx="122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dirty="0" smtClean="0">
                <a:latin typeface="Times New Roman"/>
                <a:cs typeface="Times New Roman"/>
              </a:rPr>
              <a:t>R</a:t>
            </a:r>
            <a:r>
              <a:rPr lang="en-US" altLang="ja-JP" dirty="0" err="1" smtClean="0">
                <a:latin typeface="Times New Roman"/>
                <a:cs typeface="Times New Roman"/>
              </a:rPr>
              <a:t>esonance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H="1" flipV="1">
            <a:off x="6826770" y="2042160"/>
            <a:ext cx="986270" cy="2609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円/楕円 3"/>
          <p:cNvSpPr/>
          <p:nvPr/>
        </p:nvSpPr>
        <p:spPr>
          <a:xfrm>
            <a:off x="5201919" y="1464997"/>
            <a:ext cx="728657" cy="2418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80450" y="1085505"/>
            <a:ext cx="275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Experiment</a:t>
            </a:r>
            <a:r>
              <a:rPr kumimoji="1" lang="ja-JP" altLang="en-US" dirty="0" smtClean="0">
                <a:latin typeface="Times New Roman"/>
                <a:cs typeface="Times New Roman"/>
              </a:rPr>
              <a:t> </a:t>
            </a:r>
            <a:r>
              <a:rPr kumimoji="1" lang="en-US" altLang="ja-JP" dirty="0" smtClean="0">
                <a:latin typeface="Times New Roman"/>
                <a:cs typeface="Times New Roman"/>
              </a:rPr>
              <a:t>(E=-0.83</a:t>
            </a:r>
            <a:r>
              <a:rPr kumimoji="1" lang="ja-JP" altLang="en-US" dirty="0" smtClean="0">
                <a:latin typeface="Times New Roman"/>
                <a:cs typeface="Times New Roman"/>
              </a:rPr>
              <a:t> </a:t>
            </a:r>
            <a:r>
              <a:rPr kumimoji="1" lang="en-US" altLang="ja-JP" dirty="0" smtClean="0">
                <a:latin typeface="Times New Roman"/>
                <a:cs typeface="Times New Roman"/>
              </a:rPr>
              <a:t>MeV)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5476240" y="1364956"/>
            <a:ext cx="304210" cy="19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649586" y="29957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478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270" y="1050033"/>
            <a:ext cx="4334934" cy="304469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836879" y="1082294"/>
            <a:ext cx="2184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V</a:t>
            </a:r>
            <a:r>
              <a:rPr lang="en-US" altLang="ja-JP" baseline="30000" dirty="0">
                <a:latin typeface="Times New Roman"/>
                <a:cs typeface="Times New Roman"/>
              </a:rPr>
              <a:t>T=3/</a:t>
            </a:r>
            <a:r>
              <a:rPr lang="en-US" altLang="ja-JP" baseline="30000" dirty="0" smtClean="0">
                <a:latin typeface="Times New Roman"/>
                <a:cs typeface="Times New Roman"/>
              </a:rPr>
              <a:t>2</a:t>
            </a:r>
            <a:r>
              <a:rPr lang="en-US" altLang="ja-JP" dirty="0" smtClean="0">
                <a:latin typeface="Times New Roman"/>
                <a:cs typeface="Times New Roman"/>
              </a:rPr>
              <a:t>/</a:t>
            </a:r>
            <a:r>
              <a:rPr lang="en-US" altLang="ja-JP" dirty="0">
                <a:latin typeface="Times New Roman"/>
                <a:cs typeface="Times New Roman"/>
              </a:rPr>
              <a:t>V</a:t>
            </a:r>
            <a:r>
              <a:rPr lang="en-US" altLang="ja-JP" baseline="30000" dirty="0">
                <a:latin typeface="Times New Roman"/>
                <a:cs typeface="Times New Roman"/>
              </a:rPr>
              <a:t>T</a:t>
            </a:r>
            <a:r>
              <a:rPr lang="en-US" altLang="ja-JP" baseline="30000" dirty="0" smtClean="0">
                <a:latin typeface="Times New Roman"/>
                <a:cs typeface="Times New Roman"/>
              </a:rPr>
              <a:t>=1/</a:t>
            </a:r>
            <a:r>
              <a:rPr lang="en-US" altLang="ja-JP" baseline="30000" dirty="0">
                <a:latin typeface="Times New Roman"/>
                <a:cs typeface="Times New Roman"/>
              </a:rPr>
              <a:t>2</a:t>
            </a:r>
            <a:r>
              <a:rPr lang="en-US" altLang="ja-JP" dirty="0" smtClean="0">
                <a:latin typeface="Times New Roman"/>
                <a:cs typeface="Times New Roman"/>
              </a:rPr>
              <a:t>= 13.73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47304" y="3946779"/>
            <a:ext cx="111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AV8’+3NF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4477603" y="1388814"/>
            <a:ext cx="1194175" cy="4328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158628" y="1679375"/>
            <a:ext cx="1901368" cy="6744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5836879" y="4136814"/>
            <a:ext cx="269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〜10 hour</a:t>
            </a:r>
            <a:r>
              <a:rPr lang="en-US" altLang="en-US" dirty="0"/>
              <a:t> </a:t>
            </a:r>
            <a:r>
              <a:rPr lang="en-US" altLang="ja-JP" dirty="0" smtClean="0"/>
              <a:t>with 2048 core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2292" y="194321"/>
            <a:ext cx="80306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4</a:t>
            </a:r>
            <a:r>
              <a:rPr kumimoji="1" lang="en-US" altLang="ja-JP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kumimoji="1" lang="ja-JP" altLang="en-US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に対する</a:t>
            </a:r>
            <a:r>
              <a:rPr kumimoji="1" lang="en-US" altLang="ja-JP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CSM</a:t>
            </a:r>
            <a:r>
              <a:rPr kumimoji="1" lang="ja-JP" altLang="en-US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計算</a:t>
            </a:r>
            <a:r>
              <a:rPr kumimoji="1" lang="en-US" altLang="ja-JP" sz="32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endParaRPr kumimoji="1" lang="ja-JP" altLang="en-US" sz="32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5240" y="4941631"/>
            <a:ext cx="880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0000FF"/>
                </a:solidFill>
                <a:latin typeface="Century"/>
                <a:cs typeface="Century"/>
              </a:rPr>
              <a:t>理論の適用限界は、</a:t>
            </a:r>
            <a:r>
              <a:rPr lang="en-US" altLang="ja-JP" sz="2400" dirty="0" smtClean="0">
                <a:solidFill>
                  <a:srgbClr val="0000FF"/>
                </a:solidFill>
                <a:latin typeface="Century"/>
                <a:cs typeface="Century"/>
              </a:rPr>
              <a:t>〜2MeV</a:t>
            </a:r>
            <a:r>
              <a:rPr lang="ja-JP" altLang="en-US" sz="2400" dirty="0" smtClean="0">
                <a:solidFill>
                  <a:srgbClr val="0000FF"/>
                </a:solidFill>
                <a:latin typeface="Century"/>
                <a:cs typeface="Century"/>
              </a:rPr>
              <a:t>　　（</a:t>
            </a:r>
            <a:r>
              <a:rPr lang="ja-JP" altLang="ja-JP" sz="2400" dirty="0" smtClean="0">
                <a:solidFill>
                  <a:srgbClr val="0000FF"/>
                </a:solidFill>
                <a:latin typeface="Century"/>
                <a:cs typeface="Century"/>
              </a:rPr>
              <a:t>H</a:t>
            </a:r>
            <a:r>
              <a:rPr lang="en-US" altLang="ja-JP" sz="2400" dirty="0" err="1" smtClean="0">
                <a:solidFill>
                  <a:srgbClr val="0000FF"/>
                </a:solidFill>
                <a:latin typeface="Century"/>
                <a:cs typeface="Century"/>
              </a:rPr>
              <a:t>iyama</a:t>
            </a:r>
            <a:r>
              <a:rPr lang="ja-JP" altLang="en-US" sz="2400" dirty="0" smtClean="0">
                <a:solidFill>
                  <a:srgbClr val="0000FF"/>
                </a:solidFill>
                <a:latin typeface="Century"/>
                <a:cs typeface="Century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Century"/>
                <a:cs typeface="Century"/>
              </a:rPr>
              <a:t>et</a:t>
            </a:r>
            <a:r>
              <a:rPr lang="ja-JP" altLang="en-US" sz="2400" dirty="0" smtClean="0">
                <a:solidFill>
                  <a:srgbClr val="0000FF"/>
                </a:solidFill>
                <a:latin typeface="Century"/>
                <a:cs typeface="Century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Century"/>
                <a:cs typeface="Century"/>
              </a:rPr>
              <a:t>al</a:t>
            </a:r>
            <a:r>
              <a:rPr lang="ja-JP" altLang="en-US" sz="2400" dirty="0" smtClean="0">
                <a:solidFill>
                  <a:srgbClr val="0000FF"/>
                </a:solidFill>
                <a:latin typeface="Century"/>
                <a:cs typeface="Century"/>
              </a:rPr>
              <a:t>、１４，０００次元　）</a:t>
            </a:r>
            <a:endParaRPr lang="en-US" altLang="ja-JP" sz="2400" dirty="0" smtClean="0">
              <a:solidFill>
                <a:srgbClr val="0000FF"/>
              </a:solidFill>
              <a:latin typeface="Century"/>
              <a:cs typeface="Century"/>
            </a:endParaRPr>
          </a:p>
          <a:p>
            <a:r>
              <a:rPr lang="ja-JP" altLang="en-US" sz="2400" dirty="0" smtClean="0">
                <a:solidFill>
                  <a:srgbClr val="0000FF"/>
                </a:solidFill>
                <a:latin typeface="Century"/>
                <a:cs typeface="Century"/>
              </a:rPr>
              <a:t>限界を下げるには、基底関数を増やす必要がある（１０万次元以上）。</a:t>
            </a:r>
            <a:endParaRPr kumimoji="1" lang="ja-JP" altLang="en-US" sz="2400" dirty="0">
              <a:solidFill>
                <a:srgbClr val="0000FF"/>
              </a:solidFill>
              <a:latin typeface="Century"/>
              <a:cs typeface="Century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5240" y="2353778"/>
            <a:ext cx="2678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MeV</a:t>
            </a:r>
            <a:r>
              <a:rPr lang="ja-JP" alt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以下の連続状態の</a:t>
            </a:r>
            <a:endParaRPr lang="en-US" altLang="ja-JP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解がない！</a:t>
            </a:r>
            <a:endParaRPr lang="en-US" altLang="ja-JP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=&gt;</a:t>
            </a:r>
            <a:r>
              <a:rPr lang="ja-JP" alt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基底関数が不十分</a:t>
            </a:r>
            <a:endParaRPr kumimoji="1" lang="ja-JP" alt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868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2339" y="343892"/>
            <a:ext cx="56605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008000"/>
                </a:solidFill>
                <a:latin typeface="Century"/>
                <a:cs typeface="Century"/>
              </a:rPr>
              <a:t>複素座標スケーリング法の適用</a:t>
            </a:r>
            <a:endParaRPr kumimoji="1" lang="ja-JP" altLang="en-US" sz="3200" dirty="0">
              <a:solidFill>
                <a:srgbClr val="008000"/>
              </a:solidFill>
              <a:latin typeface="Century"/>
              <a:cs typeface="Century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11300" y="2418546"/>
            <a:ext cx="38343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00FF"/>
                </a:solidFill>
              </a:rPr>
              <a:t>＝＞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CSM</a:t>
            </a:r>
            <a:r>
              <a:rPr kumimoji="1" lang="ja-JP" altLang="en-US" sz="3200" dirty="0" smtClean="0">
                <a:solidFill>
                  <a:srgbClr val="0000FF"/>
                </a:solidFill>
              </a:rPr>
              <a:t>＋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SVM</a:t>
            </a:r>
            <a:r>
              <a:rPr kumimoji="1" lang="ja-JP" altLang="en-US" sz="3200" dirty="0" smtClean="0">
                <a:solidFill>
                  <a:srgbClr val="0000FF"/>
                </a:solidFill>
              </a:rPr>
              <a:t>＋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CG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2338" y="1066800"/>
            <a:ext cx="8146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aseline="30000" dirty="0" smtClean="0"/>
              <a:t>4</a:t>
            </a:r>
            <a:r>
              <a:rPr kumimoji="1" lang="en-US" altLang="ja-JP" sz="2800" dirty="0" smtClean="0"/>
              <a:t>He</a:t>
            </a:r>
            <a:r>
              <a:rPr kumimoji="1" lang="ja-JP" altLang="en-US" sz="2800" dirty="0" smtClean="0"/>
              <a:t>の励起状態に、複素座標スケーリング法を適用すると、数百万次元の複素行列（密行列）の取り扱いが必要となる。</a:t>
            </a:r>
            <a:endParaRPr kumimoji="1" lang="ja-JP" altLang="en-US" sz="28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0916" y="5929097"/>
            <a:ext cx="6805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 b="0" dirty="0" smtClean="0"/>
              <a:t>SVM</a:t>
            </a:r>
            <a:r>
              <a:rPr lang="ja-JP" altLang="en-US" sz="1800" b="0" dirty="0" smtClean="0"/>
              <a:t>：</a:t>
            </a:r>
            <a:r>
              <a:rPr lang="en-US" altLang="ja-JP" sz="1800" b="0" dirty="0" smtClean="0"/>
              <a:t>K</a:t>
            </a:r>
            <a:r>
              <a:rPr lang="en-US" altLang="ja-JP" sz="1800" b="0" dirty="0"/>
              <a:t>. </a:t>
            </a:r>
            <a:r>
              <a:rPr lang="en-US" altLang="ja-JP" sz="1800" b="0" dirty="0" err="1"/>
              <a:t>Varga</a:t>
            </a:r>
            <a:r>
              <a:rPr lang="en-US" altLang="ja-JP" sz="1800" b="0" dirty="0"/>
              <a:t>, Y. Suzuki, Y. </a:t>
            </a:r>
            <a:r>
              <a:rPr lang="en-US" altLang="ja-JP" sz="1800" b="0" dirty="0" err="1"/>
              <a:t>Ohbayashi</a:t>
            </a:r>
            <a:r>
              <a:rPr lang="en-US" altLang="ja-JP" sz="1800" b="0" dirty="0"/>
              <a:t>, Phys. Rev. C50, 189 (1994)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0916" y="6288491"/>
            <a:ext cx="721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CG: </a:t>
            </a:r>
            <a:r>
              <a:rPr lang="en-US" altLang="ja-JP" dirty="0" err="1" smtClean="0">
                <a:latin typeface="Times New Roman"/>
                <a:cs typeface="Times New Roman"/>
              </a:rPr>
              <a:t>Ohtsubo</a:t>
            </a:r>
            <a:r>
              <a:rPr lang="en-US" altLang="ja-JP" dirty="0" smtClean="0">
                <a:latin typeface="Times New Roman"/>
                <a:cs typeface="Times New Roman"/>
              </a:rPr>
              <a:t>, Fukushima, </a:t>
            </a:r>
            <a:r>
              <a:rPr lang="en-US" altLang="ja-JP" dirty="0" err="1" smtClean="0">
                <a:latin typeface="Times New Roman"/>
                <a:cs typeface="Times New Roman"/>
              </a:rPr>
              <a:t>Kamimura</a:t>
            </a:r>
            <a:r>
              <a:rPr lang="en-US" altLang="ja-JP" dirty="0" smtClean="0">
                <a:latin typeface="Times New Roman"/>
                <a:cs typeface="Times New Roman"/>
              </a:rPr>
              <a:t>, </a:t>
            </a:r>
            <a:r>
              <a:rPr lang="en-US" altLang="ja-JP" dirty="0" err="1" smtClean="0">
                <a:latin typeface="Times New Roman"/>
                <a:cs typeface="Times New Roman"/>
              </a:rPr>
              <a:t>Hiyama</a:t>
            </a:r>
            <a:r>
              <a:rPr lang="en-US" altLang="ja-JP" dirty="0" smtClean="0">
                <a:latin typeface="Times New Roman"/>
                <a:cs typeface="Times New Roman"/>
              </a:rPr>
              <a:t>,</a:t>
            </a:r>
            <a:r>
              <a:rPr lang="ja-JP" altLang="en-US" dirty="0" smtClean="0">
                <a:latin typeface="Times New Roman"/>
                <a:cs typeface="Times New Roman"/>
              </a:rPr>
              <a:t> </a:t>
            </a:r>
            <a:r>
              <a:rPr kumimoji="1" lang="en-US" altLang="ja-JP" dirty="0" smtClean="0">
                <a:latin typeface="Times New Roman"/>
                <a:cs typeface="Times New Roman"/>
              </a:rPr>
              <a:t>PTEP073D02(2013)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2338" y="3003322"/>
            <a:ext cx="8349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基本的なアイデア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①</a:t>
            </a:r>
            <a:r>
              <a:rPr kumimoji="1" lang="ja-JP" altLang="en-US" sz="2400" dirty="0" smtClean="0"/>
              <a:t>束縛している部分系（</a:t>
            </a:r>
            <a:r>
              <a:rPr kumimoji="1" lang="en-US" altLang="ja-JP" sz="2400" dirty="0" smtClean="0"/>
              <a:t>d,t,3He)</a:t>
            </a:r>
            <a:r>
              <a:rPr kumimoji="1" lang="ja-JP" altLang="en-US" sz="2400" dirty="0" smtClean="0"/>
              <a:t>に対して、</a:t>
            </a:r>
            <a:r>
              <a:rPr kumimoji="1" lang="en-US" altLang="ja-JP" sz="2400" dirty="0" smtClean="0"/>
              <a:t>SVM</a:t>
            </a:r>
            <a:r>
              <a:rPr kumimoji="1" lang="ja-JP" altLang="en-US" sz="2400" dirty="0" smtClean="0"/>
              <a:t>を適用して、</a:t>
            </a:r>
            <a:r>
              <a:rPr kumimoji="1" lang="en-US" altLang="ja-JP" sz="2400" dirty="0" smtClean="0"/>
              <a:t>4</a:t>
            </a:r>
            <a:r>
              <a:rPr kumimoji="1" lang="ja-JP" altLang="en-US" sz="2400" dirty="0" smtClean="0"/>
              <a:t>体系内の対応する基底</a:t>
            </a:r>
            <a:r>
              <a:rPr lang="ja-JP" altLang="en-US" sz="2400" dirty="0" smtClean="0"/>
              <a:t>関数のパラメータとして、採用する。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②</a:t>
            </a:r>
            <a:r>
              <a:rPr kumimoji="1" lang="ja-JP" altLang="en-US" sz="2400" dirty="0" smtClean="0"/>
              <a:t>少ない基底で、複素座標スケーリングをかけると、部分系の波動関数の振動の表現が難しくなるので、</a:t>
            </a:r>
            <a:r>
              <a:rPr lang="ja-JP" altLang="en-US" sz="2400" dirty="0" smtClean="0"/>
              <a:t>複素レンジガウシアン基底を採用する。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30954" y="5126980"/>
            <a:ext cx="405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e.g. </a:t>
            </a:r>
            <a:r>
              <a:rPr lang="en-US" altLang="ja-JP" sz="2400" dirty="0" err="1" smtClean="0"/>
              <a:t>e</a:t>
            </a:r>
            <a:r>
              <a:rPr kumimoji="1" lang="en-US" altLang="ja-JP" sz="2400" dirty="0" err="1" smtClean="0"/>
              <a:t>xp</a:t>
            </a:r>
            <a:r>
              <a:rPr kumimoji="1" lang="en-US" altLang="ja-JP" sz="2400" dirty="0" smtClean="0"/>
              <a:t>(-</a:t>
            </a:r>
            <a:r>
              <a:rPr kumimoji="1" lang="en-US" altLang="ja-JP" sz="2400" dirty="0" err="1" smtClean="0"/>
              <a:t>ar</a:t>
            </a:r>
            <a:r>
              <a:rPr kumimoji="1" lang="en-US" altLang="ja-JP" sz="2400" dirty="0" smtClean="0"/>
              <a:t>) -&gt; </a:t>
            </a:r>
            <a:r>
              <a:rPr kumimoji="1" lang="en-US" altLang="ja-JP" sz="2400" dirty="0" err="1" smtClean="0"/>
              <a:t>exp</a:t>
            </a:r>
            <a:r>
              <a:rPr kumimoji="1" lang="en-US" altLang="ja-JP" sz="2400" dirty="0" smtClean="0"/>
              <a:t>(-a </a:t>
            </a:r>
            <a:r>
              <a:rPr kumimoji="1" lang="en-US" altLang="ja-JP" sz="2400" dirty="0" err="1" smtClean="0"/>
              <a:t>re</a:t>
            </a:r>
            <a:r>
              <a:rPr kumimoji="1" lang="en-US" altLang="ja-JP" sz="2400" baseline="30000" dirty="0" err="1" smtClean="0"/>
              <a:t>iθ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45603" y="2082463"/>
            <a:ext cx="365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entury"/>
                <a:cs typeface="Century"/>
              </a:rPr>
              <a:t>S. Aoyama,</a:t>
            </a:r>
            <a:r>
              <a:rPr kumimoji="1" lang="ja-JP" altLang="en-US" dirty="0" smtClean="0">
                <a:latin typeface="Century"/>
                <a:cs typeface="Century"/>
              </a:rPr>
              <a:t> </a:t>
            </a:r>
            <a:r>
              <a:rPr kumimoji="1" lang="en-US" altLang="ja-JP" dirty="0" smtClean="0">
                <a:latin typeface="Century"/>
                <a:cs typeface="Century"/>
              </a:rPr>
              <a:t>PTEP, 123D01(2016)</a:t>
            </a:r>
            <a:endParaRPr kumimoji="1" lang="ja-JP" altLang="en-US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84251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204914"/>
            <a:ext cx="496887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46076" y="502081"/>
            <a:ext cx="517762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sz="2800" b="1" dirty="0" smtClean="0">
                <a:solidFill>
                  <a:srgbClr val="008000"/>
                </a:solidFill>
                <a:latin typeface="Century"/>
                <a:cs typeface="Century"/>
              </a:rPr>
              <a:t>ハミルトニアン(4</a:t>
            </a:r>
            <a:r>
              <a:rPr lang="ja-JP" altLang="en-US" sz="2800" b="1" dirty="0" smtClean="0">
                <a:solidFill>
                  <a:srgbClr val="008000"/>
                </a:solidFill>
                <a:latin typeface="Century"/>
                <a:cs typeface="Century"/>
              </a:rPr>
              <a:t>核子</a:t>
            </a:r>
            <a:r>
              <a:rPr lang="en-US" sz="2800" b="1" dirty="0" smtClean="0">
                <a:solidFill>
                  <a:srgbClr val="008000"/>
                </a:solidFill>
                <a:latin typeface="Century"/>
                <a:cs typeface="Century"/>
              </a:rPr>
              <a:t>)</a:t>
            </a:r>
            <a:endParaRPr lang="en-US" sz="2800" b="1" dirty="0">
              <a:solidFill>
                <a:srgbClr val="008000"/>
              </a:solidFill>
              <a:latin typeface="Century"/>
              <a:cs typeface="Century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06450" y="2398713"/>
            <a:ext cx="43561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i="1">
                <a:latin typeface="Times New Roman" charset="0"/>
              </a:rPr>
              <a:t>V</a:t>
            </a:r>
            <a:r>
              <a:rPr lang="en-US" i="1" baseline="-25000">
                <a:latin typeface="Times New Roman" charset="0"/>
              </a:rPr>
              <a:t>ij</a:t>
            </a:r>
            <a:r>
              <a:rPr lang="en-US">
                <a:latin typeface="Times New Roman" charset="0"/>
              </a:rPr>
              <a:t>: Central+LS+</a:t>
            </a:r>
            <a:r>
              <a:rPr lang="en-US" u="sng">
                <a:solidFill>
                  <a:srgbClr val="FF3333"/>
                </a:solidFill>
                <a:latin typeface="Times New Roman" charset="0"/>
              </a:rPr>
              <a:t>Tensor</a:t>
            </a:r>
            <a:r>
              <a:rPr lang="en-US">
                <a:latin typeface="Times New Roman" charset="0"/>
              </a:rPr>
              <a:t>+Coulomb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28588" y="2038350"/>
            <a:ext cx="57388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Realistic Interaction: </a:t>
            </a:r>
            <a:r>
              <a:rPr lang="en-US">
                <a:solidFill>
                  <a:srgbClr val="FF0000"/>
                </a:solidFill>
                <a:latin typeface="Times New Roman" charset="0"/>
              </a:rPr>
              <a:t>AV8’ </a:t>
            </a:r>
            <a:r>
              <a:rPr lang="en-US">
                <a:solidFill>
                  <a:srgbClr val="0000FF"/>
                </a:solidFill>
                <a:latin typeface="Times New Roman" charset="0"/>
              </a:rPr>
              <a:t>(+Coulomb+3NF)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92163" y="4919663"/>
            <a:ext cx="4464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CA" sz="1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Thompson, LeMere, Tang,</a:t>
            </a:r>
            <a:r>
              <a:rPr lang="en-US" sz="1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NPA(1977)286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11213" y="3262313"/>
            <a:ext cx="424497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i="1">
                <a:latin typeface="Times New Roman" charset="0"/>
              </a:rPr>
              <a:t>V</a:t>
            </a:r>
            <a:r>
              <a:rPr lang="en-US" i="1" baseline="-25000">
                <a:latin typeface="Times New Roman" charset="0"/>
              </a:rPr>
              <a:t>ijk</a:t>
            </a:r>
            <a:r>
              <a:rPr lang="en-US">
                <a:latin typeface="Times New Roman" charset="0"/>
              </a:rPr>
              <a:t>: Effective three nucleon force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90575" y="2901950"/>
            <a:ext cx="784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Pudliner, Pandharipande, Carlson , </a:t>
            </a:r>
            <a:r>
              <a:rPr lang="fr-CA" sz="1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Pieper, Wiringa: PRC56(1997)1720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90575" y="3767138"/>
            <a:ext cx="5400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CA" sz="16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Hiyama, Gibson, Kamimura, PRC 70(2003)031001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55588" y="4103688"/>
            <a:ext cx="4927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Effective Interaction: </a:t>
            </a:r>
            <a:r>
              <a:rPr lang="en-US">
                <a:solidFill>
                  <a:srgbClr val="FF0000"/>
                </a:solidFill>
                <a:latin typeface="Times New Roman" charset="0"/>
              </a:rPr>
              <a:t>MN </a:t>
            </a:r>
            <a:r>
              <a:rPr lang="en-US">
                <a:solidFill>
                  <a:srgbClr val="0000FF"/>
                </a:solidFill>
                <a:latin typeface="Times New Roman" charset="0"/>
              </a:rPr>
              <a:t>(+Coulomb)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71538" y="4486275"/>
            <a:ext cx="239077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000" i="1">
                <a:latin typeface="Times New Roman" charset="0"/>
              </a:rPr>
              <a:t>V</a:t>
            </a:r>
            <a:r>
              <a:rPr lang="en-US" sz="2000" i="1" baseline="-25000">
                <a:latin typeface="Times New Roman" charset="0"/>
              </a:rPr>
              <a:t>ij</a:t>
            </a:r>
            <a:r>
              <a:rPr lang="en-US" sz="2000">
                <a:latin typeface="Times New Roman" charset="0"/>
              </a:rPr>
              <a:t>: Central+Coulomb</a:t>
            </a:r>
          </a:p>
        </p:txBody>
      </p:sp>
    </p:spTree>
    <p:extLst>
      <p:ext uri="{BB962C8B-B14F-4D97-AF65-F5344CB8AC3E}">
        <p14:creationId xmlns:p14="http://schemas.microsoft.com/office/powerpoint/2010/main" val="21441989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</TotalTime>
  <Words>1200</Words>
  <Application>Microsoft Macintosh PowerPoint</Application>
  <PresentationFormat>画面に合わせる (4:3)</PresentationFormat>
  <Paragraphs>160</Paragraphs>
  <Slides>22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ホワイト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blue</dc:creator>
  <cp:lastModifiedBy>blue</cp:lastModifiedBy>
  <cp:revision>108</cp:revision>
  <dcterms:created xsi:type="dcterms:W3CDTF">2016-06-23T01:08:08Z</dcterms:created>
  <dcterms:modified xsi:type="dcterms:W3CDTF">2017-11-20T07:08:10Z</dcterms:modified>
</cp:coreProperties>
</file>