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331" r:id="rId5"/>
    <p:sldId id="464" r:id="rId6"/>
    <p:sldId id="465" r:id="rId7"/>
    <p:sldId id="434" r:id="rId8"/>
    <p:sldId id="438" r:id="rId9"/>
    <p:sldId id="265" r:id="rId10"/>
    <p:sldId id="396" r:id="rId11"/>
    <p:sldId id="413" r:id="rId12"/>
    <p:sldId id="412" r:id="rId13"/>
    <p:sldId id="400" r:id="rId14"/>
    <p:sldId id="401" r:id="rId15"/>
    <p:sldId id="417" r:id="rId16"/>
    <p:sldId id="446" r:id="rId17"/>
    <p:sldId id="450" r:id="rId18"/>
    <p:sldId id="466" r:id="rId19"/>
    <p:sldId id="419" r:id="rId20"/>
    <p:sldId id="420" r:id="rId21"/>
    <p:sldId id="422" r:id="rId22"/>
    <p:sldId id="457" r:id="rId23"/>
    <p:sldId id="455" r:id="rId24"/>
    <p:sldId id="423" r:id="rId25"/>
    <p:sldId id="451" r:id="rId26"/>
    <p:sldId id="460" r:id="rId27"/>
    <p:sldId id="452" r:id="rId28"/>
    <p:sldId id="453" r:id="rId29"/>
    <p:sldId id="454" r:id="rId30"/>
    <p:sldId id="344" r:id="rId31"/>
    <p:sldId id="43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F0"/>
    <a:srgbClr val="32739A"/>
    <a:srgbClr val="197A9A"/>
    <a:srgbClr val="1C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28" autoAdjust="0"/>
  </p:normalViewPr>
  <p:slideViewPr>
    <p:cSldViewPr snapToGrid="0" snapToObjects="1">
      <p:cViewPr varScale="1">
        <p:scale>
          <a:sx n="66" d="100"/>
          <a:sy n="66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2410-70EE-5349-9CD6-C1960C433125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86A7-4613-C145-9522-FB4FFCA21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24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35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92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4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1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96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360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45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5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9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8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06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63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1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87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87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89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128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79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447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38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6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8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0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1393809"/>
            <a:ext cx="90805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600" i="1" dirty="0">
                <a:solidFill>
                  <a:schemeClr val="bg1"/>
                </a:solidFill>
                <a:latin typeface="Times"/>
                <a:cs typeface="Times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cs typeface="Times"/>
              </a:rPr>
              <a:t>Extracting low-energy  </a:t>
            </a:r>
            <a:r>
              <a:rPr lang="en-US" sz="36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cs typeface="Times"/>
              </a:rPr>
              <a:t>-nucleon scattering amplitude from  </a:t>
            </a:r>
            <a:r>
              <a:rPr lang="en-US" sz="36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sz="3600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sz="36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cs typeface="Symbol" charset="2"/>
                <a:sym typeface="Wingdings"/>
              </a:rPr>
              <a:t></a:t>
            </a:r>
            <a:r>
              <a:rPr lang="en-US" sz="36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h </a:t>
            </a:r>
            <a:r>
              <a:rPr lang="en-US" sz="3600" i="1" dirty="0" smtClean="0">
                <a:solidFill>
                  <a:schemeClr val="bg1"/>
                </a:solidFill>
                <a:latin typeface="Times"/>
                <a:cs typeface="Times"/>
              </a:rPr>
              <a:t>n p  </a:t>
            </a:r>
            <a:r>
              <a:rPr lang="en-US" sz="3600" dirty="0" smtClean="0">
                <a:solidFill>
                  <a:schemeClr val="bg1"/>
                </a:solidFill>
                <a:cs typeface="Times"/>
              </a:rPr>
              <a:t>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899" y="3840356"/>
            <a:ext cx="7453279" cy="13462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90000"/>
                  </a:schemeClr>
                </a:solidFill>
              </a:rPr>
              <a:t>Satoshi Nakamura  (Osaka University)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898" y="5329005"/>
            <a:ext cx="766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Collaborators : H.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Kamano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(KEK),  T. Ishikawa (Tohoku Univ.)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3" name="TextBox 2"/>
          <p:cNvSpPr txBox="1"/>
          <p:nvPr/>
        </p:nvSpPr>
        <p:spPr>
          <a:xfrm>
            <a:off x="912490" y="3881408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solving the LS equation, coupled-channel </a:t>
            </a:r>
            <a:r>
              <a:rPr lang="en-US" dirty="0" err="1" smtClean="0"/>
              <a:t>unitarity</a:t>
            </a:r>
            <a:r>
              <a:rPr lang="en-US" dirty="0" smtClean="0"/>
              <a:t> is fully taken into account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8590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616" y="2989889"/>
            <a:ext cx="971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8700" y="2755878"/>
            <a:ext cx="8496300" cy="3397670"/>
            <a:chOff x="468700" y="3012884"/>
            <a:chExt cx="8496300" cy="33976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700" y="3012884"/>
              <a:ext cx="8496300" cy="19812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298263" y="3666456"/>
              <a:ext cx="38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T</a:t>
              </a:r>
              <a:endParaRPr lang="en-US" i="1" dirty="0">
                <a:latin typeface="Times"/>
                <a:cs typeface="Time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76453" y="3959671"/>
              <a:ext cx="387546" cy="369332"/>
              <a:chOff x="718717" y="5403070"/>
              <a:chExt cx="387546" cy="3693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543290" y="3973568"/>
              <a:ext cx="387546" cy="369332"/>
              <a:chOff x="718717" y="5403070"/>
              <a:chExt cx="387546" cy="36933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42447" y="4002583"/>
              <a:ext cx="387546" cy="369332"/>
              <a:chOff x="718717" y="5403070"/>
              <a:chExt cx="387546" cy="36933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481967" y="604122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7706" y="4481172"/>
            <a:ext cx="521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In addition,  </a:t>
            </a:r>
            <a:r>
              <a:rPr lang="en-US" i="1" dirty="0" err="1" smtClean="0">
                <a:latin typeface="Symbol" charset="2"/>
                <a:cs typeface="Symbol" charset="2"/>
              </a:rPr>
              <a:t>gN</a:t>
            </a:r>
            <a:r>
              <a:rPr lang="en-US" i="1" dirty="0" smtClean="0">
                <a:latin typeface="Times"/>
                <a:cs typeface="Times"/>
              </a:rPr>
              <a:t>  </a:t>
            </a:r>
            <a:r>
              <a:rPr lang="en-US" dirty="0" smtClean="0">
                <a:cs typeface="Times"/>
              </a:rPr>
              <a:t>channels are included </a:t>
            </a:r>
            <a:r>
              <a:rPr lang="en-US" dirty="0" err="1" smtClean="0">
                <a:cs typeface="Times"/>
              </a:rPr>
              <a:t>perturbatively</a:t>
            </a:r>
            <a:endParaRPr lang="en-US" baseline="30000" dirty="0">
              <a:latin typeface="Symbol" charset="2"/>
              <a:cs typeface="Symbol" charset="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1560" y="5113698"/>
            <a:ext cx="6540500" cy="1485900"/>
            <a:chOff x="811560" y="5113698"/>
            <a:chExt cx="6540500" cy="14859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560" y="5113698"/>
              <a:ext cx="6540500" cy="14859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485490" y="5660293"/>
              <a:ext cx="353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/>
                  <a:cs typeface="Times"/>
                </a:rPr>
                <a:t>T</a:t>
              </a:r>
              <a:endParaRPr lang="en-US" sz="1600" i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1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DCC analysis of 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pN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  </a:t>
            </a:r>
            <a:r>
              <a:rPr lang="en-US" sz="3200" b="1" i="1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pN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hN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KL, KS 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4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DCC analysis of meson production data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7" y="2219247"/>
            <a:ext cx="8435005" cy="124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Fully combined </a:t>
            </a:r>
            <a:r>
              <a:rPr lang="en-US" sz="2400" dirty="0" smtClean="0"/>
              <a:t>analysis of 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gN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KL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KS  </a:t>
            </a:r>
            <a:r>
              <a:rPr lang="en-US" sz="2400" dirty="0" smtClean="0">
                <a:solidFill>
                  <a:srgbClr val="000000"/>
                </a:solidFill>
                <a:cs typeface="Symbol" charset="2"/>
              </a:rPr>
              <a:t>data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and polarization observables       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88096" y="2835240"/>
            <a:ext cx="1629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 ≤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3678" y="3547418"/>
            <a:ext cx="8318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~ 23,000 </a:t>
            </a:r>
            <a:r>
              <a:rPr lang="en-US" sz="2400" dirty="0">
                <a:solidFill>
                  <a:srgbClr val="000000"/>
                </a:solidFill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</a:rPr>
              <a:t>points are fitted 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y adjusting parameters  (</a:t>
            </a:r>
            <a:r>
              <a:rPr lang="en-US" sz="2400" i="1" dirty="0" smtClean="0"/>
              <a:t>N* </a:t>
            </a:r>
            <a:r>
              <a:rPr lang="en-US" sz="2400" dirty="0" smtClean="0"/>
              <a:t>mass, </a:t>
            </a:r>
            <a:r>
              <a:rPr lang="en-US" sz="2400" i="1" dirty="0" smtClean="0"/>
              <a:t>N* </a:t>
            </a:r>
            <a:r>
              <a:rPr lang="en-US" sz="24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 smtClean="0"/>
              <a:t> MB  </a:t>
            </a:r>
            <a:r>
              <a:rPr lang="en-US" sz="2400" dirty="0" smtClean="0"/>
              <a:t>couplings, cutoffs)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423" y="1382461"/>
            <a:ext cx="452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Kamano</a:t>
            </a:r>
            <a:r>
              <a:rPr lang="en-US" dirty="0"/>
              <a:t>,  Nakamura, Lee, Sato, PRC 88 (2013</a:t>
            </a:r>
            <a:r>
              <a:rPr lang="en-US" dirty="0" smtClean="0"/>
              <a:t>)</a:t>
            </a:r>
          </a:p>
          <a:p>
            <a:r>
              <a:rPr lang="pt-BR" dirty="0" smtClean="0"/>
              <a:t>                                                         PRC 94 </a:t>
            </a:r>
            <a:r>
              <a:rPr lang="pt-BR" dirty="0"/>
              <a:t>(2016</a:t>
            </a:r>
            <a:r>
              <a:rPr lang="pt-BR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67710"/>
              </p:ext>
            </p:extLst>
          </p:nvPr>
        </p:nvGraphicFramePr>
        <p:xfrm>
          <a:off x="987175" y="2868567"/>
          <a:ext cx="1034898" cy="34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175" y="2868567"/>
                        <a:ext cx="1034898" cy="344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36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3" descr="etan-093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5" y="2061334"/>
            <a:ext cx="5924780" cy="40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Eta production reactions</a:t>
            </a:r>
          </a:p>
        </p:txBody>
      </p:sp>
      <p:pic>
        <p:nvPicPr>
          <p:cNvPr id="440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7" y="1791944"/>
            <a:ext cx="15398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AutoShape 20"/>
          <p:cNvSpPr>
            <a:spLocks noChangeArrowheads="1"/>
          </p:cNvSpPr>
          <p:nvPr/>
        </p:nvSpPr>
        <p:spPr bwMode="auto">
          <a:xfrm>
            <a:off x="725895" y="1063018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4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7" y="1164617"/>
            <a:ext cx="1125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158" y="4789073"/>
            <a:ext cx="31245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057" y="6400916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97" y="4817622"/>
            <a:ext cx="3439313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Relevant to </a:t>
            </a:r>
            <a:r>
              <a:rPr lang="en-US" i="1" dirty="0">
                <a:latin typeface="Symbol" charset="2"/>
                <a:cs typeface="Symbol" charset="2"/>
              </a:rPr>
              <a:t>p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0000"/>
                </a:solidFill>
                <a:cs typeface="Times"/>
              </a:rPr>
              <a:t>rescattering</a:t>
            </a:r>
            <a:endParaRPr lang="en-US" dirty="0" smtClean="0">
              <a:solidFill>
                <a:srgbClr val="000000"/>
              </a:solidFill>
              <a:cs typeface="Times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cs typeface="Times"/>
              </a:rPr>
              <a:t>i</a:t>
            </a:r>
            <a:r>
              <a:rPr lang="en-US" dirty="0" smtClean="0">
                <a:solidFill>
                  <a:srgbClr val="000000"/>
                </a:solidFill>
                <a:cs typeface="Times"/>
              </a:rPr>
              <a:t>n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 </a:t>
            </a:r>
            <a:r>
              <a:rPr lang="en-US" dirty="0">
                <a:solidFill>
                  <a:srgbClr val="000000"/>
                </a:solidFill>
              </a:rPr>
              <a:t> reaction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6286" y="1056251"/>
            <a:ext cx="480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Database  carefully selected in Durand et al. PRC (2008)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896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22300"/>
            <a:ext cx="25643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5800" y="216140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" y="617111"/>
            <a:ext cx="5157226" cy="6129868"/>
          </a:xfrm>
          <a:prstGeom prst="rect">
            <a:avLst/>
          </a:prstGeom>
        </p:spPr>
      </p:pic>
      <p:sp>
        <p:nvSpPr>
          <p:cNvPr id="10" name="テキスト ボックス 24"/>
          <p:cNvSpPr txBox="1"/>
          <p:nvPr/>
        </p:nvSpPr>
        <p:spPr>
          <a:xfrm>
            <a:off x="251520" y="97933"/>
            <a:ext cx="1210588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γp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ym typeface="Wingdings" panose="05000000000000000000" pitchFamily="2" charset="2"/>
              </a:rPr>
              <a:t> π</a:t>
            </a:r>
            <a:r>
              <a:rPr lang="en-US" altLang="ja-JP" b="1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b="1" dirty="0" smtClean="0">
                <a:sym typeface="Wingdings" panose="05000000000000000000" pitchFamily="2" charset="2"/>
              </a:rPr>
              <a:t>p</a:t>
            </a:r>
            <a:endParaRPr kumimoji="1" lang="ja-JP" altLang="en-US" b="1" dirty="0"/>
          </a:p>
        </p:txBody>
      </p:sp>
      <p:sp>
        <p:nvSpPr>
          <p:cNvPr id="11" name="テキスト ボックス 25"/>
          <p:cNvSpPr txBox="1"/>
          <p:nvPr/>
        </p:nvSpPr>
        <p:spPr>
          <a:xfrm>
            <a:off x="1853548" y="175267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0000FF"/>
                </a:solidFill>
              </a:rPr>
              <a:t>dσ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dΩ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 for W &lt; 2.1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3361" y="1246678"/>
            <a:ext cx="3788217" cy="1158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  <a:cs typeface="Times"/>
            </a:endParaRPr>
          </a:p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Relevant to </a:t>
            </a:r>
            <a:r>
              <a:rPr lang="en-US" i="1" dirty="0">
                <a:latin typeface="Symbol" charset="2"/>
                <a:cs typeface="Symbol" charset="2"/>
              </a:rPr>
              <a:t>p </a:t>
            </a:r>
            <a:r>
              <a:rPr lang="en-US" dirty="0" smtClean="0">
                <a:solidFill>
                  <a:srgbClr val="000000"/>
                </a:solidFill>
                <a:cs typeface="Times"/>
              </a:rPr>
              <a:t>exchange mechanism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     in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 </a:t>
            </a:r>
            <a:r>
              <a:rPr lang="en-US" dirty="0">
                <a:solidFill>
                  <a:srgbClr val="000000"/>
                </a:solidFill>
              </a:rPr>
              <a:t> reaction </a:t>
            </a:r>
          </a:p>
        </p:txBody>
      </p:sp>
    </p:spTree>
    <p:extLst>
      <p:ext uri="{BB962C8B-B14F-4D97-AF65-F5344CB8AC3E}">
        <p14:creationId xmlns:p14="http://schemas.microsoft.com/office/powerpoint/2010/main" val="8078409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etap-dc-rev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 r="7671" b="2800"/>
          <a:stretch/>
        </p:blipFill>
        <p:spPr>
          <a:xfrm>
            <a:off x="13382" y="0"/>
            <a:ext cx="5788517" cy="6810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3368" y="777596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7766" y="37264"/>
            <a:ext cx="1377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 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64" y="2850602"/>
            <a:ext cx="7701898" cy="11018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dirty="0">
                <a:solidFill>
                  <a:srgbClr val="FF1EF0"/>
                </a:solidFill>
              </a:rPr>
              <a:t>I</a:t>
            </a:r>
            <a:r>
              <a:rPr lang="en-US" sz="2400" dirty="0" smtClean="0">
                <a:solidFill>
                  <a:srgbClr val="FF1EF0"/>
                </a:solidFill>
              </a:rPr>
              <a:t>mportant elementary amplitudes for 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g</a:t>
            </a:r>
            <a:r>
              <a:rPr lang="en-US" sz="2400" baseline="30000" dirty="0">
                <a:solidFill>
                  <a:srgbClr val="FF1EF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d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FF1EF0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h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n p </a:t>
            </a:r>
            <a:r>
              <a:rPr lang="en-US" sz="2400" dirty="0" smtClean="0">
                <a:solidFill>
                  <a:srgbClr val="FF1EF0"/>
                </a:solidFill>
                <a:cs typeface="Times"/>
              </a:rPr>
              <a:t>tested</a:t>
            </a:r>
            <a:endParaRPr lang="en-US" sz="2400" dirty="0" smtClean="0">
              <a:solidFill>
                <a:srgbClr val="FF1EF0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sz="2400" dirty="0">
                <a:solidFill>
                  <a:srgbClr val="FF1EF0"/>
                </a:solidFill>
              </a:rPr>
              <a:t>r</a:t>
            </a:r>
            <a:r>
              <a:rPr lang="en-US" sz="2400" dirty="0" smtClean="0">
                <a:solidFill>
                  <a:srgbClr val="FF1EF0"/>
                </a:solidFill>
              </a:rPr>
              <a:t>elevant to impulse and </a:t>
            </a:r>
            <a:r>
              <a:rPr lang="en-US" sz="2400" i="1" dirty="0" smtClean="0">
                <a:solidFill>
                  <a:srgbClr val="FF1EF0"/>
                </a:solidFill>
                <a:latin typeface="Symbol" charset="2"/>
                <a:cs typeface="Symbol" charset="2"/>
              </a:rPr>
              <a:t>h </a:t>
            </a:r>
            <a:r>
              <a:rPr lang="en-US" sz="2400" i="1" dirty="0" smtClean="0">
                <a:solidFill>
                  <a:srgbClr val="FF1EF0"/>
                </a:solidFill>
                <a:latin typeface="Times"/>
                <a:cs typeface="Times"/>
              </a:rPr>
              <a:t>n </a:t>
            </a:r>
            <a:r>
              <a:rPr lang="en-US" sz="2400" dirty="0">
                <a:solidFill>
                  <a:srgbClr val="FF1EF0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h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n </a:t>
            </a:r>
            <a:r>
              <a:rPr lang="en-US" sz="2400" dirty="0" err="1" smtClean="0">
                <a:solidFill>
                  <a:srgbClr val="FF1EF0"/>
                </a:solidFill>
                <a:cs typeface="Times"/>
              </a:rPr>
              <a:t>rescattering</a:t>
            </a:r>
            <a:r>
              <a:rPr lang="en-US" sz="2400" dirty="0" smtClean="0">
                <a:solidFill>
                  <a:srgbClr val="FF1EF0"/>
                </a:solidFill>
                <a:cs typeface="Times"/>
              </a:rPr>
              <a:t> mechanisms </a:t>
            </a:r>
            <a:endParaRPr lang="en-US" sz="2400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1"/>
            <a:ext cx="8229600" cy="862593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>
                <a:solidFill>
                  <a:schemeClr val="accent1"/>
                </a:solidFill>
                <a:latin typeface="Times"/>
                <a:cs typeface="Times"/>
              </a:rPr>
              <a:t>N </a:t>
            </a:r>
            <a:r>
              <a:rPr lang="en-US" i="1" dirty="0" smtClean="0">
                <a:solidFill>
                  <a:schemeClr val="accent1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>
                <a:solidFill>
                  <a:schemeClr val="accent1"/>
                </a:solidFill>
                <a:latin typeface="Times"/>
                <a:cs typeface="Times"/>
              </a:rPr>
              <a:t>N </a:t>
            </a:r>
            <a:r>
              <a:rPr lang="en-US" i="1" dirty="0" smtClean="0">
                <a:solidFill>
                  <a:schemeClr val="accent1"/>
                </a:solidFill>
                <a:latin typeface="Times"/>
                <a:cs typeface="Times"/>
              </a:rPr>
              <a:t> </a:t>
            </a:r>
            <a:r>
              <a:rPr lang="en-US" sz="4000" i="1" dirty="0" smtClean="0">
                <a:solidFill>
                  <a:schemeClr val="accent1"/>
                </a:solidFill>
                <a:latin typeface="Times"/>
                <a:cs typeface="Times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Times"/>
                <a:cs typeface="Times"/>
              </a:rPr>
              <a:t>-</a:t>
            </a:r>
            <a:r>
              <a:rPr lang="en-US" dirty="0" smtClean="0">
                <a:solidFill>
                  <a:schemeClr val="accent1"/>
                </a:solidFill>
                <a:latin typeface="+mn-lt"/>
                <a:cs typeface="Times"/>
              </a:rPr>
              <a:t>wave amplitude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etaN_r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48590" r="10140" b="9516"/>
          <a:stretch/>
        </p:blipFill>
        <p:spPr>
          <a:xfrm>
            <a:off x="102852" y="885478"/>
            <a:ext cx="4375541" cy="2873033"/>
          </a:xfrm>
          <a:prstGeom prst="rect">
            <a:avLst/>
          </a:prstGeom>
        </p:spPr>
      </p:pic>
      <p:pic>
        <p:nvPicPr>
          <p:cNvPr id="5" name="Picture 4" descr="etaN_im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48590" r="8628" b="5569"/>
          <a:stretch/>
        </p:blipFill>
        <p:spPr>
          <a:xfrm>
            <a:off x="37235" y="3754788"/>
            <a:ext cx="4487288" cy="3143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3637" y="2974865"/>
            <a:ext cx="40446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smtClean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>
                <a:latin typeface="Times"/>
                <a:cs typeface="Times"/>
                <a:sym typeface="Wingdings"/>
              </a:rPr>
              <a:t> </a:t>
            </a:r>
            <a:r>
              <a:rPr lang="en-US" i="1" dirty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 </a:t>
            </a:r>
            <a:r>
              <a:rPr lang="en-US" sz="1600" i="1" dirty="0">
                <a:latin typeface="Times"/>
                <a:cs typeface="Times"/>
              </a:rPr>
              <a:t>S</a:t>
            </a:r>
            <a:r>
              <a:rPr lang="en-US" dirty="0">
                <a:latin typeface="Times"/>
                <a:cs typeface="Times"/>
              </a:rPr>
              <a:t>-</a:t>
            </a:r>
            <a:r>
              <a:rPr lang="en-US" dirty="0">
                <a:cs typeface="Times"/>
              </a:rPr>
              <a:t>wave </a:t>
            </a:r>
            <a:r>
              <a:rPr lang="en-US" dirty="0" smtClean="0">
                <a:cs typeface="Times"/>
              </a:rPr>
              <a:t>amplitude is </a:t>
            </a:r>
          </a:p>
          <a:p>
            <a:pPr>
              <a:lnSpc>
                <a:spcPct val="140000"/>
              </a:lnSpc>
            </a:pPr>
            <a:r>
              <a:rPr lang="en-US" dirty="0">
                <a:cs typeface="Times"/>
              </a:rPr>
              <a:t> </a:t>
            </a:r>
            <a:r>
              <a:rPr lang="en-US" dirty="0" smtClean="0">
                <a:cs typeface="Times"/>
              </a:rPr>
              <a:t>     </a:t>
            </a:r>
            <a:r>
              <a:rPr lang="en-US" dirty="0" smtClean="0"/>
              <a:t>rather model dependent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DCC analysis covered data much more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     extensive than the others </a:t>
            </a:r>
          </a:p>
          <a:p>
            <a:pPr>
              <a:lnSpc>
                <a:spcPct val="14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 meson-baryon dynamics could be</a:t>
            </a:r>
          </a:p>
          <a:p>
            <a:pPr>
              <a:lnSpc>
                <a:spcPct val="140000"/>
              </a:lnSpc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better constrained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5270"/>
          <a:stretch/>
        </p:blipFill>
        <p:spPr>
          <a:xfrm>
            <a:off x="5734650" y="1027008"/>
            <a:ext cx="2874763" cy="1227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7996" y="990043"/>
            <a:ext cx="647132" cy="126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CS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MBM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GW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IO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31336" y="5796649"/>
            <a:ext cx="217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"/>
                <a:cs typeface="Times"/>
              </a:rPr>
              <a:t>a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latin typeface="Times"/>
                <a:cs typeface="Times"/>
              </a:rPr>
              <a:t>N</a:t>
            </a:r>
            <a:r>
              <a:rPr lang="en-US" i="1" baseline="-25000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 =  0.75 + 0.32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 err="1" smtClean="0">
                <a:latin typeface="Times"/>
                <a:cs typeface="Times"/>
              </a:rPr>
              <a:t>i</a:t>
            </a:r>
            <a:endParaRPr lang="en-US" i="1" dirty="0" smtClean="0">
              <a:latin typeface="Times"/>
              <a:cs typeface="Times"/>
            </a:endParaRPr>
          </a:p>
          <a:p>
            <a:r>
              <a:rPr lang="en-US" i="1" dirty="0" err="1" smtClean="0">
                <a:latin typeface="Times"/>
                <a:cs typeface="Times"/>
              </a:rPr>
              <a:t>r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latin typeface="Times"/>
                <a:cs typeface="Times"/>
              </a:rPr>
              <a:t>N</a:t>
            </a:r>
            <a:r>
              <a:rPr lang="en-US" i="1" baseline="-25000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en-US" dirty="0">
                <a:latin typeface="Times"/>
                <a:cs typeface="Times"/>
              </a:rPr>
              <a:t>= </a:t>
            </a:r>
            <a:r>
              <a:rPr lang="en-US" dirty="0">
                <a:latin typeface="Symbol" charset="2"/>
                <a:cs typeface="Symbol" charset="2"/>
              </a:rPr>
              <a:t> -</a:t>
            </a:r>
            <a:r>
              <a:rPr lang="en-US" dirty="0">
                <a:latin typeface="Times"/>
                <a:cs typeface="Times"/>
              </a:rPr>
              <a:t>1.6 </a:t>
            </a:r>
            <a:r>
              <a:rPr lang="en-US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latin typeface="Times"/>
                <a:cs typeface="Times"/>
              </a:rPr>
              <a:t>0.6 </a:t>
            </a:r>
            <a:r>
              <a:rPr lang="en-US" i="1" dirty="0" err="1" smtClean="0">
                <a:latin typeface="Times"/>
                <a:cs typeface="Times"/>
              </a:rPr>
              <a:t>i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221" y="5922749"/>
            <a:ext cx="12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smtClean="0">
                <a:solidFill>
                  <a:schemeClr val="bg1"/>
                </a:solidFill>
              </a:rPr>
              <a:t>Application of DCC model to  </a:t>
            </a:r>
            <a:br>
              <a:rPr lang="en-US" sz="3800" b="1" dirty="0" smtClean="0">
                <a:solidFill>
                  <a:schemeClr val="bg1"/>
                </a:solidFill>
              </a:rPr>
            </a:br>
            <a:r>
              <a:rPr lang="en-US" sz="38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sz="3800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800" i="1" dirty="0" smtClean="0">
                <a:solidFill>
                  <a:schemeClr val="bg1"/>
                </a:solidFill>
                <a:latin typeface="Times"/>
                <a:cs typeface="Times"/>
              </a:rPr>
              <a:t>d </a:t>
            </a:r>
            <a:r>
              <a:rPr lang="en-US" sz="3800" dirty="0" smtClean="0">
                <a:solidFill>
                  <a:schemeClr val="bg1"/>
                </a:solidFill>
                <a:latin typeface="Times"/>
                <a:cs typeface="Times"/>
                <a:sym typeface="Wingdings"/>
              </a:rPr>
              <a:t></a:t>
            </a:r>
            <a:r>
              <a:rPr lang="en-US" sz="4000" i="1" dirty="0" smtClean="0">
                <a:solidFill>
                  <a:schemeClr val="bg1"/>
                </a:solidFill>
                <a:latin typeface="Times"/>
                <a:cs typeface="Times"/>
              </a:rPr>
              <a:t> </a:t>
            </a:r>
            <a:r>
              <a:rPr lang="en-US" sz="4000" i="1" dirty="0">
                <a:solidFill>
                  <a:schemeClr val="bg1"/>
                </a:solidFill>
                <a:latin typeface="Symbol" charset="2"/>
                <a:cs typeface="Symbol" charset="2"/>
              </a:rPr>
              <a:t>h </a:t>
            </a:r>
            <a:r>
              <a:rPr lang="en-US" sz="4000" i="1" dirty="0">
                <a:solidFill>
                  <a:schemeClr val="bg1"/>
                </a:solidFill>
                <a:latin typeface="Times"/>
                <a:cs typeface="Times"/>
              </a:rPr>
              <a:t>n 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38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</a:rPr>
              <a:t>reaction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 rot="18720000">
            <a:off x="1536616" y="3819788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15"/>
          <p:cNvCxnSpPr/>
          <p:nvPr/>
        </p:nvCxnSpPr>
        <p:spPr>
          <a:xfrm rot="16200000" flipV="1">
            <a:off x="1621768" y="2472349"/>
            <a:ext cx="701790" cy="40099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5"/>
          <p:cNvCxnSpPr/>
          <p:nvPr/>
        </p:nvCxnSpPr>
        <p:spPr>
          <a:xfrm flipV="1">
            <a:off x="2847103" y="2266422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"/>
          <p:cNvCxnSpPr/>
          <p:nvPr/>
        </p:nvCxnSpPr>
        <p:spPr>
          <a:xfrm flipH="1" flipV="1">
            <a:off x="2173159" y="2266422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6200000">
            <a:off x="2342935" y="4068514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16200000">
            <a:off x="1851128" y="3282367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368675" y="4271744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71" name="Freeform 70"/>
          <p:cNvSpPr/>
          <p:nvPr/>
        </p:nvSpPr>
        <p:spPr>
          <a:xfrm rot="18720000">
            <a:off x="3597607" y="4015730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15"/>
          <p:cNvCxnSpPr/>
          <p:nvPr/>
        </p:nvCxnSpPr>
        <p:spPr>
          <a:xfrm rot="16200000" flipV="1">
            <a:off x="3682759" y="2668291"/>
            <a:ext cx="701790" cy="40099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5"/>
          <p:cNvCxnSpPr/>
          <p:nvPr/>
        </p:nvCxnSpPr>
        <p:spPr>
          <a:xfrm flipV="1">
            <a:off x="4908094" y="2295453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5"/>
          <p:cNvCxnSpPr/>
          <p:nvPr/>
        </p:nvCxnSpPr>
        <p:spPr>
          <a:xfrm flipH="1" flipV="1">
            <a:off x="4234150" y="2295453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 rot="16200000">
            <a:off x="4403926" y="4097545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rot="16200000">
            <a:off x="3912119" y="3478309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429666" y="4300775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46" name="Oval 45"/>
          <p:cNvSpPr/>
          <p:nvPr/>
        </p:nvSpPr>
        <p:spPr>
          <a:xfrm rot="16200000">
            <a:off x="4411082" y="2296058"/>
            <a:ext cx="337782" cy="7920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 rot="18720000">
            <a:off x="5723908" y="4073786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15"/>
          <p:cNvCxnSpPr/>
          <p:nvPr/>
        </p:nvCxnSpPr>
        <p:spPr>
          <a:xfrm flipV="1">
            <a:off x="6367708" y="3270480"/>
            <a:ext cx="673944" cy="14515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5"/>
          <p:cNvCxnSpPr/>
          <p:nvPr/>
        </p:nvCxnSpPr>
        <p:spPr>
          <a:xfrm flipV="1">
            <a:off x="7034395" y="2280939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5"/>
          <p:cNvCxnSpPr/>
          <p:nvPr/>
        </p:nvCxnSpPr>
        <p:spPr>
          <a:xfrm flipH="1" flipV="1">
            <a:off x="6360451" y="2280939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 rot="16200000">
            <a:off x="6530227" y="4083031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6200000">
            <a:off x="6038420" y="3536365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55967" y="4286261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cxnSp>
        <p:nvCxnSpPr>
          <p:cNvPr id="8" name="Straight Arrow Connector 15"/>
          <p:cNvCxnSpPr/>
          <p:nvPr/>
        </p:nvCxnSpPr>
        <p:spPr>
          <a:xfrm flipH="1">
            <a:off x="7067081" y="2262713"/>
            <a:ext cx="349719" cy="433867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16200000">
            <a:off x="6713259" y="2900820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335772" y="2479297"/>
            <a:ext cx="57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T</a:t>
            </a:r>
            <a:r>
              <a:rPr lang="en-US" i="1" baseline="-25000" dirty="0" smtClean="0">
                <a:latin typeface="Times"/>
                <a:cs typeface="Times"/>
              </a:rPr>
              <a:t>NN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97908" y="4059273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g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86686" y="1964689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17683" y="1871826"/>
            <a:ext cx="36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N</a:t>
            </a:r>
            <a:endParaRPr lang="en-US" sz="1600" i="1" baseline="30000" dirty="0">
              <a:latin typeface="Symbol" charset="2"/>
              <a:cs typeface="Symbol" charset="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92587" y="1871829"/>
            <a:ext cx="36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N</a:t>
            </a:r>
            <a:endParaRPr lang="en-US" sz="1600" i="1" baseline="30000" dirty="0">
              <a:latin typeface="Symbol" charset="2"/>
              <a:cs typeface="Symbol" charset="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31853" y="1381011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Impulse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61767" y="1385031"/>
            <a:ext cx="176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dirty="0" err="1" smtClean="0">
                <a:solidFill>
                  <a:schemeClr val="accent6"/>
                </a:solidFill>
              </a:rPr>
              <a:t>rescattering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96884" y="1379516"/>
            <a:ext cx="234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&amp;</a:t>
            </a:r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chemeClr val="accent6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rescattering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74895" y="2932931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p, 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2419" y="5169611"/>
            <a:ext cx="7071067" cy="1110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N,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  </a:t>
            </a:r>
            <a:r>
              <a:rPr lang="en-US" sz="1600" dirty="0" smtClean="0">
                <a:cs typeface="Times"/>
              </a:rPr>
              <a:t>amplitude  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 smtClean="0">
                <a:cs typeface="Times"/>
                <a:sym typeface="Wingdings"/>
              </a:rPr>
              <a:t>DCC model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N, </a:t>
            </a:r>
            <a:r>
              <a:rPr lang="en-US" sz="1600" i="1" dirty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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  </a:t>
            </a:r>
            <a:r>
              <a:rPr lang="en-US" sz="1600" dirty="0">
                <a:cs typeface="Times"/>
              </a:rPr>
              <a:t>amplitude </a:t>
            </a:r>
            <a:r>
              <a:rPr lang="en-US" sz="1600" dirty="0" smtClean="0">
                <a:cs typeface="Times"/>
              </a:rPr>
              <a:t>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>
                <a:cs typeface="Times"/>
                <a:sym typeface="Wingdings"/>
              </a:rPr>
              <a:t>DCC model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i="1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NN</a:t>
            </a:r>
            <a:r>
              <a:rPr lang="en-US" sz="1600" dirty="0" smtClean="0">
                <a:solidFill>
                  <a:srgbClr val="008000"/>
                </a:solidFill>
                <a:cs typeface="Times"/>
              </a:rPr>
              <a:t> ,  deuteron w.f.</a:t>
            </a:r>
            <a:r>
              <a:rPr lang="en-US" sz="1600" dirty="0" smtClean="0">
                <a:cs typeface="Times"/>
              </a:rPr>
              <a:t>              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 smtClean="0">
                <a:cs typeface="Times"/>
                <a:sym typeface="Wingdings"/>
              </a:rPr>
              <a:t>CD-Bonn potential   (</a:t>
            </a:r>
            <a:r>
              <a:rPr lang="en-US" sz="1600" dirty="0" smtClean="0"/>
              <a:t>PRC 63, 024001 </a:t>
            </a:r>
            <a:r>
              <a:rPr lang="en-US" sz="1600" dirty="0"/>
              <a:t>(2001) )</a:t>
            </a:r>
            <a:r>
              <a:rPr lang="en-US" sz="1600" dirty="0" smtClean="0">
                <a:cs typeface="Times"/>
              </a:rPr>
              <a:t> </a:t>
            </a:r>
            <a:endParaRPr lang="en-US" sz="1600" baseline="30000" dirty="0"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060" y="472849"/>
            <a:ext cx="3988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Model for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26" y="6407422"/>
            <a:ext cx="3417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Off-shell effects are taken into account 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6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Numerical results  for  </a:t>
            </a:r>
            <a:r>
              <a:rPr lang="en-US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chemeClr val="bg1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4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2133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Introduction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9088" y="289916"/>
            <a:ext cx="8430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Comparison with data for </a:t>
            </a:r>
            <a:r>
              <a:rPr lang="en-US" sz="26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sz="2600" dirty="0" smtClean="0">
                <a:solidFill>
                  <a:schemeClr val="accent1"/>
                </a:solidFill>
              </a:rPr>
              <a:t>angular distribution in </a:t>
            </a:r>
            <a:r>
              <a:rPr lang="en-US" sz="2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g</a:t>
            </a:r>
            <a:r>
              <a:rPr lang="en-US" sz="2600" baseline="30000" dirty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2600" i="1" dirty="0">
                <a:solidFill>
                  <a:schemeClr val="accent1"/>
                </a:solidFill>
                <a:latin typeface="Times"/>
                <a:cs typeface="Times"/>
              </a:rPr>
              <a:t>d</a:t>
            </a:r>
            <a:r>
              <a:rPr lang="en-US" sz="2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2600" dirty="0">
                <a:solidFill>
                  <a:schemeClr val="accent1"/>
                </a:solidFill>
                <a:cs typeface="Symbol" charset="2"/>
                <a:sym typeface="Wingdings"/>
              </a:rPr>
              <a:t></a:t>
            </a:r>
            <a:r>
              <a:rPr lang="en-US" sz="2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h </a:t>
            </a:r>
            <a:r>
              <a:rPr lang="en-US" sz="2600" i="1" dirty="0">
                <a:solidFill>
                  <a:schemeClr val="accent1"/>
                </a:solidFill>
                <a:latin typeface="Times"/>
                <a:cs typeface="Times"/>
              </a:rPr>
              <a:t>X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2825" y="1657020"/>
            <a:ext cx="324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Krusche</a:t>
            </a:r>
            <a:r>
              <a:rPr lang="en-US" dirty="0" smtClean="0"/>
              <a:t> et al., </a:t>
            </a:r>
          </a:p>
          <a:p>
            <a:r>
              <a:rPr lang="en-US" dirty="0" smtClean="0"/>
              <a:t>           Phys. </a:t>
            </a:r>
            <a:r>
              <a:rPr lang="en-US" dirty="0" err="1" smtClean="0"/>
              <a:t>Lett</a:t>
            </a:r>
            <a:r>
              <a:rPr lang="en-US" dirty="0" smtClean="0"/>
              <a:t>. B 358 40 (1995)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485" y="5411839"/>
            <a:ext cx="4839786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IA term dominates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NN </a:t>
            </a:r>
            <a:r>
              <a:rPr lang="en-US" dirty="0" err="1" smtClean="0"/>
              <a:t>rescattering</a:t>
            </a:r>
            <a:r>
              <a:rPr lang="en-US" dirty="0" smtClean="0"/>
              <a:t> contribution is small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h </a:t>
            </a:r>
            <a:r>
              <a:rPr lang="en-US" dirty="0" err="1"/>
              <a:t>r</a:t>
            </a:r>
            <a:r>
              <a:rPr lang="en-US" dirty="0" err="1" smtClean="0"/>
              <a:t>escattering</a:t>
            </a:r>
            <a:r>
              <a:rPr lang="en-US" dirty="0" smtClean="0"/>
              <a:t> effect is not large but important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710" y="5002229"/>
            <a:ext cx="135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Mechanisms </a:t>
            </a:r>
            <a:endParaRPr lang="en-US" dirty="0">
              <a:solidFill>
                <a:srgbClr val="FF1E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6467" y="4933199"/>
            <a:ext cx="381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Prediction excellently agrees with data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2050" y="5240984"/>
            <a:ext cx="3877985" cy="84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smtClean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i="1" dirty="0">
                <a:latin typeface="Times"/>
                <a:cs typeface="Times"/>
                <a:sym typeface="Wingdings"/>
              </a:rPr>
              <a:t> </a:t>
            </a:r>
            <a:r>
              <a:rPr lang="en-US" i="1" dirty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err="1" smtClean="0"/>
              <a:t>rescattering</a:t>
            </a:r>
            <a:r>
              <a:rPr lang="en-US" dirty="0" smtClean="0"/>
              <a:t> is essential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Soundness of model demonstrated !</a:t>
            </a:r>
          </a:p>
        </p:txBody>
      </p:sp>
      <p:pic>
        <p:nvPicPr>
          <p:cNvPr id="9" name="Picture 8" descr="dsig775-2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47857" r="10614" b="7404"/>
          <a:stretch/>
        </p:blipFill>
        <p:spPr>
          <a:xfrm>
            <a:off x="-6191" y="972013"/>
            <a:ext cx="5552455" cy="3916053"/>
          </a:xfrm>
          <a:prstGeom prst="rect">
            <a:avLst/>
          </a:prstGeom>
        </p:spPr>
      </p:pic>
      <p:pic>
        <p:nvPicPr>
          <p:cNvPr id="10" name="Picture 9" descr="dsig775-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53332" r="15928" b="16806"/>
          <a:stretch/>
        </p:blipFill>
        <p:spPr>
          <a:xfrm>
            <a:off x="833897" y="1458680"/>
            <a:ext cx="4349741" cy="2607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8527" y="855084"/>
            <a:ext cx="20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is small 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Numerical results  for  </a:t>
            </a:r>
            <a:r>
              <a:rPr lang="en-US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chemeClr val="bg1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n </a:t>
            </a:r>
            <a:r>
              <a:rPr lang="en-US" i="1" dirty="0" smtClean="0">
                <a:solidFill>
                  <a:schemeClr val="bg1"/>
                </a:solidFill>
                <a:latin typeface="Times"/>
                <a:cs typeface="Times"/>
              </a:rPr>
              <a:t>p</a:t>
            </a:r>
            <a:br>
              <a:rPr lang="en-US" i="1" dirty="0" smtClean="0">
                <a:solidFill>
                  <a:schemeClr val="bg1"/>
                </a:solidFill>
                <a:latin typeface="Times"/>
                <a:cs typeface="Times"/>
              </a:rPr>
            </a:br>
            <a:r>
              <a:rPr lang="en-US" b="1" dirty="0" smtClean="0">
                <a:solidFill>
                  <a:schemeClr val="bg1"/>
                </a:solidFill>
              </a:rPr>
              <a:t>at ELPH kinematics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a-950-0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48314" r="11038" b="7399"/>
          <a:stretch/>
        </p:blipFill>
        <p:spPr>
          <a:xfrm>
            <a:off x="41411" y="990600"/>
            <a:ext cx="6084007" cy="4276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6"/>
            <a:ext cx="8229600" cy="674611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</a:rPr>
              <a:t>at proposed ELPH experiment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149532" y="1087615"/>
            <a:ext cx="2822044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</a:p>
          <a:p>
            <a:pPr>
              <a:lnSpc>
                <a:spcPct val="130000"/>
              </a:lnSpc>
            </a:pP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1365" y="5101011"/>
            <a:ext cx="8905002" cy="1625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Impulse current </a:t>
            </a:r>
            <a:r>
              <a:rPr lang="en-US" dirty="0" smtClean="0">
                <a:solidFill>
                  <a:srgbClr val="000000"/>
                </a:solidFill>
              </a:rPr>
              <a:t>dominates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>
                <a:solidFill>
                  <a:srgbClr val="008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8000"/>
                </a:solidFill>
              </a:rPr>
              <a:t>rescattering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(mostly s-wave)   gives sizable contribution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rescattering</a:t>
            </a:r>
            <a:r>
              <a:rPr lang="en-US" dirty="0" smtClean="0">
                <a:solidFill>
                  <a:srgbClr val="000000"/>
                </a:solidFill>
              </a:rPr>
              <a:t> are small but </a:t>
            </a:r>
            <a:r>
              <a:rPr lang="en-US" dirty="0">
                <a:solidFill>
                  <a:srgbClr val="000000"/>
                </a:solidFill>
              </a:rPr>
              <a:t>visible;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err="1">
                <a:solidFill>
                  <a:srgbClr val="000000"/>
                </a:solidFill>
              </a:rPr>
              <a:t>rescattering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negligible for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&lt; 1.5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 production suppressed in intermediate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ja-JP" alt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</a:t>
            </a:r>
            <a:r>
              <a:rPr lang="en-US" altLang="ja-JP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cs typeface="Times"/>
                <a:sym typeface="Wingdings"/>
              </a:rPr>
              <a:t>deuteron wave function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421" y="2232539"/>
            <a:ext cx="307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Times"/>
              </a:rPr>
              <a:t>One-to-one relation between</a:t>
            </a:r>
          </a:p>
          <a:p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and  </a:t>
            </a:r>
            <a:r>
              <a:rPr lang="en-US" dirty="0">
                <a:solidFill>
                  <a:srgbClr val="000000"/>
                </a:solidFill>
              </a:rPr>
              <a:t>proton </a:t>
            </a:r>
            <a:r>
              <a:rPr lang="en-US" dirty="0" smtClean="0">
                <a:solidFill>
                  <a:srgbClr val="000000"/>
                </a:solidFill>
              </a:rPr>
              <a:t>momentum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4587" y="4539555"/>
            <a:ext cx="8353569" cy="1625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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rescattering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(mostly s-wave)   gives sizable (</a:t>
            </a:r>
            <a:r>
              <a:rPr lang="en-US" dirty="0">
                <a:solidFill>
                  <a:srgbClr val="FF1EF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1EF0"/>
                </a:solidFill>
              </a:rPr>
              <a:t>40% </a:t>
            </a:r>
            <a:r>
              <a:rPr lang="en-US" dirty="0">
                <a:solidFill>
                  <a:srgbClr val="FF1EF0"/>
                </a:solidFill>
                <a:latin typeface="Symbol" charset="2"/>
                <a:cs typeface="Symbol" charset="2"/>
              </a:rPr>
              <a:t>~</a:t>
            </a:r>
            <a:r>
              <a:rPr lang="en-US" dirty="0">
                <a:solidFill>
                  <a:srgbClr val="FF1EF0"/>
                </a:solidFill>
              </a:rPr>
              <a:t> +20% </a:t>
            </a:r>
            <a:r>
              <a:rPr lang="en-US" dirty="0" smtClean="0">
                <a:solidFill>
                  <a:srgbClr val="000000"/>
                </a:solidFill>
              </a:rPr>
              <a:t>) contribution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rescattering</a:t>
            </a:r>
            <a:r>
              <a:rPr lang="en-US" dirty="0" smtClean="0">
                <a:solidFill>
                  <a:srgbClr val="000000"/>
                </a:solidFill>
              </a:rPr>
              <a:t> are smaller but </a:t>
            </a:r>
            <a:r>
              <a:rPr lang="en-US" dirty="0">
                <a:solidFill>
                  <a:srgbClr val="000000"/>
                </a:solidFill>
              </a:rPr>
              <a:t>visible; </a:t>
            </a:r>
            <a:r>
              <a:rPr lang="en-US" dirty="0" smtClean="0">
                <a:solidFill>
                  <a:srgbClr val="000000"/>
                </a:solidFill>
              </a:rPr>
              <a:t>data exist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controllable contribution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err="1">
                <a:solidFill>
                  <a:srgbClr val="000000"/>
                </a:solidFill>
              </a:rPr>
              <a:t>rescattering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negligible for 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&lt; 1.5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GeV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 more multiple </a:t>
            </a:r>
            <a:r>
              <a:rPr lang="en-US" dirty="0" err="1" smtClean="0">
                <a:solidFill>
                  <a:srgbClr val="000000"/>
                </a:solidFill>
              </a:rPr>
              <a:t>rescattering</a:t>
            </a:r>
            <a:r>
              <a:rPr lang="en-US" dirty="0" smtClean="0">
                <a:solidFill>
                  <a:srgbClr val="000000"/>
                </a:solidFill>
              </a:rPr>
              <a:t> expected for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&gt;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1.5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GeV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6"/>
            <a:ext cx="8229600" cy="674611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</a:rPr>
              <a:t>at proposed ELPH experiment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919676" y="846991"/>
            <a:ext cx="40336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7427" y="6350003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chemeClr val="accent2"/>
                </a:solidFill>
                <a:sym typeface="Wingdings"/>
              </a:rPr>
              <a:t> Data for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>
                <a:solidFill>
                  <a:schemeClr val="accent2"/>
                </a:solidFill>
                <a:latin typeface="Times"/>
                <a:cs typeface="Times"/>
              </a:rPr>
              <a:t>n</a:t>
            </a:r>
            <a:r>
              <a:rPr lang="en-US" dirty="0">
                <a:solidFill>
                  <a:schemeClr val="accent2"/>
                </a:solidFill>
                <a:latin typeface="Times"/>
                <a:cs typeface="Times"/>
              </a:rPr>
              <a:t>&lt; 1.5 </a:t>
            </a:r>
            <a:r>
              <a:rPr lang="en-US" dirty="0" err="1">
                <a:solidFill>
                  <a:schemeClr val="accent2"/>
                </a:solidFill>
                <a:latin typeface="Times"/>
                <a:cs typeface="Times"/>
              </a:rPr>
              <a:t>GeV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will be useful to study </a:t>
            </a:r>
            <a:r>
              <a:rPr lang="en-US" dirty="0" smtClean="0">
                <a:solidFill>
                  <a:schemeClr val="accent2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>
                <a:solidFill>
                  <a:schemeClr val="accent2"/>
                </a:solidFill>
                <a:latin typeface="Times"/>
                <a:cs typeface="Times"/>
              </a:rPr>
              <a:t>N</a:t>
            </a:r>
            <a:r>
              <a:rPr lang="en-US" i="1" dirty="0">
                <a:solidFill>
                  <a:schemeClr val="accent2"/>
                </a:solidFill>
                <a:latin typeface="Times"/>
                <a:cs typeface="Times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chemeClr val="accent2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chemeClr val="accent2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scattering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eta-ratio-950-0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48314" r="11298" b="7408"/>
          <a:stretch/>
        </p:blipFill>
        <p:spPr>
          <a:xfrm>
            <a:off x="4642633" y="1311870"/>
            <a:ext cx="4382470" cy="3256765"/>
          </a:xfrm>
          <a:prstGeom prst="rect">
            <a:avLst/>
          </a:prstGeom>
        </p:spPr>
      </p:pic>
      <p:pic>
        <p:nvPicPr>
          <p:cNvPr id="21" name="Picture 20" descr="eta-950-0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48314" r="11038" b="7399"/>
          <a:stretch/>
        </p:blipFill>
        <p:spPr>
          <a:xfrm>
            <a:off x="41412" y="1294333"/>
            <a:ext cx="4569415" cy="32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Study sensitivity of </a:t>
            </a:r>
            <a:r>
              <a:rPr lang="en-US" sz="40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g</a:t>
            </a:r>
            <a:r>
              <a:rPr lang="en-US" sz="4000" baseline="30000" dirty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4000" i="1" dirty="0">
                <a:solidFill>
                  <a:schemeClr val="accent1"/>
                </a:solidFill>
                <a:latin typeface="Times"/>
                <a:cs typeface="Times"/>
              </a:rPr>
              <a:t>d</a:t>
            </a:r>
            <a:r>
              <a:rPr lang="en-US" sz="40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4000" dirty="0">
                <a:solidFill>
                  <a:schemeClr val="accent1"/>
                </a:solidFill>
                <a:cs typeface="Symbol" charset="2"/>
                <a:sym typeface="Wingdings"/>
              </a:rPr>
              <a:t></a:t>
            </a:r>
            <a:r>
              <a:rPr lang="en-US" sz="40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h </a:t>
            </a:r>
            <a:r>
              <a:rPr lang="en-US" sz="4000" i="1" dirty="0">
                <a:solidFill>
                  <a:schemeClr val="accent1"/>
                </a:solidFill>
                <a:latin typeface="Times"/>
                <a:cs typeface="Times"/>
              </a:rPr>
              <a:t>n 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to  </a:t>
            </a:r>
            <a:r>
              <a:rPr lang="en-US" sz="4000" i="1" dirty="0" err="1">
                <a:solidFill>
                  <a:schemeClr val="accent1"/>
                </a:solidFill>
                <a:latin typeface="Times"/>
                <a:cs typeface="Times"/>
              </a:rPr>
              <a:t>a</a:t>
            </a:r>
            <a:r>
              <a:rPr lang="en-US" sz="4000" i="1" baseline="-25000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en-US" sz="4000" i="1" baseline="-25000" dirty="0" err="1">
                <a:solidFill>
                  <a:schemeClr val="accent1"/>
                </a:solidFill>
                <a:latin typeface="Times"/>
                <a:cs typeface="Times"/>
              </a:rPr>
              <a:t>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18720000">
            <a:off x="405370" y="3776643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15"/>
          <p:cNvCxnSpPr/>
          <p:nvPr/>
        </p:nvCxnSpPr>
        <p:spPr>
          <a:xfrm flipV="1">
            <a:off x="1049170" y="2973337"/>
            <a:ext cx="673944" cy="14515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5"/>
          <p:cNvCxnSpPr/>
          <p:nvPr/>
        </p:nvCxnSpPr>
        <p:spPr>
          <a:xfrm flipV="1">
            <a:off x="1715857" y="1983796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5"/>
          <p:cNvCxnSpPr/>
          <p:nvPr/>
        </p:nvCxnSpPr>
        <p:spPr>
          <a:xfrm flipH="1" flipV="1">
            <a:off x="1041913" y="1983796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6200000">
            <a:off x="1211689" y="3785888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6200000">
            <a:off x="719882" y="3239222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7429" y="3989118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cxnSp>
        <p:nvCxnSpPr>
          <p:cNvPr id="11" name="Straight Arrow Connector 15"/>
          <p:cNvCxnSpPr/>
          <p:nvPr/>
        </p:nvCxnSpPr>
        <p:spPr>
          <a:xfrm flipH="1">
            <a:off x="1748543" y="1965570"/>
            <a:ext cx="349719" cy="433867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1394721" y="2603677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3492" y="1270998"/>
            <a:ext cx="16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chemeClr val="accent6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rescattering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6649" y="2623213"/>
            <a:ext cx="35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 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520223" y="2216313"/>
            <a:ext cx="453805" cy="902237"/>
          </a:xfrm>
          <a:prstGeom prst="frame">
            <a:avLst>
              <a:gd name="adj1" fmla="val 0"/>
            </a:avLst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3804" y="2438547"/>
            <a:ext cx="191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 amplitude 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16495"/>
              </p:ext>
            </p:extLst>
          </p:nvPr>
        </p:nvGraphicFramePr>
        <p:xfrm>
          <a:off x="4417187" y="2327430"/>
          <a:ext cx="2498191" cy="100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1600200" imgH="647700" progId="Equation.3">
                  <p:embed/>
                </p:oleObj>
              </mc:Choice>
              <mc:Fallback>
                <p:oleObj name="Equation" r:id="rId3" imgW="1600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7187" y="2327430"/>
                        <a:ext cx="2498191" cy="100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98262" y="4241317"/>
            <a:ext cx="69557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</a:t>
            </a:r>
            <a:r>
              <a:rPr lang="en-US" sz="2000" dirty="0" smtClean="0"/>
              <a:t>Vary </a:t>
            </a:r>
            <a:r>
              <a:rPr lang="en-US" sz="2000" i="1" dirty="0" err="1">
                <a:solidFill>
                  <a:srgbClr val="FF1EF0"/>
                </a:solidFill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sz="2000" dirty="0">
                <a:solidFill>
                  <a:srgbClr val="FF1EF0"/>
                </a:solidFill>
              </a:rPr>
              <a:t> </a:t>
            </a:r>
            <a:r>
              <a:rPr lang="en-US" sz="2000" dirty="0" smtClean="0">
                <a:solidFill>
                  <a:srgbClr val="FF1EF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>
                <a:solidFill>
                  <a:srgbClr val="FF1EF0"/>
                </a:solidFill>
                <a:latin typeface="Times"/>
                <a:cs typeface="Times"/>
              </a:rPr>
              <a:t>r</a:t>
            </a:r>
            <a:r>
              <a:rPr lang="en-US" sz="2000" i="1" baseline="-25000" dirty="0" err="1" smtClean="0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sz="2000" dirty="0" smtClean="0">
                <a:solidFill>
                  <a:srgbClr val="FF1EF0"/>
                </a:solidFill>
              </a:rPr>
              <a:t> 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  </a:t>
            </a:r>
            <a:r>
              <a:rPr lang="en-US" dirty="0" smtClean="0"/>
              <a:t> how sensitive </a:t>
            </a:r>
            <a:r>
              <a:rPr lang="en-US" i="1" dirty="0"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p</a:t>
            </a:r>
            <a:r>
              <a:rPr lang="en-US" dirty="0"/>
              <a:t> </a:t>
            </a:r>
            <a:r>
              <a:rPr lang="en-US" dirty="0" smtClean="0"/>
              <a:t>at ELPH kinematics is to these parameters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44860" y="1632818"/>
            <a:ext cx="35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 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186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ta-full-ERE-950-0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48315" r="11072" b="7599"/>
          <a:stretch/>
        </p:blipFill>
        <p:spPr>
          <a:xfrm>
            <a:off x="106788" y="1364482"/>
            <a:ext cx="4619618" cy="3246602"/>
          </a:xfrm>
          <a:prstGeom prst="rect">
            <a:avLst/>
          </a:prstGeom>
        </p:spPr>
      </p:pic>
      <p:pic>
        <p:nvPicPr>
          <p:cNvPr id="25" name="Picture 24" descr="a-dep-ratio-r_0-fu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49119" r="10143" b="7600"/>
          <a:stretch/>
        </p:blipFill>
        <p:spPr>
          <a:xfrm>
            <a:off x="4655549" y="1435798"/>
            <a:ext cx="4451520" cy="3179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676" y="846991"/>
            <a:ext cx="40336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0498" y="177336"/>
            <a:ext cx="8276302" cy="6104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81BD"/>
                </a:solidFill>
              </a:rPr>
              <a:t>Re[</a:t>
            </a:r>
            <a:r>
              <a:rPr lang="en-US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err="1">
                <a:solidFill>
                  <a:srgbClr val="4F81BD"/>
                </a:solidFill>
                <a:latin typeface="Symbol" charset="2"/>
                <a:cs typeface="Symbol" charset="2"/>
              </a:rPr>
              <a:t>h</a:t>
            </a:r>
            <a:r>
              <a:rPr lang="en-US" sz="3200" i="1" baseline="-25000" dirty="0" err="1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200" dirty="0" smtClean="0">
                <a:solidFill>
                  <a:srgbClr val="4F81BD"/>
                </a:solidFill>
              </a:rPr>
              <a:t>]</a:t>
            </a:r>
            <a:r>
              <a:rPr lang="en-US" sz="3200" dirty="0">
                <a:solidFill>
                  <a:srgbClr val="4F81BD"/>
                </a:solidFill>
              </a:rPr>
              <a:t>-dependence </a:t>
            </a:r>
            <a:r>
              <a:rPr lang="en-US" sz="3200" dirty="0" smtClean="0">
                <a:solidFill>
                  <a:srgbClr val="4F81BD"/>
                </a:solidFill>
              </a:rPr>
              <a:t>of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dirty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latin typeface="+mn-lt"/>
                <a:cs typeface="Times"/>
              </a:rPr>
              <a:t>at ELPH exp.</a:t>
            </a:r>
            <a:endParaRPr lang="en-US" sz="3200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0827" y="1128021"/>
            <a:ext cx="1728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"/>
                <a:cs typeface="Times"/>
              </a:rPr>
              <a:t>Im</a:t>
            </a:r>
            <a:r>
              <a:rPr lang="en-US" sz="1400" dirty="0" smtClean="0"/>
              <a:t>[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/>
              <a:t>]=0.25 </a:t>
            </a:r>
            <a:r>
              <a:rPr lang="en-US" sz="1400" dirty="0" err="1" smtClean="0"/>
              <a:t>fm</a:t>
            </a:r>
            <a:r>
              <a:rPr lang="en-US" sz="1400" dirty="0" smtClean="0"/>
              <a:t>,  </a:t>
            </a:r>
            <a:r>
              <a:rPr lang="en-US" sz="1400" i="1" dirty="0" smtClean="0">
                <a:latin typeface="Times"/>
                <a:cs typeface="Times"/>
              </a:rPr>
              <a:t>r</a:t>
            </a:r>
            <a:r>
              <a:rPr lang="en-US" sz="1400" dirty="0" smtClean="0"/>
              <a:t> =  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1989" y="4893943"/>
            <a:ext cx="805010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p</a:t>
            </a:r>
            <a:r>
              <a:rPr lang="en-US" b="1" dirty="0"/>
              <a:t> </a:t>
            </a:r>
            <a:r>
              <a:rPr lang="en-US" dirty="0"/>
              <a:t>at ELPH exp. kinematics has a good sensitivity to Re[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5% precision cross section </a:t>
            </a:r>
            <a:r>
              <a:rPr lang="en-US" dirty="0" smtClean="0">
                <a:solidFill>
                  <a:srgbClr val="000000"/>
                </a:solidFill>
              </a:rPr>
              <a:t>measurement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(</a:t>
            </a:r>
            <a:r>
              <a:rPr lang="en-US" dirty="0"/>
              <a:t>Re</a:t>
            </a:r>
            <a:r>
              <a:rPr lang="en-US" dirty="0" smtClean="0"/>
              <a:t>[</a:t>
            </a:r>
            <a:r>
              <a:rPr lang="en-US" i="1" dirty="0" err="1" smtClean="0">
                <a:latin typeface="Times"/>
                <a:cs typeface="Times"/>
              </a:rPr>
              <a:t>a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latin typeface="Times"/>
                <a:cs typeface="Times"/>
              </a:rPr>
              <a:t>N</a:t>
            </a:r>
            <a:r>
              <a:rPr lang="en-US" dirty="0"/>
              <a:t>]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 ~ </a:t>
            </a:r>
            <a:r>
              <a:rPr lang="en-US" dirty="0" smtClean="0">
                <a:solidFill>
                  <a:srgbClr val="000000"/>
                </a:solidFill>
              </a:rPr>
              <a:t>0.2 </a:t>
            </a:r>
            <a:r>
              <a:rPr lang="en-US" dirty="0" err="1">
                <a:solidFill>
                  <a:srgbClr val="000000"/>
                </a:solidFill>
              </a:rPr>
              <a:t>fm</a:t>
            </a:r>
            <a:r>
              <a:rPr lang="en-US" dirty="0">
                <a:solidFill>
                  <a:srgbClr val="00000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Well-tested elementary amplitudes for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</a:t>
            </a:r>
            <a:r>
              <a:rPr lang="en-US" dirty="0" smtClean="0">
                <a:solidFill>
                  <a:srgbClr val="000000"/>
                </a:solidFill>
              </a:rPr>
              <a:t>are essential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5213534" y="1597004"/>
            <a:ext cx="670814" cy="23892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3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-dep-r_0-ful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48314" r="11038" b="7801"/>
          <a:stretch/>
        </p:blipFill>
        <p:spPr>
          <a:xfrm>
            <a:off x="91378" y="1366774"/>
            <a:ext cx="4658739" cy="3244950"/>
          </a:xfrm>
          <a:prstGeom prst="rect">
            <a:avLst/>
          </a:prstGeom>
        </p:spPr>
      </p:pic>
      <p:pic>
        <p:nvPicPr>
          <p:cNvPr id="3" name="Picture 2" descr="ima-dep-ratio-r_0-fu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49522" r="10143" b="7599"/>
          <a:stretch/>
        </p:blipFill>
        <p:spPr>
          <a:xfrm>
            <a:off x="4832947" y="1518630"/>
            <a:ext cx="4244575" cy="3044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676" y="846991"/>
            <a:ext cx="40336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0498" y="177336"/>
            <a:ext cx="8276302" cy="61047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4F81BD"/>
                </a:solidFill>
              </a:rPr>
              <a:t>Im</a:t>
            </a:r>
            <a:r>
              <a:rPr lang="en-US" sz="3200" dirty="0" smtClean="0">
                <a:solidFill>
                  <a:srgbClr val="4F81BD"/>
                </a:solidFill>
              </a:rPr>
              <a:t>[</a:t>
            </a:r>
            <a:r>
              <a:rPr lang="en-US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err="1">
                <a:solidFill>
                  <a:srgbClr val="4F81BD"/>
                </a:solidFill>
                <a:latin typeface="Symbol" charset="2"/>
                <a:cs typeface="Symbol" charset="2"/>
              </a:rPr>
              <a:t>h</a:t>
            </a:r>
            <a:r>
              <a:rPr lang="en-US" sz="3200" i="1" baseline="-25000" dirty="0" err="1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200" dirty="0" smtClean="0">
                <a:solidFill>
                  <a:srgbClr val="4F81BD"/>
                </a:solidFill>
              </a:rPr>
              <a:t>]</a:t>
            </a:r>
            <a:r>
              <a:rPr lang="en-US" sz="3200" dirty="0">
                <a:solidFill>
                  <a:srgbClr val="4F81BD"/>
                </a:solidFill>
              </a:rPr>
              <a:t>-dependence </a:t>
            </a:r>
            <a:r>
              <a:rPr lang="en-US" sz="3200" dirty="0" smtClean="0">
                <a:solidFill>
                  <a:srgbClr val="4F81BD"/>
                </a:solidFill>
              </a:rPr>
              <a:t>of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dirty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latin typeface="+mn-lt"/>
                <a:cs typeface="Times"/>
              </a:rPr>
              <a:t>at ELPH exp.</a:t>
            </a:r>
            <a:endParaRPr lang="en-US" sz="3200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2209" y="1131684"/>
            <a:ext cx="163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Re</a:t>
            </a:r>
            <a:r>
              <a:rPr lang="en-US" sz="1400" dirty="0" smtClean="0"/>
              <a:t>[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/>
              <a:t>]=0.6 </a:t>
            </a:r>
            <a:r>
              <a:rPr lang="en-US" sz="1400" dirty="0" err="1" smtClean="0"/>
              <a:t>fm</a:t>
            </a:r>
            <a:r>
              <a:rPr lang="en-US" sz="1400" dirty="0" smtClean="0"/>
              <a:t>,  </a:t>
            </a:r>
            <a:r>
              <a:rPr lang="en-US" sz="1400" i="1" dirty="0" smtClean="0">
                <a:latin typeface="Times"/>
                <a:cs typeface="Times"/>
              </a:rPr>
              <a:t>r</a:t>
            </a:r>
            <a:r>
              <a:rPr lang="en-US" sz="1400" dirty="0" smtClean="0"/>
              <a:t> =  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1989" y="4893943"/>
            <a:ext cx="779988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err="1" smtClean="0"/>
              <a:t>Im</a:t>
            </a:r>
            <a:r>
              <a:rPr lang="en-US" dirty="0" smtClean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 seems difficult to determine better than before with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p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at ELPH kinematics ;   </a:t>
            </a:r>
            <a:r>
              <a:rPr lang="en-US" dirty="0" err="1"/>
              <a:t>Im</a:t>
            </a:r>
            <a:r>
              <a:rPr lang="en-US" dirty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/>
              <a:t>] </a:t>
            </a:r>
            <a:r>
              <a:rPr lang="en-US" dirty="0" smtClean="0"/>
              <a:t>has been already determined better than 0.1 </a:t>
            </a:r>
            <a:r>
              <a:rPr lang="en-US" dirty="0" err="1" smtClean="0"/>
              <a:t>fm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49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_r-dep-ful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49119" r="10404" b="7600"/>
          <a:stretch/>
        </p:blipFill>
        <p:spPr>
          <a:xfrm>
            <a:off x="51568" y="1442505"/>
            <a:ext cx="4717798" cy="3230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676" y="846991"/>
            <a:ext cx="40336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0498" y="177336"/>
            <a:ext cx="8276302" cy="6104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81BD"/>
                </a:solidFill>
              </a:rPr>
              <a:t>Re</a:t>
            </a:r>
            <a:r>
              <a:rPr lang="en-US" sz="3200" dirty="0" smtClean="0">
                <a:solidFill>
                  <a:srgbClr val="4F81BD"/>
                </a:solidFill>
              </a:rPr>
              <a:t>[</a:t>
            </a:r>
            <a:r>
              <a:rPr lang="en-US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r</a:t>
            </a:r>
            <a:r>
              <a:rPr lang="en-US" sz="3200" i="1" baseline="-25000" dirty="0" err="1" smtClean="0">
                <a:solidFill>
                  <a:srgbClr val="4F81BD"/>
                </a:solidFill>
                <a:latin typeface="Symbol" charset="2"/>
                <a:cs typeface="Symbol" charset="2"/>
              </a:rPr>
              <a:t>h</a:t>
            </a:r>
            <a:r>
              <a:rPr lang="en-US" sz="3200" i="1" baseline="-25000" dirty="0" err="1" smtClean="0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200" dirty="0" smtClean="0">
                <a:solidFill>
                  <a:srgbClr val="4F81BD"/>
                </a:solidFill>
              </a:rPr>
              <a:t>]</a:t>
            </a:r>
            <a:r>
              <a:rPr lang="en-US" sz="3200" dirty="0">
                <a:solidFill>
                  <a:srgbClr val="4F81BD"/>
                </a:solidFill>
              </a:rPr>
              <a:t>-dependence </a:t>
            </a:r>
            <a:r>
              <a:rPr lang="en-US" sz="3200" dirty="0" smtClean="0">
                <a:solidFill>
                  <a:srgbClr val="4F81BD"/>
                </a:solidFill>
              </a:rPr>
              <a:t>of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dirty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latin typeface="+mn-lt"/>
                <a:cs typeface="Times"/>
              </a:rPr>
              <a:t>at ELPH exp.</a:t>
            </a:r>
            <a:endParaRPr lang="en-US" sz="3200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162" y="1162329"/>
            <a:ext cx="2384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 </a:t>
            </a:r>
            <a:r>
              <a:rPr lang="en-US" sz="1400" dirty="0" smtClean="0"/>
              <a:t>= 0.75 + 0.25 </a:t>
            </a:r>
            <a:r>
              <a:rPr lang="en-US" sz="1400" i="1" dirty="0" err="1" smtClean="0">
                <a:latin typeface="Times"/>
                <a:cs typeface="Times"/>
              </a:rPr>
              <a:t>i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fm</a:t>
            </a:r>
            <a:r>
              <a:rPr lang="en-US" sz="1400" dirty="0" smtClean="0"/>
              <a:t>, </a:t>
            </a:r>
            <a:r>
              <a:rPr lang="en-US" sz="1400" dirty="0" err="1" smtClean="0">
                <a:latin typeface="Times"/>
                <a:cs typeface="Times"/>
              </a:rPr>
              <a:t>Im</a:t>
            </a:r>
            <a:r>
              <a:rPr lang="en-US" sz="1400" dirty="0" smtClean="0">
                <a:latin typeface="Times"/>
                <a:cs typeface="Times"/>
              </a:rPr>
              <a:t>[</a:t>
            </a:r>
            <a:r>
              <a:rPr lang="en-US" sz="1400" i="1" dirty="0" smtClean="0">
                <a:latin typeface="Times"/>
                <a:cs typeface="Times"/>
              </a:rPr>
              <a:t>r</a:t>
            </a:r>
            <a:r>
              <a:rPr lang="en-US" sz="1400" dirty="0" smtClean="0">
                <a:latin typeface="Times"/>
                <a:cs typeface="Times"/>
              </a:rPr>
              <a:t>] </a:t>
            </a:r>
            <a:r>
              <a:rPr lang="en-US" sz="1400" dirty="0" smtClean="0"/>
              <a:t>= 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1989" y="4893943"/>
            <a:ext cx="680227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p</a:t>
            </a:r>
            <a:r>
              <a:rPr lang="en-US" b="1" dirty="0"/>
              <a:t> </a:t>
            </a:r>
            <a:r>
              <a:rPr lang="en-US" dirty="0"/>
              <a:t>at ELPH exp. kinematics has </a:t>
            </a:r>
            <a:r>
              <a:rPr lang="en-US" dirty="0" smtClean="0"/>
              <a:t>some </a:t>
            </a:r>
            <a:r>
              <a:rPr lang="en-US" dirty="0"/>
              <a:t>sensitivity to Re</a:t>
            </a:r>
            <a:r>
              <a:rPr lang="en-US" dirty="0" smtClean="0"/>
              <a:t>[</a:t>
            </a:r>
            <a:r>
              <a:rPr lang="en-US" i="1" dirty="0" err="1" smtClean="0">
                <a:latin typeface="Times"/>
                <a:cs typeface="Times"/>
              </a:rPr>
              <a:t>r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5% precision cross section </a:t>
            </a:r>
            <a:r>
              <a:rPr lang="en-US" dirty="0" smtClean="0">
                <a:solidFill>
                  <a:srgbClr val="000000"/>
                </a:solidFill>
              </a:rPr>
              <a:t>measurement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 (</a:t>
            </a:r>
            <a:r>
              <a:rPr lang="en-US" dirty="0"/>
              <a:t>Re[</a:t>
            </a:r>
            <a:r>
              <a:rPr lang="en-US" i="1" dirty="0" err="1">
                <a:latin typeface="Times"/>
                <a:cs typeface="Times"/>
              </a:rPr>
              <a:t>r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~ </a:t>
            </a:r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dirty="0" err="1" smtClean="0">
                <a:solidFill>
                  <a:srgbClr val="000000"/>
                </a:solidFill>
              </a:rPr>
              <a:t>fm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 descr="re_r-dep-ratio-fu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49118" r="10665" b="6996"/>
          <a:stretch/>
        </p:blipFill>
        <p:spPr>
          <a:xfrm>
            <a:off x="4728984" y="1456311"/>
            <a:ext cx="4415785" cy="32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3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48879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462" y="988164"/>
            <a:ext cx="8866530" cy="5470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chemeClr val="accent6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Dynamical coupled-channels (DCC) model developed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 </a:t>
            </a:r>
            <a:r>
              <a:rPr lang="en-US" dirty="0" smtClean="0">
                <a:solidFill>
                  <a:srgbClr val="000000"/>
                </a:solidFill>
              </a:rPr>
              <a:t> analysis of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N, 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KL, KS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data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cs typeface="Symbol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chemeClr val="accent6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F79646"/>
                </a:solidFill>
                <a:cs typeface="Symbol" charset="2"/>
              </a:rPr>
              <a:t>DCC model applied to photo-reactions on the deuteron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  *  impulse, NN and meson-nucleon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mechanisms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cs typeface="Symbol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	*  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i="1" dirty="0" smtClean="0">
                <a:latin typeface="Times"/>
                <a:cs typeface="Times"/>
              </a:rPr>
              <a:t>p </a:t>
            </a:r>
            <a:r>
              <a:rPr lang="en-US" dirty="0" smtClean="0">
                <a:cs typeface="Times"/>
              </a:rPr>
              <a:t>data well reproduced for </a:t>
            </a:r>
            <a:r>
              <a:rPr lang="en-US" i="1" dirty="0" err="1" smtClean="0">
                <a:latin typeface="Times"/>
                <a:cs typeface="Times"/>
              </a:rPr>
              <a:t>E</a:t>
            </a:r>
            <a:r>
              <a:rPr lang="en-US" i="1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= 700 ~ 800 </a:t>
            </a:r>
            <a:r>
              <a:rPr lang="en-US" dirty="0" smtClean="0">
                <a:cs typeface="Times"/>
              </a:rPr>
              <a:t>MeV</a:t>
            </a:r>
          </a:p>
          <a:p>
            <a:pPr>
              <a:lnSpc>
                <a:spcPct val="150000"/>
              </a:lnSpc>
            </a:pPr>
            <a:endParaRPr lang="en-US" dirty="0">
              <a:cs typeface="Times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chemeClr val="accent6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chemeClr val="accent6"/>
                </a:solidFill>
                <a:sym typeface="Zapf Dingbats"/>
              </a:rPr>
              <a:t> </a:t>
            </a:r>
            <a:r>
              <a:rPr lang="en-US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F79646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F79646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F79646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rgbClr val="F79646"/>
                </a:solidFill>
              </a:rPr>
              <a:t> </a:t>
            </a:r>
            <a:r>
              <a:rPr lang="en-US" b="1" dirty="0" smtClean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  <a:cs typeface="Symbol" charset="2"/>
              </a:rPr>
              <a:t>at ELPH exp. kinematics studied with the DCC-based model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       * impulse dominates; </a:t>
            </a:r>
            <a:r>
              <a:rPr lang="en-US" dirty="0" smtClean="0">
                <a:solidFill>
                  <a:srgbClr val="000000"/>
                </a:solidFill>
                <a:cs typeface="Symbol" charset="2"/>
                <a:sym typeface="Wingding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elementary amplitude needs solid validation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*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effect is sizable  (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40%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~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+20%)  at low  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baseline="-25000" dirty="0" smtClean="0">
                <a:solidFill>
                  <a:srgbClr val="000000"/>
                </a:solidFill>
                <a:sym typeface="Zapf Dingbats"/>
              </a:rPr>
              <a:t>             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effect is small and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NN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effect is negligible for 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&lt; 1.5 </a:t>
            </a:r>
            <a:r>
              <a:rPr lang="en-US" dirty="0" err="1" smtClean="0">
                <a:solidFill>
                  <a:srgbClr val="000000"/>
                </a:solidFill>
                <a:cs typeface="Times"/>
              </a:rPr>
              <a:t>GeV</a:t>
            </a:r>
            <a:endParaRPr lang="en-US" dirty="0" smtClean="0">
              <a:solidFill>
                <a:srgbClr val="000000"/>
              </a:solidFill>
              <a:cs typeface="Symbol" charset="2"/>
            </a:endParaRP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at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ELPH setup has sensitivity to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scattering length &amp; </a:t>
            </a:r>
            <a:r>
              <a:rPr lang="en-US" dirty="0" smtClean="0">
                <a:solidFill>
                  <a:srgbClr val="000000"/>
                </a:solidFill>
                <a:cs typeface="Symbol" charset="2"/>
                <a:sym typeface="Zapf Dingbats"/>
              </a:rPr>
              <a:t>effective range </a:t>
            </a: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dirty="0" smtClean="0">
                <a:solidFill>
                  <a:srgbClr val="000000"/>
                </a:solidFill>
                <a:cs typeface="Symbol" charset="2"/>
                <a:sym typeface="Zapf Dingbats"/>
              </a:rPr>
              <a:t>              better than the currently estimated range</a:t>
            </a:r>
            <a:endParaRPr lang="en-US" baseline="-25000" dirty="0">
              <a:solidFill>
                <a:srgbClr val="000000"/>
              </a:solidFill>
              <a:sym typeface="Zapf Dingbat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952" y="251495"/>
            <a:ext cx="180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Conclusion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2225" y="53704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chemeClr val="accent1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scattering length (</a:t>
            </a:r>
            <a:r>
              <a:rPr lang="en-US" i="1" dirty="0" err="1">
                <a:solidFill>
                  <a:schemeClr val="accent1"/>
                </a:solidFill>
                <a:latin typeface="Times"/>
                <a:cs typeface="Times"/>
              </a:rPr>
              <a:t>a</a:t>
            </a:r>
            <a:r>
              <a:rPr lang="en-US" i="1" baseline="-25000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solidFill>
                  <a:schemeClr val="accent1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202" y="2423573"/>
            <a:ext cx="5583580" cy="1158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/>
              <a:t>Governs low-energy behavior of </a:t>
            </a:r>
            <a:r>
              <a:rPr lang="en-US" i="1" dirty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Times"/>
              </a:rPr>
              <a:t>scattering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      </a:t>
            </a:r>
            <a:r>
              <a:rPr lang="en-US" dirty="0" smtClean="0">
                <a:sym typeface="Wingdings"/>
              </a:rPr>
              <a:t> important in its own right</a:t>
            </a:r>
            <a:endParaRPr lang="en-US" dirty="0" smtClean="0"/>
          </a:p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/>
              <a:t>Important relevance to the existence of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-</a:t>
            </a:r>
            <a:r>
              <a:rPr lang="en-US" dirty="0" err="1" smtClean="0"/>
              <a:t>mesic</a:t>
            </a:r>
            <a:r>
              <a:rPr lang="en-US" dirty="0" smtClean="0"/>
              <a:t> nuclei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4193"/>
              </p:ext>
            </p:extLst>
          </p:nvPr>
        </p:nvGraphicFramePr>
        <p:xfrm>
          <a:off x="968248" y="1361613"/>
          <a:ext cx="2489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3" imgW="1562100" imgH="254000" progId="Equation.3">
                  <p:embed/>
                </p:oleObj>
              </mc:Choice>
              <mc:Fallback>
                <p:oleObj name="Equation" r:id="rId3" imgW="1562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248" y="1361613"/>
                        <a:ext cx="2489200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89866"/>
              </p:ext>
            </p:extLst>
          </p:nvPr>
        </p:nvGraphicFramePr>
        <p:xfrm>
          <a:off x="3799921" y="1251335"/>
          <a:ext cx="1675481" cy="82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5" imgW="1181100" imgH="584200" progId="Equation.3">
                  <p:embed/>
                </p:oleObj>
              </mc:Choice>
              <mc:Fallback>
                <p:oleObj name="Equation" r:id="rId5" imgW="11811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9921" y="1251335"/>
                        <a:ext cx="1675481" cy="827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34955" y="1246214"/>
            <a:ext cx="1850612" cy="765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a </a:t>
            </a:r>
            <a:r>
              <a:rPr lang="en-US" sz="1600" dirty="0" smtClean="0"/>
              <a:t>: scattering length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r </a:t>
            </a:r>
            <a:r>
              <a:rPr lang="en-US" sz="1600" dirty="0" smtClean="0"/>
              <a:t>: effective range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15" y="2553235"/>
            <a:ext cx="7094062" cy="3871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2779" y="2164080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B.E. of various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dirty="0"/>
              <a:t>-</a:t>
            </a:r>
            <a:r>
              <a:rPr lang="en-US" dirty="0" err="1"/>
              <a:t>mesic</a:t>
            </a:r>
            <a:r>
              <a:rPr lang="en-US" dirty="0"/>
              <a:t> nuclei </a:t>
            </a:r>
            <a:r>
              <a:rPr lang="en-US" dirty="0" smtClean="0"/>
              <a:t>from theoretical calculations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48577" y="6451237"/>
            <a:ext cx="54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Q. </a:t>
            </a:r>
            <a:r>
              <a:rPr lang="en-US" dirty="0" err="1" smtClean="0"/>
              <a:t>Haider</a:t>
            </a:r>
            <a:r>
              <a:rPr lang="en-US" dirty="0" smtClean="0"/>
              <a:t> and L. Liu,  </a:t>
            </a:r>
            <a:r>
              <a:rPr lang="is-IS" dirty="0" smtClean="0"/>
              <a:t>Int.J.Mod.Phys</a:t>
            </a:r>
            <a:r>
              <a:rPr lang="is-IS" dirty="0"/>
              <a:t>. E24 1530009 </a:t>
            </a:r>
            <a:r>
              <a:rPr lang="is-IS" dirty="0" smtClean="0"/>
              <a:t>(</a:t>
            </a:r>
            <a:r>
              <a:rPr lang="is-IS" dirty="0"/>
              <a:t>2015</a:t>
            </a:r>
            <a:r>
              <a:rPr lang="is-I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chemeClr val="accent1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scattering length (</a:t>
            </a:r>
            <a:r>
              <a:rPr lang="en-US" i="1" dirty="0" err="1">
                <a:solidFill>
                  <a:schemeClr val="accent1"/>
                </a:solidFill>
                <a:latin typeface="Times"/>
                <a:cs typeface="Times"/>
              </a:rPr>
              <a:t>a</a:t>
            </a:r>
            <a:r>
              <a:rPr lang="en-US" i="1" baseline="-25000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solidFill>
                  <a:schemeClr val="accent1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)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42421"/>
              </p:ext>
            </p:extLst>
          </p:nvPr>
        </p:nvGraphicFramePr>
        <p:xfrm>
          <a:off x="968248" y="1361613"/>
          <a:ext cx="2489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3" imgW="1562100" imgH="254000" progId="Equation.3">
                  <p:embed/>
                </p:oleObj>
              </mc:Choice>
              <mc:Fallback>
                <p:oleObj name="Equation" r:id="rId3" imgW="1562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248" y="1361613"/>
                        <a:ext cx="2489200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848761"/>
              </p:ext>
            </p:extLst>
          </p:nvPr>
        </p:nvGraphicFramePr>
        <p:xfrm>
          <a:off x="3799921" y="1251335"/>
          <a:ext cx="1675481" cy="82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5" imgW="1181100" imgH="584200" progId="Equation.3">
                  <p:embed/>
                </p:oleObj>
              </mc:Choice>
              <mc:Fallback>
                <p:oleObj name="Equation" r:id="rId5" imgW="11811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9921" y="1251335"/>
                        <a:ext cx="1675481" cy="827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34955" y="1246214"/>
            <a:ext cx="1850612" cy="765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a </a:t>
            </a:r>
            <a:r>
              <a:rPr lang="en-US" sz="1600" dirty="0" smtClean="0"/>
              <a:t>: scattering length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r </a:t>
            </a:r>
            <a:r>
              <a:rPr lang="en-US" sz="1600" dirty="0" smtClean="0"/>
              <a:t>: effective range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5346" y="2300903"/>
            <a:ext cx="284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not well-determined yet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35" y="2719724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Current status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4292" y="3175310"/>
            <a:ext cx="7173759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Several coupled-channels analyses of  </a:t>
            </a:r>
            <a:r>
              <a:rPr lang="en-US" i="1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  <a:sym typeface="Wingdings"/>
              </a:rPr>
              <a:t>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  </a:t>
            </a:r>
            <a:r>
              <a:rPr lang="en-US" dirty="0" smtClean="0"/>
              <a:t>and</a:t>
            </a:r>
            <a:r>
              <a:rPr lang="en-US" i="1" dirty="0" smtClean="0">
                <a:latin typeface="Times"/>
                <a:cs typeface="Times"/>
              </a:rPr>
              <a:t>  </a:t>
            </a:r>
            <a:r>
              <a:rPr lang="en-US" i="1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  <a:sym typeface="Wingdings"/>
              </a:rPr>
              <a:t>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 </a:t>
            </a:r>
            <a:r>
              <a:rPr lang="en-US" dirty="0" smtClean="0"/>
              <a:t>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Re</a:t>
            </a:r>
            <a:r>
              <a:rPr lang="en-US" dirty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 = </a:t>
            </a:r>
            <a:r>
              <a:rPr lang="en-US" dirty="0" smtClean="0">
                <a:latin typeface="Symbol" charset="2"/>
                <a:cs typeface="Symbol" charset="2"/>
              </a:rPr>
              <a:t> 0.2 ~  1.1 </a:t>
            </a:r>
            <a:r>
              <a:rPr lang="en-US" dirty="0" err="1" smtClean="0"/>
              <a:t>fm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Im</a:t>
            </a:r>
            <a:r>
              <a:rPr lang="en-US" dirty="0" smtClean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 = 0.2  ~  0.3 </a:t>
            </a:r>
            <a:r>
              <a:rPr lang="en-US" dirty="0" err="1" smtClean="0"/>
              <a:t>fm</a:t>
            </a:r>
            <a:r>
              <a:rPr lang="en-US" dirty="0" smtClean="0"/>
              <a:t>    (optical theorem)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err="1" smtClean="0">
                <a:latin typeface="Times"/>
                <a:cs typeface="Times"/>
              </a:rPr>
              <a:t>pn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data   </a:t>
            </a:r>
            <a:r>
              <a:rPr lang="en-US" sz="1600" dirty="0" smtClean="0"/>
              <a:t>(WASA/PROMICE@COSY)  Eur. Phys. J. A 38, 209 (2008)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  Re</a:t>
            </a:r>
            <a:r>
              <a:rPr lang="en-US" dirty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/>
              <a:t>] =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0.4 ~ </a:t>
            </a:r>
            <a:r>
              <a:rPr lang="en-US" dirty="0" smtClean="0">
                <a:latin typeface="Symbol" charset="2"/>
                <a:cs typeface="Symbol" charset="2"/>
              </a:rPr>
              <a:t> 0.6 </a:t>
            </a:r>
            <a:r>
              <a:rPr lang="en-US" dirty="0" err="1" smtClean="0"/>
              <a:t>fm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4726" y="5687964"/>
            <a:ext cx="63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1EF0"/>
                </a:solidFill>
                <a:latin typeface="Times"/>
                <a:cs typeface="Times"/>
              </a:rPr>
              <a:t>a</a:t>
            </a:r>
            <a:r>
              <a:rPr lang="en-US" i="1" baseline="-25000" dirty="0" err="1" smtClean="0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i="1" baseline="-25000" dirty="0" smtClean="0">
                <a:solidFill>
                  <a:srgbClr val="FF1EF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FF1EF0"/>
                </a:solidFill>
                <a:cs typeface="Times"/>
              </a:rPr>
              <a:t>determined with indirect information  </a:t>
            </a:r>
            <a:r>
              <a:rPr lang="en-US" dirty="0" smtClean="0">
                <a:solidFill>
                  <a:srgbClr val="FF1EF0"/>
                </a:solidFill>
                <a:cs typeface="Times"/>
                <a:sym typeface="Wingdings"/>
              </a:rPr>
              <a:t>  model dependence </a:t>
            </a:r>
            <a:endParaRPr lang="en-US" dirty="0">
              <a:solidFill>
                <a:srgbClr val="FF1E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713" y="6216010"/>
            <a:ext cx="833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process that sensitively probes </a:t>
            </a:r>
            <a:r>
              <a:rPr lang="en-US" i="1" dirty="0" smtClean="0">
                <a:latin typeface="Symbol" charset="2"/>
                <a:cs typeface="Symbol" charset="2"/>
              </a:rPr>
              <a:t>h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  <a:sym typeface="Wingdings"/>
              </a:rPr>
              <a:t>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 </a:t>
            </a:r>
            <a:r>
              <a:rPr lang="en-US" dirty="0" smtClean="0"/>
              <a:t>, with other mechanisms under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10448"/>
            <a:ext cx="8667814" cy="7193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Proposed experiment at </a:t>
            </a:r>
            <a:r>
              <a:rPr lang="en-US" sz="3600" dirty="0" err="1" smtClean="0">
                <a:solidFill>
                  <a:schemeClr val="accent1"/>
                </a:solidFill>
              </a:rPr>
              <a:t>ELPH@Tohoku</a:t>
            </a:r>
            <a:r>
              <a:rPr lang="en-US" sz="3600" dirty="0" smtClean="0">
                <a:solidFill>
                  <a:schemeClr val="accent1"/>
                </a:solidFill>
              </a:rPr>
              <a:t> Univ.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194" y="966398"/>
            <a:ext cx="566758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i="1" dirty="0" smtClean="0">
                <a:latin typeface="Times"/>
                <a:cs typeface="Times"/>
              </a:rPr>
              <a:t>p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at  </a:t>
            </a:r>
            <a:r>
              <a:rPr lang="en-US" i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~ 0.95</a:t>
            </a:r>
            <a:r>
              <a:rPr lang="en-US" dirty="0" smtClean="0">
                <a:solidFill>
                  <a:schemeClr val="accent2"/>
                </a:solidFill>
                <a:cs typeface="Symbol" charset="2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cs typeface="Symbol" charset="2"/>
              </a:rPr>
              <a:t>GeV</a:t>
            </a:r>
            <a:r>
              <a:rPr lang="en-US" dirty="0">
                <a:solidFill>
                  <a:schemeClr val="accent2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Symbol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and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proton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detected at </a:t>
            </a:r>
            <a:r>
              <a:rPr lang="en-US" dirty="0" smtClean="0">
                <a:solidFill>
                  <a:srgbClr val="C0504D"/>
                </a:solidFill>
                <a:cs typeface="Symbol" charset="2"/>
              </a:rPr>
              <a:t>0</a:t>
            </a:r>
            <a:r>
              <a:rPr lang="en-US" baseline="30000" dirty="0" smtClean="0">
                <a:solidFill>
                  <a:srgbClr val="C0504D"/>
                </a:solidFill>
                <a:cs typeface="Symbol" charset="2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52" y="1529275"/>
            <a:ext cx="763542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An ideal </a:t>
            </a:r>
            <a:r>
              <a:rPr lang="en-US" dirty="0" smtClean="0">
                <a:solidFill>
                  <a:srgbClr val="FF0000"/>
                </a:solidFill>
              </a:rPr>
              <a:t>kinematical setting </a:t>
            </a:r>
            <a:r>
              <a:rPr lang="en-US" dirty="0">
                <a:solidFill>
                  <a:srgbClr val="FF0000"/>
                </a:solidFill>
              </a:rPr>
              <a:t>for extracting </a:t>
            </a:r>
            <a:r>
              <a:rPr lang="en-US" i="1" dirty="0">
                <a:solidFill>
                  <a:srgbClr val="FF0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>
                <a:solidFill>
                  <a:srgbClr val="FF0000"/>
                </a:solidFill>
                <a:latin typeface="Times"/>
                <a:cs typeface="Times"/>
              </a:rPr>
              <a:t>N </a:t>
            </a:r>
            <a:r>
              <a:rPr lang="en-US" dirty="0">
                <a:solidFill>
                  <a:srgbClr val="FF0000"/>
                </a:solidFill>
                <a:cs typeface="Times"/>
              </a:rPr>
              <a:t>scattering length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 produced almost at rest </a:t>
            </a:r>
            <a:r>
              <a:rPr lang="en-US" dirty="0" smtClean="0">
                <a:solidFill>
                  <a:srgbClr val="000000"/>
                </a:solidFill>
                <a:cs typeface="Symbol" charset="2"/>
                <a:sym typeface="Wingdings"/>
              </a:rPr>
              <a:t>   </a:t>
            </a:r>
            <a:r>
              <a:rPr lang="en-US" dirty="0" smtClean="0"/>
              <a:t>strong </a:t>
            </a:r>
            <a:r>
              <a:rPr lang="en-US" i="1" dirty="0" smtClean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smtClean="0"/>
              <a:t> </a:t>
            </a:r>
            <a:r>
              <a:rPr lang="en-US" dirty="0" err="1" smtClean="0"/>
              <a:t>rescattering</a:t>
            </a:r>
            <a:r>
              <a:rPr lang="en-US" dirty="0" smtClean="0"/>
              <a:t> is expected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p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i="1" dirty="0" smtClean="0">
                <a:latin typeface="Times"/>
                <a:cs typeface="Times"/>
              </a:rPr>
              <a:t>NN  </a:t>
            </a:r>
            <a:r>
              <a:rPr lang="en-US" dirty="0" err="1" smtClean="0"/>
              <a:t>rescatterings</a:t>
            </a:r>
            <a:r>
              <a:rPr lang="en-US" dirty="0" smtClean="0"/>
              <a:t> are expected to be suppressed</a:t>
            </a:r>
          </a:p>
        </p:txBody>
      </p:sp>
      <p:pic>
        <p:nvPicPr>
          <p:cNvPr id="3" name="Picture 2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95" y="3208183"/>
            <a:ext cx="4949360" cy="281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656" y="621257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1EF0"/>
                </a:solidFill>
              </a:rPr>
              <a:t>Data still need to be analyzed with </a:t>
            </a:r>
            <a:r>
              <a:rPr lang="en-US" sz="2000" dirty="0">
                <a:solidFill>
                  <a:srgbClr val="FF1EF0"/>
                </a:solidFill>
              </a:rPr>
              <a:t>reliable </a:t>
            </a:r>
            <a:r>
              <a:rPr lang="en-US" sz="2000" dirty="0" smtClean="0">
                <a:solidFill>
                  <a:srgbClr val="FF1EF0"/>
                </a:solidFill>
              </a:rPr>
              <a:t>model to extract </a:t>
            </a:r>
            <a:r>
              <a:rPr lang="en-US" sz="2000" i="1" dirty="0" err="1">
                <a:solidFill>
                  <a:srgbClr val="FF1EF0"/>
                </a:solidFill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>
                <a:solidFill>
                  <a:srgbClr val="FF1EF0"/>
                </a:solidFill>
                <a:latin typeface="Times"/>
                <a:cs typeface="Times"/>
              </a:rPr>
              <a:t>N</a:t>
            </a:r>
            <a:endParaRPr lang="en-US" sz="2000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7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80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Dynamical Coupled-Channels </a:t>
            </a:r>
            <a:r>
              <a:rPr lang="en-US" sz="3200" dirty="0" smtClean="0">
                <a:solidFill>
                  <a:schemeClr val="accent1"/>
                </a:solidFill>
              </a:rPr>
              <a:t>(DCC) model 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for </a:t>
            </a:r>
            <a:r>
              <a:rPr lang="en-US" sz="3200" dirty="0">
                <a:solidFill>
                  <a:schemeClr val="accent1"/>
                </a:solidFill>
              </a:rPr>
              <a:t>meson productions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2683" y="1464436"/>
            <a:ext cx="3909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 smtClean="0"/>
              <a:t>, SXN, Lee, Sato, PRC 88, 035209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</a:p>
          <a:p>
            <a:pPr algn="ctr"/>
            <a:r>
              <a:rPr lang="pt-BR" sz="1400" dirty="0" smtClean="0"/>
              <a:t>                                             PRC 94, </a:t>
            </a:r>
            <a:r>
              <a:rPr lang="pt-BR" sz="1400" dirty="0"/>
              <a:t>015201 </a:t>
            </a:r>
            <a:r>
              <a:rPr lang="pt-BR" sz="1400" dirty="0" smtClean="0"/>
              <a:t>(</a:t>
            </a:r>
            <a:r>
              <a:rPr lang="pt-BR" sz="1400" dirty="0"/>
              <a:t>2016</a:t>
            </a:r>
            <a:r>
              <a:rPr lang="pt-BR" sz="1400" dirty="0" smtClean="0"/>
              <a:t>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7608" y="2233133"/>
            <a:ext cx="9116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Developed through fully </a:t>
            </a:r>
            <a:r>
              <a:rPr lang="en-US" dirty="0"/>
              <a:t>combined analysis of  </a:t>
            </a:r>
            <a:r>
              <a:rPr lang="en-US" i="1" dirty="0" err="1">
                <a:latin typeface="Symbol" charset="2"/>
                <a:cs typeface="Symbol" charset="2"/>
              </a:rPr>
              <a:t>gN</a:t>
            </a:r>
            <a:r>
              <a:rPr lang="en-US" i="1" dirty="0">
                <a:latin typeface="Symbol" charset="2"/>
                <a:cs typeface="Symbol" charset="2"/>
              </a:rPr>
              <a:t>, </a:t>
            </a:r>
            <a:r>
              <a:rPr lang="en-US" i="1" dirty="0" err="1">
                <a:latin typeface="Symbol" charset="2"/>
                <a:cs typeface="Symbol" charset="2"/>
              </a:rPr>
              <a:t>pN</a:t>
            </a:r>
            <a:r>
              <a:rPr lang="en-US" i="1" dirty="0">
                <a:latin typeface="Symbol" charset="2"/>
                <a:cs typeface="Symbol" charset="2"/>
              </a:rPr>
              <a:t> 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i="1" dirty="0" err="1">
                <a:latin typeface="Symbol" charset="2"/>
                <a:cs typeface="Symbol" charset="2"/>
              </a:rPr>
              <a:t>pN</a:t>
            </a:r>
            <a:r>
              <a:rPr lang="en-US" i="1" dirty="0">
                <a:latin typeface="Symbol" charset="2"/>
                <a:cs typeface="Symbol" charset="2"/>
              </a:rPr>
              <a:t>, </a:t>
            </a:r>
            <a:r>
              <a:rPr lang="en-US" i="1" dirty="0" err="1">
                <a:latin typeface="Symbol" charset="2"/>
                <a:cs typeface="Symbol" charset="2"/>
              </a:rPr>
              <a:t>hN</a:t>
            </a:r>
            <a:r>
              <a:rPr lang="en-US" i="1" dirty="0">
                <a:latin typeface="Symbol" charset="2"/>
                <a:cs typeface="Symbol" charset="2"/>
              </a:rPr>
              <a:t>, KL, KS  </a:t>
            </a:r>
            <a:r>
              <a:rPr lang="en-US" dirty="0" smtClean="0">
                <a:cs typeface="Symbol" charset="2"/>
              </a:rPr>
              <a:t>data</a:t>
            </a:r>
            <a:r>
              <a:rPr lang="en-US" dirty="0" smtClean="0"/>
              <a:t>, W &lt; 2.1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623" y="3041121"/>
            <a:ext cx="139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This talk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089" y="3780883"/>
            <a:ext cx="7956024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/>
              <a:t>Show </a:t>
            </a:r>
            <a:r>
              <a:rPr lang="en-US" sz="2000" dirty="0" smtClean="0"/>
              <a:t>DCC model meets requirements to extract </a:t>
            </a:r>
            <a:r>
              <a:rPr lang="en-US" sz="2000" i="1" dirty="0" err="1" smtClean="0">
                <a:latin typeface="Times"/>
                <a:cs typeface="Times"/>
              </a:rPr>
              <a:t>a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latin typeface="Times"/>
                <a:cs typeface="Times"/>
              </a:rPr>
              <a:t>N</a:t>
            </a:r>
            <a:r>
              <a:rPr lang="en-US" sz="2000" dirty="0" smtClean="0"/>
              <a:t> from ELPH data 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Develop </a:t>
            </a:r>
            <a:r>
              <a:rPr lang="en-US" sz="2000" i="1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 </a:t>
            </a:r>
            <a:r>
              <a:rPr lang="en-US" sz="2000" dirty="0"/>
              <a:t> reaction </a:t>
            </a:r>
            <a:r>
              <a:rPr lang="en-US" sz="2000" dirty="0" smtClean="0"/>
              <a:t>model with DCC model as building block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Demonstrate model prediction agrees well with </a:t>
            </a:r>
            <a:r>
              <a:rPr lang="en-US" sz="2000" i="1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 </a:t>
            </a:r>
            <a:r>
              <a:rPr lang="en-US" sz="2000" dirty="0" smtClean="0">
                <a:cs typeface="Times"/>
              </a:rPr>
              <a:t>data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Predict </a:t>
            </a:r>
            <a:r>
              <a:rPr lang="en-US" sz="2000" dirty="0" smtClean="0">
                <a:cs typeface="Times"/>
              </a:rPr>
              <a:t> </a:t>
            </a:r>
            <a:r>
              <a:rPr lang="en-US" sz="2000" i="1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 </a:t>
            </a:r>
            <a:r>
              <a:rPr lang="en-US" sz="2000" dirty="0"/>
              <a:t> </a:t>
            </a:r>
            <a:r>
              <a:rPr lang="en-US" sz="2000" dirty="0" smtClean="0"/>
              <a:t>cross sections at ELPH kinematics 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Study sensitivity of ELPH exp. to </a:t>
            </a:r>
            <a:r>
              <a:rPr lang="en-US" sz="2000" i="1" dirty="0" err="1" smtClean="0">
                <a:latin typeface="Times"/>
                <a:cs typeface="Times"/>
              </a:rPr>
              <a:t>a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latin typeface="Times"/>
                <a:cs typeface="Times"/>
              </a:rPr>
              <a:t> </a:t>
            </a:r>
            <a:r>
              <a:rPr lang="en-US" sz="2000" dirty="0" smtClean="0"/>
              <a:t> and  </a:t>
            </a:r>
            <a:r>
              <a:rPr lang="en-US" sz="2000" i="1" dirty="0" err="1" smtClean="0">
                <a:latin typeface="Times"/>
                <a:cs typeface="Times"/>
              </a:rPr>
              <a:t>r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latin typeface="Times"/>
                <a:cs typeface="Times"/>
              </a:rPr>
              <a:t>  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90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2133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Dynamical Coupled-Channels </a:t>
            </a:r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smtClean="0">
                <a:solidFill>
                  <a:schemeClr val="bg1"/>
                </a:solidFill>
              </a:rPr>
              <a:t>for meson productions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3" name="TextBox 2"/>
          <p:cNvSpPr txBox="1"/>
          <p:nvPr/>
        </p:nvSpPr>
        <p:spPr>
          <a:xfrm>
            <a:off x="912490" y="3881408"/>
            <a:ext cx="760985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By solving the LS equation, coupled-channel </a:t>
            </a:r>
            <a:r>
              <a:rPr lang="en-US" dirty="0" err="1" smtClean="0"/>
              <a:t>unitarity</a:t>
            </a:r>
            <a:r>
              <a:rPr lang="en-US" dirty="0" smtClean="0"/>
              <a:t> is fully taken into account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Both on- and off-shell amplitudes are calculated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00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2672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16" y="2864048"/>
            <a:ext cx="6439444" cy="370646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723696" y="2375705"/>
            <a:ext cx="2245029" cy="670177"/>
          </a:xfrm>
          <a:prstGeom prst="wedgeEllipseCallout">
            <a:avLst>
              <a:gd name="adj1" fmla="val -43223"/>
              <a:gd name="adj2" fmla="val 7039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415" y="2413590"/>
            <a:ext cx="1649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 or 2 bare N* in</a:t>
            </a:r>
          </a:p>
          <a:p>
            <a:pPr algn="ctr"/>
            <a:r>
              <a:rPr lang="en-US" sz="1600" dirty="0" smtClean="0"/>
              <a:t>each partial wave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5132" y="2798520"/>
            <a:ext cx="8437925" cy="3670842"/>
            <a:chOff x="405132" y="2798520"/>
            <a:chExt cx="8437925" cy="3670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32" y="2798520"/>
              <a:ext cx="8437925" cy="367084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4752659" y="4549663"/>
              <a:ext cx="0" cy="96456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69666" y="4580097"/>
              <a:ext cx="0" cy="96456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2809882"/>
            <a:ext cx="9144000" cy="3862606"/>
            <a:chOff x="0" y="2695674"/>
            <a:chExt cx="9144000" cy="38626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695674"/>
              <a:ext cx="9144000" cy="3862606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545017" y="4353372"/>
              <a:ext cx="0" cy="11608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28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pi^- p \to \eta 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6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41581</TotalTime>
  <Words>1540</Words>
  <Application>Microsoft Macintosh PowerPoint</Application>
  <PresentationFormat>On-screen Show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2_Office Theme</vt:lpstr>
      <vt:lpstr>Equation</vt:lpstr>
      <vt:lpstr> Extracting low-energy  h-nucleon scattering amplitude from  g d  h n p  data</vt:lpstr>
      <vt:lpstr>Introduction </vt:lpstr>
      <vt:lpstr>h N scattering length (ahN) </vt:lpstr>
      <vt:lpstr>h N scattering length (ahN) </vt:lpstr>
      <vt:lpstr>Proposed experiment at ELPH@Tohoku Univ.</vt:lpstr>
      <vt:lpstr>Dynamical Coupled-Channels (DCC) model  for meson productions</vt:lpstr>
      <vt:lpstr>Dynamical Coupled-Channels model for meson productions</vt:lpstr>
      <vt:lpstr>PowerPoint Presentation</vt:lpstr>
      <vt:lpstr>PowerPoint Presentation</vt:lpstr>
      <vt:lpstr>PowerPoint Presentation</vt:lpstr>
      <vt:lpstr>DCC analysis of  gN, pN    pN, hN, KL, KS  </vt:lpstr>
      <vt:lpstr>DCC analysis of meson production data</vt:lpstr>
      <vt:lpstr>Eta production reactions</vt:lpstr>
      <vt:lpstr>PowerPoint Presentation</vt:lpstr>
      <vt:lpstr>PowerPoint Presentation</vt:lpstr>
      <vt:lpstr>h N  h N  S-wave amplitude</vt:lpstr>
      <vt:lpstr>Application of DCC model to   g d  h n p  reaction</vt:lpstr>
      <vt:lpstr>PowerPoint Presentation</vt:lpstr>
      <vt:lpstr>Numerical results  for  g d  h n p </vt:lpstr>
      <vt:lpstr>PowerPoint Presentation</vt:lpstr>
      <vt:lpstr>Numerical results  for  g d  h n p at ELPH kinematics</vt:lpstr>
      <vt:lpstr>g d  h n p at proposed ELPH experiment</vt:lpstr>
      <vt:lpstr>g d  h n p at proposed ELPH experiment</vt:lpstr>
      <vt:lpstr>Study sensitivity of g d  h n p  to  ahN </vt:lpstr>
      <vt:lpstr>Re[ahN]-dependence of g d  h n p  at ELPH exp.</vt:lpstr>
      <vt:lpstr>Im[ahN]-dependence of g d  h n p  at ELPH exp.</vt:lpstr>
      <vt:lpstr>Re[rhN]-dependence of g d  h n p  at ELPH exp.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Neutrino-induced forward meson productions  in nucleon resonance region</dc:title>
  <dc:creator>Nakamura Satoshi</dc:creator>
  <cp:lastModifiedBy>Satoshi Nakamura</cp:lastModifiedBy>
  <cp:revision>559</cp:revision>
  <dcterms:created xsi:type="dcterms:W3CDTF">2012-10-11T09:56:36Z</dcterms:created>
  <dcterms:modified xsi:type="dcterms:W3CDTF">2017-01-10T05:23:17Z</dcterms:modified>
</cp:coreProperties>
</file>