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97" r:id="rId3"/>
    <p:sldId id="327" r:id="rId4"/>
    <p:sldId id="311" r:id="rId5"/>
    <p:sldId id="295" r:id="rId6"/>
    <p:sldId id="292" r:id="rId7"/>
    <p:sldId id="290" r:id="rId8"/>
    <p:sldId id="307" r:id="rId9"/>
    <p:sldId id="288" r:id="rId10"/>
    <p:sldId id="304" r:id="rId11"/>
    <p:sldId id="305" r:id="rId12"/>
    <p:sldId id="308" r:id="rId13"/>
    <p:sldId id="286" r:id="rId14"/>
    <p:sldId id="322" r:id="rId15"/>
    <p:sldId id="313" r:id="rId16"/>
    <p:sldId id="315" r:id="rId17"/>
    <p:sldId id="314" r:id="rId18"/>
    <p:sldId id="312" r:id="rId19"/>
    <p:sldId id="317" r:id="rId20"/>
    <p:sldId id="326" r:id="rId21"/>
    <p:sldId id="331" r:id="rId22"/>
    <p:sldId id="332" r:id="rId23"/>
    <p:sldId id="329" r:id="rId24"/>
    <p:sldId id="325" r:id="rId25"/>
    <p:sldId id="303" r:id="rId26"/>
    <p:sldId id="321" r:id="rId27"/>
    <p:sldId id="330" r:id="rId28"/>
    <p:sldId id="319" r:id="rId29"/>
    <p:sldId id="320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0D05F"/>
    <a:srgbClr val="4F81BD"/>
    <a:srgbClr val="8F45C7"/>
    <a:srgbClr val="F36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1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2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59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5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6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69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5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00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34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1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74E5-B71E-4BD8-AEB8-4CF0D11AA3B2}" type="datetimeFigureOut">
              <a:rPr kumimoji="1" lang="ja-JP" altLang="en-US" smtClean="0"/>
              <a:t>2017/1/7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46A1-FCF7-4752-96A5-B71381FE6D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73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17" Type="http://schemas.openxmlformats.org/officeDocument/2006/relationships/image" Target="../media/image72.emf"/><Relationship Id="rId2" Type="http://schemas.openxmlformats.org/officeDocument/2006/relationships/image" Target="../media/image57.png"/><Relationship Id="rId16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5" Type="http://schemas.openxmlformats.org/officeDocument/2006/relationships/image" Target="../media/image7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Relationship Id="rId14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8.emf"/><Relationship Id="rId3" Type="http://schemas.openxmlformats.org/officeDocument/2006/relationships/image" Target="../media/image13.png"/><Relationship Id="rId7" Type="http://schemas.openxmlformats.org/officeDocument/2006/relationships/image" Target="../media/image83.emf"/><Relationship Id="rId12" Type="http://schemas.openxmlformats.org/officeDocument/2006/relationships/image" Target="../media/image8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11" Type="http://schemas.openxmlformats.org/officeDocument/2006/relationships/image" Target="../media/image29.emf"/><Relationship Id="rId5" Type="http://schemas.openxmlformats.org/officeDocument/2006/relationships/image" Target="../media/image81.emf"/><Relationship Id="rId15" Type="http://schemas.openxmlformats.org/officeDocument/2006/relationships/image" Target="../media/image90.emf"/><Relationship Id="rId10" Type="http://schemas.openxmlformats.org/officeDocument/2006/relationships/image" Target="../media/image86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Relationship Id="rId14" Type="http://schemas.openxmlformats.org/officeDocument/2006/relationships/image" Target="../media/image8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1.emf"/><Relationship Id="rId18" Type="http://schemas.openxmlformats.org/officeDocument/2006/relationships/image" Target="../media/image10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17" Type="http://schemas.openxmlformats.org/officeDocument/2006/relationships/image" Target="../media/image105.emf"/><Relationship Id="rId2" Type="http://schemas.openxmlformats.org/officeDocument/2006/relationships/image" Target="../media/image13.png"/><Relationship Id="rId16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5" Type="http://schemas.openxmlformats.org/officeDocument/2006/relationships/image" Target="../media/image10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Relationship Id="rId14" Type="http://schemas.openxmlformats.org/officeDocument/2006/relationships/image" Target="../media/image10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12" Type="http://schemas.openxmlformats.org/officeDocument/2006/relationships/image" Target="../media/image8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emf"/><Relationship Id="rId11" Type="http://schemas.openxmlformats.org/officeDocument/2006/relationships/image" Target="../media/image120.emf"/><Relationship Id="rId5" Type="http://schemas.openxmlformats.org/officeDocument/2006/relationships/image" Target="../media/image114.emf"/><Relationship Id="rId10" Type="http://schemas.openxmlformats.org/officeDocument/2006/relationships/image" Target="../media/image119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131.emf"/><Relationship Id="rId7" Type="http://schemas.openxmlformats.org/officeDocument/2006/relationships/image" Target="../media/image134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image" Target="../media/image138.emf"/><Relationship Id="rId5" Type="http://schemas.openxmlformats.org/officeDocument/2006/relationships/image" Target="../media/image133.emf"/><Relationship Id="rId10" Type="http://schemas.openxmlformats.org/officeDocument/2006/relationships/image" Target="../media/image137.emf"/><Relationship Id="rId4" Type="http://schemas.openxmlformats.org/officeDocument/2006/relationships/image" Target="../media/image132.emf"/><Relationship Id="rId9" Type="http://schemas.openxmlformats.org/officeDocument/2006/relationships/image" Target="../media/image13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image" Target="../media/image140.emf"/><Relationship Id="rId7" Type="http://schemas.openxmlformats.org/officeDocument/2006/relationships/image" Target="../media/image144.emf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image" Target="../media/image14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emf"/><Relationship Id="rId4" Type="http://schemas.openxmlformats.org/officeDocument/2006/relationships/image" Target="../media/image1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7.01513" TargetMode="External"/><Relationship Id="rId2" Type="http://schemas.openxmlformats.org/officeDocument/2006/relationships/hyperlink" Target="http://arxiv.org/abs/arXiv:1512.0368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609.0074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14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5559623"/>
            <a:ext cx="773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KEK Theory Center workshop on Hadron and Nuclear Physics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052736"/>
            <a:ext cx="8065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Transport phenomena in strong magnetic fields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13118" y="4203085"/>
            <a:ext cx="263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Koichi Hattori </a:t>
            </a:r>
          </a:p>
          <a:p>
            <a:pPr algn="ctr"/>
            <a:r>
              <a:rPr lang="en-US" altLang="ja-JP" sz="2800" dirty="0" err="1" smtClean="0"/>
              <a:t>Fudan</a:t>
            </a:r>
            <a:r>
              <a:rPr lang="en-US" altLang="ja-JP" sz="2800" dirty="0" smtClean="0"/>
              <a:t> University</a:t>
            </a:r>
            <a:endParaRPr kumimoji="1" lang="ja-JP" altLang="en-US" sz="2800" dirty="0"/>
          </a:p>
        </p:txBody>
      </p:sp>
      <p:sp>
        <p:nvSpPr>
          <p:cNvPr id="7" name="pptTeX_Preamble" descr="\documentclass[12pt]{jarticle}&#10;\pagestyle{empty}&#10;\usepackage{amsmath}&#10;\usepackage[dvips]{color}&#10;&#10;\usepackage{latexsym}&#10;\usepackage{amsfonts}&#10;\usepackage{amssymb}&#10;\usepackage{amsmath}&#10;\usepackage{bm}&#10;\usepackage{graphicx}&#10;\usepackage{mathrsfs} &#10;%\usepackage{wrapft}&#10;&#10;\usepackage{axodraw4j}&#10;\usepackage{pstricks}&#10;\usepackage{color}&#10;&#10;\usepackage{slashed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&#10;\newcommand{\F}{ {\mathscr{F}} }&#10;\newcommand{\G}{ {\mathscr{G}} }&#10;\newcommand{\bB}{{\bm{B}}}&#10;\newcommand{\bE}{{\bm{E}}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5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 descr="\begin{document}&#10;\begin{align*}&#10;{\green  n(q^0) \sim \frac{T}{q^0}}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08305"/>
            <a:ext cx="1600246" cy="800615"/>
          </a:xfrm>
          <a:prstGeom prst="rect">
            <a:avLst/>
          </a:prstGeom>
        </p:spPr>
      </p:pic>
      <p:pic>
        <p:nvPicPr>
          <p:cNvPr id="41" name="図 40" descr="\begin{document}&#10;\begin{align*}&#10;{\red&#10;2 {\rm Im } \Pi(\bq) = \rho(\bq) &#10;\sim m_D^2 \, q^0 \delta(q_z)&#10;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3" y="4152575"/>
            <a:ext cx="5133107" cy="451560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259632" y="2047402"/>
            <a:ext cx="383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Distribution of the quark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scatterers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9632" y="3703586"/>
            <a:ext cx="1846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Spectral density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73732" y="2729432"/>
            <a:ext cx="489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Screened Coulomb scattering amplitude (squared)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311101" y="188640"/>
            <a:ext cx="687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Transverse diffusion constant in massless limit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5" name="図 4" descr="\begin{document}&#10;\begin{align*}&#10;{\blue&#10;%{\rm Re} \Pi(0) = &#10;m_D^2 \sim \alpha_s eB&#10;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5" y="3098764"/>
            <a:ext cx="2024055" cy="448380"/>
          </a:xfrm>
          <a:prstGeom prst="rect">
            <a:avLst/>
          </a:prstGeom>
        </p:spPr>
      </p:pic>
      <p:pic>
        <p:nvPicPr>
          <p:cNvPr id="6" name="図 5" descr="\begin{document}&#10;\begin{eqnarray}&#10;\kappa_\perp &amp;=&amp; \alpha_s \lim_{q^0 \to 0} &#10;{\green \frac{T}{q^0} }&#10;\int \!\! d^3 \bq \, q_\perp^2 &#10;\frac{ {\red {\rm Im} \Pi(\bq) } }&#10;{\blue [\, \bq^2 + m_D^2 \, ]^2 }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6" y="836712"/>
            <a:ext cx="5261018" cy="768468"/>
          </a:xfrm>
          <a:prstGeom prst="rect">
            <a:avLst/>
          </a:prstGeom>
        </p:spPr>
      </p:pic>
      <p:pic>
        <p:nvPicPr>
          <p:cNvPr id="8" name="図 7" descr="\begin{document}&#10;\begin{eqnarray}&#10;\kappa_\perp &#10;&amp;\sim&amp;&#10;\alpha_s T &#10;\int \!\! d^2 \bq_\perp q_\perp^2 &#10;\frac{ m_D^2}{ [\, \bq^2_\perp + m_D^2 \, ]^2 }&#10;\sim&#10;\alpha_s T m_D^2  \log 1/\alpha_s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06" y="5224126"/>
            <a:ext cx="6677412" cy="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\begin{document}&#10;\begin{align*}&#10;\frac{ \kappa_\parallel^{\rm massive}}&#10;{\kappa_\parallel^{\rm gluon} }&#10;\sim \frac{ (\alpha_s eB)^{1/2} m_q^2 } { \alpha_s T^3  }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52" y="4697492"/>
            <a:ext cx="3997351" cy="1208400"/>
          </a:xfrm>
          <a:prstGeom prst="rect">
            <a:avLst/>
          </a:prstGeom>
        </p:spPr>
      </p:pic>
      <p:pic>
        <p:nvPicPr>
          <p:cNvPr id="16" name="図 15" descr="\begin{document}&#10;$\kappa_\parallel^{\rm massive} \ll&#10;\kappa_\parallel^{\rm gluon} $ &#10;as long as &#10;$ \alpha_s \gtrsim m_q^2 / T^2$. 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55" y="5301692"/>
            <a:ext cx="6871637" cy="57558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545004" y="3941768"/>
            <a:ext cx="405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Same as Moore </a:t>
            </a:r>
            <a:r>
              <a:rPr lang="en-US" altLang="ja-JP" dirty="0">
                <a:solidFill>
                  <a:srgbClr val="00B050"/>
                </a:solidFill>
              </a:rPr>
              <a:t>&amp; </a:t>
            </a:r>
            <a:r>
              <a:rPr lang="en-US" altLang="ja-JP" dirty="0" err="1" smtClean="0">
                <a:solidFill>
                  <a:srgbClr val="00B050"/>
                </a:solidFill>
              </a:rPr>
              <a:t>Teaney</a:t>
            </a:r>
            <a:r>
              <a:rPr lang="en-US" altLang="ja-JP" dirty="0" smtClean="0">
                <a:solidFill>
                  <a:srgbClr val="00B050"/>
                </a:solidFill>
              </a:rPr>
              <a:t> up to constants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20530" y="97468"/>
            <a:ext cx="468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Longitudinal diffusion constant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07262" y="1516722"/>
            <a:ext cx="3603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</a:rPr>
              <a:t>1. Current quark mass correction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71600" y="2884874"/>
            <a:ext cx="241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</a:rPr>
              <a:t>2. Gluon contribution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71600" y="4869160"/>
            <a:ext cx="4327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</a:rPr>
              <a:t>Comparison between two contributions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pic>
        <p:nvPicPr>
          <p:cNvPr id="2" name="図 1" descr="\begin{document}&#10;\begin{align*}&#10;\kappa_\parallel^{\rm massive} \sim&#10;%   \sim \frac{1}{ 2}\alpha_s  C^{\rm HQ}_R m_q^2 \sqrt{\alpha_s eB}&#10;%    \sqrt{2\pi T_R Q_{\rm em}}&#10;\alpha_s    m_q^2 \sqrt{\alpha_s eB}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98" y="1935376"/>
            <a:ext cx="3943418" cy="559680"/>
          </a:xfrm>
          <a:prstGeom prst="rect">
            <a:avLst/>
          </a:prstGeom>
        </p:spPr>
      </p:pic>
      <p:pic>
        <p:nvPicPr>
          <p:cNvPr id="3" name="図 2" descr="\begin{document}&#10;\begin{eqnarray}&#10;\kappa^{\rm gluon} &#10;\sim \alpha_s^2 T^3 \log 1/\alpha_s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3489852" cy="432048"/>
          </a:xfrm>
          <a:prstGeom prst="rect">
            <a:avLst/>
          </a:prstGeom>
        </p:spPr>
      </p:pic>
      <p:pic>
        <p:nvPicPr>
          <p:cNvPr id="5" name="図 4" descr="\begin{document}&#10;\begin{align*}&#10;\kappa_\parallel^{\rm massless} = 0 &#10;\end{align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69" y="692696"/>
            <a:ext cx="1979640" cy="5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304119" y="2872984"/>
            <a:ext cx="412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Remember the density of states in B-field.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12" name="図 11" descr="\begin{document}&#10;\begin{align*}&#10;\rho = \frac{N_{\rm state}}{S} = \frac{eB}{2\pi} 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31539"/>
            <a:ext cx="2339517" cy="69746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31640" y="116632"/>
            <a:ext cx="634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Anisotropic momentum diffusion constant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16" name="図 15" descr="\begin{document}&#10;\begin{align*}&#10;\frac{\kappa_\parallel}{\kappa_\perp} \sim &#10;\frac{ \kappa_{\rm gluon} }&#10;{ \kappa_{\rm quark}  +  \kappa_{\rm gluon} } \sim \frac{T^2}{eB} &lt; 1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83" y="4446704"/>
            <a:ext cx="5332972" cy="9985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043608" y="3717032"/>
            <a:ext cx="267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 strong field limit, </a:t>
            </a:r>
            <a:endParaRPr kumimoji="1" lang="ja-JP" altLang="en-US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421904" y="6074712"/>
            <a:ext cx="6462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Cf. Computation by </a:t>
            </a:r>
            <a:r>
              <a:rPr lang="en-US" altLang="ja-JP" sz="2400" dirty="0" smtClean="0"/>
              <a:t>strong-coupling </a:t>
            </a:r>
            <a:r>
              <a:rPr lang="en-US" altLang="ja-JP" sz="2400" dirty="0"/>
              <a:t>theory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S. </a:t>
            </a:r>
            <a:r>
              <a:rPr lang="en-US" altLang="ja-JP" dirty="0" err="1">
                <a:solidFill>
                  <a:srgbClr val="00B050"/>
                </a:solidFill>
              </a:rPr>
              <a:t>Finazzo</a:t>
            </a:r>
            <a:r>
              <a:rPr lang="en-US" altLang="ja-JP" dirty="0">
                <a:solidFill>
                  <a:srgbClr val="00B050"/>
                </a:solidFill>
              </a:rPr>
              <a:t>, R. </a:t>
            </a:r>
            <a:r>
              <a:rPr lang="en-US" altLang="ja-JP" dirty="0" err="1">
                <a:solidFill>
                  <a:srgbClr val="00B050"/>
                </a:solidFill>
              </a:rPr>
              <a:t>Critelli</a:t>
            </a:r>
            <a:r>
              <a:rPr lang="en-US" altLang="ja-JP" dirty="0">
                <a:solidFill>
                  <a:srgbClr val="00B050"/>
                </a:solidFill>
              </a:rPr>
              <a:t>, R. </a:t>
            </a:r>
            <a:r>
              <a:rPr lang="en-US" altLang="ja-JP" dirty="0" err="1">
                <a:solidFill>
                  <a:srgbClr val="00B050"/>
                </a:solidFill>
              </a:rPr>
              <a:t>Rougemont</a:t>
            </a:r>
            <a:r>
              <a:rPr lang="en-US" altLang="ja-JP" dirty="0">
                <a:solidFill>
                  <a:srgbClr val="00B050"/>
                </a:solidFill>
              </a:rPr>
              <a:t>, J. Noronha, arXiv:1605.06061</a:t>
            </a:r>
            <a:endParaRPr lang="ja-JP" altLang="en-US" dirty="0">
              <a:solidFill>
                <a:srgbClr val="00B050"/>
              </a:solidFill>
            </a:endParaRPr>
          </a:p>
        </p:txBody>
      </p:sp>
      <p:pic>
        <p:nvPicPr>
          <p:cNvPr id="20" name="図 19" descr="\begin{document}&#10;\begin{eqnarray}&#10;\kappa_\perp &#10;&amp;\sim&amp;&#10;\alpha_s^2 T \times eB \times  \log 1/\alpha_s&#10;\nonumber&#10;\end{eqnarray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97" y="980728"/>
            <a:ext cx="5556324" cy="504056"/>
          </a:xfrm>
          <a:prstGeom prst="rect">
            <a:avLst/>
          </a:prstGeom>
        </p:spPr>
      </p:pic>
      <p:pic>
        <p:nvPicPr>
          <p:cNvPr id="21" name="図 20" descr="\begin{document}&#10;\begin{eqnarray}&#10;\kappa^{\rm gluon} &#10;\sim \alpha_s^2 T \times T^2 \times \log 1/\alpha_s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27913"/>
            <a:ext cx="5274295" cy="4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218635" cy="2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96" y="3212976"/>
            <a:ext cx="5519292" cy="18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91680" y="107921"/>
            <a:ext cx="581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Implication </a:t>
            </a:r>
            <a:r>
              <a:rPr lang="en-US" altLang="ja-JP" sz="3200" dirty="0" smtClean="0">
                <a:solidFill>
                  <a:srgbClr val="0070C0"/>
                </a:solidFill>
              </a:rPr>
              <a:t>for</a:t>
            </a:r>
            <a:r>
              <a:rPr kumimoji="1" lang="en-US" altLang="ja-JP" sz="3200" dirty="0" smtClean="0">
                <a:solidFill>
                  <a:srgbClr val="0070C0"/>
                </a:solidFill>
              </a:rPr>
              <a:t> v2 of heavy flavors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5229200"/>
            <a:ext cx="7469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Magnetic anisotropy </a:t>
            </a:r>
            <a:r>
              <a:rPr lang="en-US" altLang="ja-JP" sz="2400" dirty="0" smtClean="0"/>
              <a:t>gives rise to v2 of HQs </a:t>
            </a:r>
          </a:p>
          <a:p>
            <a:r>
              <a:rPr lang="en-US" altLang="ja-JP" sz="2400" dirty="0" smtClean="0"/>
              <a:t>even without v2 of medium. 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Possible to generate v2 of HQs in the early QGP stage.</a:t>
            </a:r>
            <a:endParaRPr kumimoji="1" lang="ja-JP" altLang="en-US" sz="2400" dirty="0"/>
          </a:p>
        </p:txBody>
      </p:sp>
      <p:pic>
        <p:nvPicPr>
          <p:cNvPr id="10" name="図 9" descr="\begin{document}&#10;\begin{align*}&#10;\kappa_\parallel &lt; \kappa _\perp&#10;\end{align*}&#10;\end{document}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30379"/>
            <a:ext cx="2338043" cy="6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上矢印 2"/>
          <p:cNvSpPr/>
          <p:nvPr/>
        </p:nvSpPr>
        <p:spPr>
          <a:xfrm>
            <a:off x="1321362" y="2848473"/>
            <a:ext cx="1080120" cy="2466225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0561" y="5651440"/>
            <a:ext cx="1413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Strong B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grpSp>
        <p:nvGrpSpPr>
          <p:cNvPr id="101" name="グループ化 100"/>
          <p:cNvGrpSpPr/>
          <p:nvPr/>
        </p:nvGrpSpPr>
        <p:grpSpPr>
          <a:xfrm>
            <a:off x="3202384" y="1772816"/>
            <a:ext cx="2085052" cy="4428472"/>
            <a:chOff x="3202384" y="2093800"/>
            <a:chExt cx="2085052" cy="442847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3362318" y="2093800"/>
              <a:ext cx="1925118" cy="4428472"/>
              <a:chOff x="3410673" y="2276872"/>
              <a:chExt cx="1925118" cy="4428472"/>
            </a:xfrm>
          </p:grpSpPr>
          <p:sp>
            <p:nvSpPr>
              <p:cNvPr id="12" name="円柱 11"/>
              <p:cNvSpPr/>
              <p:nvPr/>
            </p:nvSpPr>
            <p:spPr>
              <a:xfrm>
                <a:off x="4276732" y="2276872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柱 12"/>
              <p:cNvSpPr/>
              <p:nvPr/>
            </p:nvSpPr>
            <p:spPr>
              <a:xfrm>
                <a:off x="4276731" y="315294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柱 13"/>
              <p:cNvSpPr/>
              <p:nvPr/>
            </p:nvSpPr>
            <p:spPr>
              <a:xfrm>
                <a:off x="3986737" y="236085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柱 14"/>
              <p:cNvSpPr/>
              <p:nvPr/>
            </p:nvSpPr>
            <p:spPr>
              <a:xfrm>
                <a:off x="3698705" y="250487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柱 15"/>
              <p:cNvSpPr/>
              <p:nvPr/>
            </p:nvSpPr>
            <p:spPr>
              <a:xfrm>
                <a:off x="4880518" y="250487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柱 16"/>
              <p:cNvSpPr/>
              <p:nvPr/>
            </p:nvSpPr>
            <p:spPr>
              <a:xfrm>
                <a:off x="4592486" y="236085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柱 17"/>
              <p:cNvSpPr/>
              <p:nvPr/>
            </p:nvSpPr>
            <p:spPr>
              <a:xfrm>
                <a:off x="4285600" y="26444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柱 18"/>
              <p:cNvSpPr/>
              <p:nvPr/>
            </p:nvSpPr>
            <p:spPr>
              <a:xfrm>
                <a:off x="4592486" y="27929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柱 19"/>
              <p:cNvSpPr/>
              <p:nvPr/>
            </p:nvSpPr>
            <p:spPr>
              <a:xfrm>
                <a:off x="5156842" y="26444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柱 20"/>
              <p:cNvSpPr/>
              <p:nvPr/>
            </p:nvSpPr>
            <p:spPr>
              <a:xfrm>
                <a:off x="3410673" y="2648890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柱 21"/>
              <p:cNvSpPr/>
              <p:nvPr/>
            </p:nvSpPr>
            <p:spPr>
              <a:xfrm>
                <a:off x="3986737" y="272089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柱 22"/>
              <p:cNvSpPr/>
              <p:nvPr/>
            </p:nvSpPr>
            <p:spPr>
              <a:xfrm>
                <a:off x="4285600" y="3054161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柱 23"/>
              <p:cNvSpPr/>
              <p:nvPr/>
            </p:nvSpPr>
            <p:spPr>
              <a:xfrm>
                <a:off x="4922841" y="286491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柱 24"/>
              <p:cNvSpPr/>
              <p:nvPr/>
            </p:nvSpPr>
            <p:spPr>
              <a:xfrm>
                <a:off x="3698704" y="27929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柱 25"/>
              <p:cNvSpPr/>
              <p:nvPr/>
            </p:nvSpPr>
            <p:spPr>
              <a:xfrm>
                <a:off x="3702273" y="30977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柱 26"/>
              <p:cNvSpPr/>
              <p:nvPr/>
            </p:nvSpPr>
            <p:spPr>
              <a:xfrm>
                <a:off x="3986737" y="30977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柱 27"/>
              <p:cNvSpPr/>
              <p:nvPr/>
            </p:nvSpPr>
            <p:spPr>
              <a:xfrm>
                <a:off x="4276730" y="34409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柱 28"/>
              <p:cNvSpPr/>
              <p:nvPr/>
            </p:nvSpPr>
            <p:spPr>
              <a:xfrm>
                <a:off x="4597540" y="3133989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柱 29"/>
              <p:cNvSpPr/>
              <p:nvPr/>
            </p:nvSpPr>
            <p:spPr>
              <a:xfrm>
                <a:off x="3690832" y="3336277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柱 30"/>
              <p:cNvSpPr/>
              <p:nvPr/>
            </p:nvSpPr>
            <p:spPr>
              <a:xfrm>
                <a:off x="3415727" y="3049870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柱 31"/>
              <p:cNvSpPr/>
              <p:nvPr/>
            </p:nvSpPr>
            <p:spPr>
              <a:xfrm>
                <a:off x="3986737" y="346498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柱 32"/>
              <p:cNvSpPr/>
              <p:nvPr/>
            </p:nvSpPr>
            <p:spPr>
              <a:xfrm>
                <a:off x="4602831" y="34409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柱 33"/>
              <p:cNvSpPr/>
              <p:nvPr/>
            </p:nvSpPr>
            <p:spPr>
              <a:xfrm>
                <a:off x="4922840" y="3195889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柱 34"/>
              <p:cNvSpPr/>
              <p:nvPr/>
            </p:nvSpPr>
            <p:spPr>
              <a:xfrm>
                <a:off x="5162090" y="3054161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 rot="2460594">
              <a:off x="4035654" y="3873057"/>
              <a:ext cx="329974" cy="1022191"/>
              <a:chOff x="3051033" y="1039364"/>
              <a:chExt cx="371867" cy="905210"/>
            </a:xfrm>
          </p:grpSpPr>
          <p:sp>
            <p:nvSpPr>
              <p:cNvPr id="42" name="円/楕円 41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弧 42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弧 43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弧 46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弧 47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弧 49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 rot="614373">
              <a:off x="4492888" y="4613294"/>
              <a:ext cx="329974" cy="1022191"/>
              <a:chOff x="3051033" y="1039364"/>
              <a:chExt cx="371867" cy="905210"/>
            </a:xfrm>
          </p:grpSpPr>
          <p:sp>
            <p:nvSpPr>
              <p:cNvPr id="52" name="円/楕円 51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弧 52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弧 53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弧 56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弧 57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弧 59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1" name="グループ化 60"/>
            <p:cNvGrpSpPr/>
            <p:nvPr/>
          </p:nvGrpSpPr>
          <p:grpSpPr>
            <a:xfrm rot="19597057">
              <a:off x="4708109" y="2937463"/>
              <a:ext cx="329974" cy="1022191"/>
              <a:chOff x="3051033" y="1039364"/>
              <a:chExt cx="371867" cy="905210"/>
            </a:xfrm>
          </p:grpSpPr>
          <p:sp>
            <p:nvSpPr>
              <p:cNvPr id="62" name="円/楕円 61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弧 62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弧 63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弧 66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弧 67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弧 69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 rot="19597057">
              <a:off x="3202384" y="3206286"/>
              <a:ext cx="329974" cy="1022191"/>
              <a:chOff x="3051033" y="1039364"/>
              <a:chExt cx="371867" cy="905210"/>
            </a:xfrm>
          </p:grpSpPr>
          <p:sp>
            <p:nvSpPr>
              <p:cNvPr id="72" name="円/楕円 71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円弧 72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円弧 73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円弧 76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弧 77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弧 79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/>
          </p:nvGrpSpPr>
          <p:grpSpPr>
            <a:xfrm rot="19597057">
              <a:off x="3712391" y="5228601"/>
              <a:ext cx="329974" cy="1022191"/>
              <a:chOff x="3051033" y="1039364"/>
              <a:chExt cx="371867" cy="905210"/>
            </a:xfrm>
          </p:grpSpPr>
          <p:sp>
            <p:nvSpPr>
              <p:cNvPr id="82" name="円/楕円 81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円弧 82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円弧 83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円/楕円 84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弧 86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弧 87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弧 89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2" name="テキスト ボックス 101"/>
          <p:cNvSpPr txBox="1"/>
          <p:nvPr/>
        </p:nvSpPr>
        <p:spPr>
          <a:xfrm>
            <a:off x="1403648" y="116632"/>
            <a:ext cx="589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2. </a:t>
            </a:r>
            <a:r>
              <a:rPr lang="en-US" altLang="ja-JP" sz="2400" dirty="0" err="1" smtClean="0"/>
              <a:t>Ohmic</a:t>
            </a:r>
            <a:r>
              <a:rPr lang="en-US" altLang="ja-JP" sz="2400" dirty="0" smtClean="0"/>
              <a:t> conductivity in strong magnetic field</a:t>
            </a:r>
            <a:endParaRPr kumimoji="1" lang="ja-JP" altLang="en-US" sz="2400" dirty="0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3960932" y="1318001"/>
            <a:ext cx="2871396" cy="5348840"/>
            <a:chOff x="3960932" y="1318001"/>
            <a:chExt cx="2871396" cy="5348840"/>
          </a:xfrm>
        </p:grpSpPr>
        <p:grpSp>
          <p:nvGrpSpPr>
            <p:cNvPr id="109" name="グループ化 108"/>
            <p:cNvGrpSpPr/>
            <p:nvPr/>
          </p:nvGrpSpPr>
          <p:grpSpPr>
            <a:xfrm>
              <a:off x="3960932" y="1340768"/>
              <a:ext cx="2267252" cy="360040"/>
              <a:chOff x="3888924" y="1340768"/>
              <a:chExt cx="2267252" cy="360040"/>
            </a:xfrm>
          </p:grpSpPr>
          <p:cxnSp>
            <p:nvCxnSpPr>
              <p:cNvPr id="104" name="直線コネクタ 103"/>
              <p:cNvCxnSpPr/>
              <p:nvPr/>
            </p:nvCxnSpPr>
            <p:spPr>
              <a:xfrm>
                <a:off x="3888924" y="1700808"/>
                <a:ext cx="70838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 flipV="1">
                <a:off x="4184516" y="1340768"/>
                <a:ext cx="0" cy="3600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>
                <a:off x="4185359" y="1340768"/>
                <a:ext cx="197081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グループ化 109"/>
            <p:cNvGrpSpPr/>
            <p:nvPr/>
          </p:nvGrpSpPr>
          <p:grpSpPr>
            <a:xfrm flipV="1">
              <a:off x="3960932" y="6329690"/>
              <a:ext cx="2267252" cy="337151"/>
              <a:chOff x="3888924" y="1340768"/>
              <a:chExt cx="2267252" cy="360040"/>
            </a:xfrm>
          </p:grpSpPr>
          <p:cxnSp>
            <p:nvCxnSpPr>
              <p:cNvPr id="111" name="直線コネクタ 110"/>
              <p:cNvCxnSpPr/>
              <p:nvPr/>
            </p:nvCxnSpPr>
            <p:spPr>
              <a:xfrm>
                <a:off x="3888924" y="1700808"/>
                <a:ext cx="70838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V="1">
                <a:off x="4184516" y="1340768"/>
                <a:ext cx="0" cy="3600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4185359" y="1340768"/>
                <a:ext cx="197081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直線コネクタ 114"/>
            <p:cNvCxnSpPr/>
            <p:nvPr/>
          </p:nvCxnSpPr>
          <p:spPr>
            <a:xfrm>
              <a:off x="6228184" y="1318001"/>
              <a:ext cx="0" cy="53260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5868144" y="3371564"/>
              <a:ext cx="7200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6012160" y="3645024"/>
              <a:ext cx="432048" cy="24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正方形/長方形 120"/>
            <p:cNvSpPr/>
            <p:nvPr/>
          </p:nvSpPr>
          <p:spPr>
            <a:xfrm>
              <a:off x="6084168" y="3398238"/>
              <a:ext cx="288032" cy="2227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6516216" y="3501008"/>
              <a:ext cx="31611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</a:t>
              </a:r>
              <a:endParaRPr kumimoji="1" lang="ja-JP" altLang="en-US" dirty="0"/>
            </a:p>
          </p:txBody>
        </p:sp>
      </p:grpSp>
      <p:pic>
        <p:nvPicPr>
          <p:cNvPr id="128" name="図 127" descr="\begin{document}&#10;\begin{align*}&#10;T \not = 0 , \ \ \mu = 0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67" y="692696"/>
            <a:ext cx="240475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3437"/>
            <a:ext cx="3645998" cy="23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 </a:t>
            </a:r>
            <a:endParaRPr lang="ja-JP" altLang="en-US" dirty="0"/>
          </a:p>
        </p:txBody>
      </p:sp>
      <p:pic>
        <p:nvPicPr>
          <p:cNvPr id="3" name="図 2" descr="\begin{document}&#10;\begin{align*}&#10;j^i = \sigma^{\ij} E^j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91" y="886871"/>
            <a:ext cx="1748048" cy="432480"/>
          </a:xfrm>
          <a:prstGeom prst="rect">
            <a:avLst/>
          </a:prstGeom>
        </p:spPr>
      </p:pic>
      <p:pic>
        <p:nvPicPr>
          <p:cNvPr id="4" name="図 3" descr="\begin{document}&#10;\begin{align*}&#10;\sigma_{zz}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06" y="1198511"/>
            <a:ext cx="488565" cy="241680"/>
          </a:xfrm>
          <a:prstGeom prst="rect">
            <a:avLst/>
          </a:prstGeom>
        </p:spPr>
      </p:pic>
      <p:pic>
        <p:nvPicPr>
          <p:cNvPr id="7" name="図 6" descr="\begin{document}&#10;\begin{align*}&#10;\frac{\partial f_\pm}{ \partial t } &#10;+ \dot z \frac{\partial f_\pm}{ \partial z } &#10;+ \dot p_z \frac{\partial f_\pm}{ \partial p_z } &#10;= C[ f_\pm]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99511"/>
            <a:ext cx="4185271" cy="745750"/>
          </a:xfrm>
          <a:prstGeom prst="rect">
            <a:avLst/>
          </a:prstGeom>
        </p:spPr>
      </p:pic>
      <p:pic>
        <p:nvPicPr>
          <p:cNvPr id="9" name="図 8" descr="\begin{document}&#10;\begin{align*}&#10;\sigma_{zz} = \frac{j_z}{E_z} &#10;\end{align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89240"/>
            <a:ext cx="1548180" cy="884040"/>
          </a:xfrm>
          <a:prstGeom prst="rect">
            <a:avLst/>
          </a:prstGeom>
        </p:spPr>
      </p:pic>
      <p:pic>
        <p:nvPicPr>
          <p:cNvPr id="11" name="図 10" descr="\begin{document}&#10;\begin{align*}&#10;2 \delta f&#10;\end{align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37" y="5092743"/>
            <a:ext cx="593258" cy="375240"/>
          </a:xfrm>
          <a:prstGeom prst="rect">
            <a:avLst/>
          </a:prstGeom>
        </p:spPr>
      </p:pic>
      <p:pic>
        <p:nvPicPr>
          <p:cNvPr id="15" name="図 14" descr="\begin{document}&#10;\begin{align*}&#10;\delta f_+ = - \delta f_- (\equiv \delta f)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03" y="6452887"/>
            <a:ext cx="2821353" cy="36048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945448" y="188640"/>
            <a:ext cx="547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“Longitudinal conductivity” in the strong B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53217" y="764704"/>
            <a:ext cx="261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Current only in z direction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7332" y="167353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Boltzmann eq.</a:t>
            </a:r>
            <a:endParaRPr kumimoji="1" lang="ja-JP" altLang="en-US" dirty="0"/>
          </a:p>
        </p:txBody>
      </p:sp>
      <p:pic>
        <p:nvPicPr>
          <p:cNvPr id="19" name="図 18" descr="\begin{document}&#10;\begin{align*}&#10;j_z = \frac{\vert q_f B \vert}{2\pi} &#10;\cdot q_f \int \frac{dp_z}{2\pi} v_z (f_+ - f_-)&#10;\end{align*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63269"/>
            <a:ext cx="4532041" cy="74359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23528" y="3501008"/>
            <a:ext cx="321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Total current integrated over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z</a:t>
            </a:r>
            <a:endParaRPr kumimoji="1" lang="ja-JP" altLang="en-US" baseline="-25000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7866768" y="4280014"/>
            <a:ext cx="6476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5847604" y="4280014"/>
            <a:ext cx="65208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 descr="\begin{document}&#10;\begin{align*}&#10;f_\pm (p_z)&#10;\end{align*}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26" y="3356992"/>
            <a:ext cx="701702" cy="274950"/>
          </a:xfrm>
          <a:prstGeom prst="rect">
            <a:avLst/>
          </a:prstGeom>
        </p:spPr>
      </p:pic>
      <p:pic>
        <p:nvPicPr>
          <p:cNvPr id="26" name="図 25" descr="\begin{document}&#10;\begin{align*}&#10;p_z&#10;\end{align*}&#10;\end{document}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09" y="5648166"/>
            <a:ext cx="231387" cy="174482"/>
          </a:xfrm>
          <a:prstGeom prst="rect">
            <a:avLst/>
          </a:prstGeom>
        </p:spPr>
      </p:pic>
      <p:pic>
        <p:nvPicPr>
          <p:cNvPr id="27" name="図 26" descr="\begin{document}&#10;\begin{align*}&#10;T&#10;\end{align*}&#10;\end{document}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21" y="5648166"/>
            <a:ext cx="170571" cy="172940"/>
          </a:xfrm>
          <a:prstGeom prst="rect">
            <a:avLst/>
          </a:prstGeom>
        </p:spPr>
      </p:pic>
      <p:pic>
        <p:nvPicPr>
          <p:cNvPr id="28" name="図 27" descr="\begin{document}&#10;\begin{align*}&#10;-T&#10;\end{align*}&#10;\end{document}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35" y="5642961"/>
            <a:ext cx="355116" cy="175978"/>
          </a:xfrm>
          <a:prstGeom prst="rect">
            <a:avLst/>
          </a:prstGeom>
        </p:spPr>
      </p:pic>
      <p:pic>
        <p:nvPicPr>
          <p:cNvPr id="10" name="図 9" descr="\begin{document}&#10;\begin{align*}&#10;\dot p_z = \pm q_f E_z&#10;\end{align*}&#10;\end{document}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64" y="2550941"/>
            <a:ext cx="2008193" cy="394320"/>
          </a:xfrm>
          <a:prstGeom prst="rect">
            <a:avLst/>
          </a:prstGeom>
        </p:spPr>
      </p:pic>
      <p:pic>
        <p:nvPicPr>
          <p:cNvPr id="31" name="図 30" descr="\begin{document}&#10;\begin{align*}&#10;f_\pm = f^{\rm eq} + \delta f_\pm&#10;\end{align*}&#10;\end{document}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14" y="5974716"/>
            <a:ext cx="2285786" cy="334604"/>
          </a:xfrm>
          <a:prstGeom prst="rect">
            <a:avLst/>
          </a:prstGeom>
        </p:spPr>
      </p:pic>
      <p:pic>
        <p:nvPicPr>
          <p:cNvPr id="1025" name="図 1024" descr="\begin{document}&#10;\begin{align*}&#10;\blue \delta f_+&#10;\end{align*}&#10;\end{document}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7" y="4429141"/>
            <a:ext cx="409067" cy="268875"/>
          </a:xfrm>
          <a:prstGeom prst="rect">
            <a:avLst/>
          </a:prstGeom>
        </p:spPr>
      </p:pic>
      <p:pic>
        <p:nvPicPr>
          <p:cNvPr id="1029" name="図 1028" descr="\begin{document}&#10;\begin{align*}&#10;\red  \delta f_-&#10;\end{align*}&#10;\end{document}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5" y="4378083"/>
            <a:ext cx="453892" cy="298255"/>
          </a:xfrm>
          <a:prstGeom prst="rect">
            <a:avLst/>
          </a:prstGeom>
        </p:spPr>
      </p:pic>
      <p:sp>
        <p:nvSpPr>
          <p:cNvPr id="1030" name="角丸四角形吹き出し 1029"/>
          <p:cNvSpPr/>
          <p:nvPr/>
        </p:nvSpPr>
        <p:spPr>
          <a:xfrm>
            <a:off x="3851920" y="4956108"/>
            <a:ext cx="1080120" cy="561124"/>
          </a:xfrm>
          <a:prstGeom prst="wedgeRoundRectCallout">
            <a:avLst>
              <a:gd name="adj1" fmla="val 14845"/>
              <a:gd name="adj2" fmla="val -764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7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\begin{document}&#10;\begin{align*}&#10;\frac{\partial \delta f}{ \partial t } &#10;=&#10;\frac{\partial \delta f}{ \partial z } &#10;= 0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5" y="1339806"/>
            <a:ext cx="1800199" cy="571729"/>
          </a:xfrm>
          <a:prstGeom prst="rect">
            <a:avLst/>
          </a:prstGeom>
        </p:spPr>
      </p:pic>
      <p:pic>
        <p:nvPicPr>
          <p:cNvPr id="8" name="図 7" descr="\begin{document}&#10;\begin{align*}&#10;C[f_\pm] = - \frac{1}{\tau_R} \delta f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4" y="2780928"/>
            <a:ext cx="1976547" cy="652637"/>
          </a:xfrm>
          <a:prstGeom prst="rect">
            <a:avLst/>
          </a:prstGeom>
        </p:spPr>
      </p:pic>
      <p:pic>
        <p:nvPicPr>
          <p:cNvPr id="16" name="図 15" descr="\begin{document}&#10;\begin{align*}&#10;q_f E_z v_z f_\pm^{\rm eq} (1-f_\pm^{\rm eq})&#10;=  \frac{1}{\tau_R} \delta f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4" y="4172878"/>
            <a:ext cx="4654058" cy="8904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047175" y="188640"/>
            <a:ext cx="5480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 linearized Boltzmann eq. works</a:t>
            </a:r>
            <a:endParaRPr kumimoji="1" lang="ja-JP" altLang="en-US" sz="2800" dirty="0"/>
          </a:p>
        </p:txBody>
      </p:sp>
      <p:pic>
        <p:nvPicPr>
          <p:cNvPr id="21" name="図 20" descr="\begin{document}&#10;\begin{align*}&#10;\sigma_{zz} = \frac{j_z}{E_z} =&#10;q_f \frac{\vert q_f B \vert}{2\pi} &#10;\frac{ 2 {\red \tau_R}  q_f E_z }{E_z}&#10;\int \frac{dp_z}{2\pi} v_z^2  f^{\rm eq} (1- f^{\rm eq})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3" y="5849821"/>
            <a:ext cx="6823381" cy="743590"/>
          </a:xfrm>
          <a:prstGeom prst="rect">
            <a:avLst/>
          </a:prstGeom>
        </p:spPr>
      </p:pic>
      <p:pic>
        <p:nvPicPr>
          <p:cNvPr id="23" name="図 22" descr="\begin{document}&#10;\begin{align*}&#10;v_z = \frac{\partial \epsilon_p}{\partial p_z} = \frac{p_z}{\epsilon_p}&#10;\end{align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63419"/>
            <a:ext cx="1825803" cy="705870"/>
          </a:xfrm>
          <a:prstGeom prst="rect">
            <a:avLst/>
          </a:prstGeom>
        </p:spPr>
      </p:pic>
      <p:pic>
        <p:nvPicPr>
          <p:cNvPr id="24" name="図 23" descr="\begin{document}&#10;\begin{align*}&#10;\frac{\partial f_\pm}{\partial p_z} = - v_z f_\pm^{\rm eq} (1-f_\pm^{\rm eq})&#10;+ {\mathcal O}(\partial^2)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65" y="1286973"/>
            <a:ext cx="3718415" cy="62985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11560" y="836712"/>
            <a:ext cx="341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Stationary and homogeneous limit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72000" y="842523"/>
            <a:ext cx="441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Driving term due to the external electric field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1689" y="2267079"/>
            <a:ext cx="488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Collision term: e.g., relaxation time approximation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9552" y="5445224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Solution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3137" y="431371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LHS</a:t>
            </a:r>
            <a:endParaRPr kumimoji="1" lang="ja-JP" altLang="en-US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5536" y="1897668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R</a:t>
            </a:r>
            <a:r>
              <a:rPr kumimoji="1" lang="en-US" altLang="ja-JP" sz="2800" dirty="0" smtClean="0"/>
              <a:t>HS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3769876"/>
            <a:ext cx="384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Linearized Boltzmann eq.</a:t>
            </a:r>
            <a:endParaRPr lang="ja-JP" altLang="en-US" sz="2800" dirty="0"/>
          </a:p>
        </p:txBody>
      </p:sp>
      <p:cxnSp>
        <p:nvCxnSpPr>
          <p:cNvPr id="34" name="直線コネクタ 33"/>
          <p:cNvCxnSpPr/>
          <p:nvPr/>
        </p:nvCxnSpPr>
        <p:spPr>
          <a:xfrm flipH="1">
            <a:off x="4572000" y="5676056"/>
            <a:ext cx="720080" cy="993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\begin{document}&#10;\begin{align*}&#10;C[f_\pm] = - \int d\Pi f_\pm \vert {\mathcal M} \vert^2&#10;+ \int d\Pi^\prime (1-f_\pm) \vert {\mathcal M}_{\rm inv} \vert^2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927177" cy="746392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V="1">
            <a:off x="3356257" y="2043317"/>
            <a:ext cx="22618" cy="13856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068">
            <a:off x="3330456" y="2447212"/>
            <a:ext cx="1062631" cy="1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6219020" y="2067246"/>
            <a:ext cx="22092" cy="13534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2" y="2650873"/>
            <a:ext cx="1062631" cy="1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0703" y="2690742"/>
            <a:ext cx="1275532" cy="1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 descr="\begin{document}&#10;\begin{align*}&#10;f_{F,B} (1 \mp f_{F,B})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77" y="1844824"/>
            <a:ext cx="1183343" cy="209880"/>
          </a:xfrm>
          <a:prstGeom prst="rect">
            <a:avLst/>
          </a:prstGeom>
        </p:spPr>
      </p:pic>
      <p:pic>
        <p:nvPicPr>
          <p:cNvPr id="17" name="図 16" descr="\begin{document}&#10;\begin{align*}&#10;f_{F,B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87" y="3588700"/>
            <a:ext cx="331526" cy="200340"/>
          </a:xfrm>
          <a:prstGeom prst="rect">
            <a:avLst/>
          </a:prstGeom>
        </p:spPr>
      </p:pic>
      <p:pic>
        <p:nvPicPr>
          <p:cNvPr id="20" name="図 19" descr="\begin{document}&#10;\begin{align*}&#10;p_\parallel^\mu = (\epsilon_p,0,0,p_z)&#10;\end{align*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33" y="6390373"/>
            <a:ext cx="2174563" cy="39318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475656" y="116632"/>
            <a:ext cx="584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Collision term from microscopic theory</a:t>
            </a:r>
            <a:endParaRPr kumimoji="1" lang="ja-JP" altLang="en-US" sz="2800" dirty="0"/>
          </a:p>
        </p:txBody>
      </p:sp>
      <p:pic>
        <p:nvPicPr>
          <p:cNvPr id="36" name="図 35" descr="\begin{document}&#10;\begin{align*}&#10;\vert {\mathcal M} \vert^2 = g^2 e^{- \frac{k_\perp^2}{\vert eB \vert} }&#10;\varepsilon_3 \varepsilon^\ast_3 &#10;{\rm tr} [ (\slashed p_\parallel + m_f ) \gamma^3 &#10;(\slashed p_\parallel^\prime + m_f) \gamma^3 ]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5" y="6165304"/>
            <a:ext cx="5881651" cy="618251"/>
          </a:xfrm>
          <a:prstGeom prst="rect">
            <a:avLst/>
          </a:prstGeom>
        </p:spPr>
      </p:pic>
      <p:pic>
        <p:nvPicPr>
          <p:cNvPr id="40" name="図 39" descr="\begin{document}&#10;\noindent &#10;$\vert \bk_\perp \vert$ works as a gluon mass for 2D kinematics.&#10;&#10;\noindent&#10;Analogue of a massive weak boson production from $q \bar q$ annihilation in 4D.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282445"/>
            <a:ext cx="6894375" cy="522819"/>
          </a:xfrm>
          <a:prstGeom prst="rect">
            <a:avLst/>
          </a:prstGeom>
        </p:spPr>
      </p:pic>
      <p:grpSp>
        <p:nvGrpSpPr>
          <p:cNvPr id="47" name="グループ化 46"/>
          <p:cNvGrpSpPr/>
          <p:nvPr/>
        </p:nvGrpSpPr>
        <p:grpSpPr>
          <a:xfrm>
            <a:off x="611560" y="4206526"/>
            <a:ext cx="2232248" cy="1166690"/>
            <a:chOff x="611560" y="3933056"/>
            <a:chExt cx="2232248" cy="1166690"/>
          </a:xfrm>
        </p:grpSpPr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7" y="4406073"/>
              <a:ext cx="1062631" cy="15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線コネクタ 24"/>
            <p:cNvCxnSpPr>
              <a:stCxn id="23" idx="1"/>
            </p:cNvCxnSpPr>
            <p:nvPr/>
          </p:nvCxnSpPr>
          <p:spPr>
            <a:xfrm flipH="1" flipV="1">
              <a:off x="917081" y="4213843"/>
              <a:ext cx="864096" cy="26904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23" idx="1"/>
            </p:cNvCxnSpPr>
            <p:nvPr/>
          </p:nvCxnSpPr>
          <p:spPr>
            <a:xfrm flipH="1">
              <a:off x="917081" y="4482890"/>
              <a:ext cx="864096" cy="3790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図 42" descr="\begin{document}&#10;\begin{align*}&#10;p&#10;\end{align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933056"/>
              <a:ext cx="209385" cy="260760"/>
            </a:xfrm>
            <a:prstGeom prst="rect">
              <a:avLst/>
            </a:prstGeom>
          </p:spPr>
        </p:pic>
        <p:pic>
          <p:nvPicPr>
            <p:cNvPr id="45" name="図 44" descr="\begin{document}&#10;\begin{align*}&#10;p^\prime&#10;\end{align*}&#10;\end{document}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64" y="4702246"/>
              <a:ext cx="288698" cy="397500"/>
            </a:xfrm>
            <a:prstGeom prst="rect">
              <a:avLst/>
            </a:prstGeom>
          </p:spPr>
        </p:pic>
        <p:pic>
          <p:nvPicPr>
            <p:cNvPr id="46" name="図 45" descr="\begin{document}&#10;\begin{align*}&#10;k&#10;\end{align*}&#10;\end{document}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933056"/>
              <a:ext cx="184005" cy="289380"/>
            </a:xfrm>
            <a:prstGeom prst="rect">
              <a:avLst/>
            </a:prstGeom>
          </p:spPr>
        </p:pic>
      </p:grpSp>
      <p:sp>
        <p:nvSpPr>
          <p:cNvPr id="48" name="テキスト ボックス 47"/>
          <p:cNvSpPr txBox="1"/>
          <p:nvPr/>
        </p:nvSpPr>
        <p:spPr>
          <a:xfrm>
            <a:off x="539552" y="1844824"/>
            <a:ext cx="267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Perturbation theory</a:t>
            </a:r>
            <a:endParaRPr kumimoji="1" lang="ja-JP" altLang="en-US" sz="2400" dirty="0"/>
          </a:p>
        </p:txBody>
      </p:sp>
      <p:pic>
        <p:nvPicPr>
          <p:cNvPr id="49" name="図 48" descr="\begin{document}&#10;\begin{align*}&#10;|{\mathcal M}|^2 \sim {\mathcal O} (\alpha_s) &#10;\end{align*}&#10;\end{document}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04352"/>
            <a:ext cx="1643676" cy="313190"/>
          </a:xfrm>
          <a:prstGeom prst="rect">
            <a:avLst/>
          </a:prstGeom>
        </p:spPr>
      </p:pic>
      <p:pic>
        <p:nvPicPr>
          <p:cNvPr id="50" name="図 49" descr="\begin{document}&#10;\begin{align*}&#10;|{\mathcal M}|^2 \sim {\mathcal O} (\alpha_s^2)&#10;\end{align*}&#10;\end{document}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46905"/>
            <a:ext cx="1496293" cy="283590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07504" y="3676962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Finite B opens 1-2 processes</a:t>
            </a:r>
            <a:endParaRPr kumimoji="1" lang="ja-JP" altLang="en-US" sz="2000" dirty="0"/>
          </a:p>
        </p:txBody>
      </p:sp>
      <p:pic>
        <p:nvPicPr>
          <p:cNvPr id="52" name="図 51" descr="\begin{document}&#10;$k_{0,3} = p_{0,3} \pm p_{0,3}^\prime$&#10;\end{document}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93096"/>
            <a:ext cx="1833734" cy="305278"/>
          </a:xfrm>
          <a:prstGeom prst="rect">
            <a:avLst/>
          </a:prstGeom>
        </p:spPr>
      </p:pic>
      <p:pic>
        <p:nvPicPr>
          <p:cNvPr id="53" name="図 52" descr="\begin{document}&#10;$\epsilon_{\rm quark}^2 = p_z^2 + m_f^2 $&#10;&#10;$\epsilon_{\rm gluon}^2 = k_z^2 + \vert \bk_\perp \vert^2 $&#10;\end{document}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38" y="4238136"/>
            <a:ext cx="2549648" cy="8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/>
          <p:cNvSpPr txBox="1"/>
          <p:nvPr/>
        </p:nvSpPr>
        <p:spPr>
          <a:xfrm>
            <a:off x="199939" y="1756177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RH antiparticle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1784115" y="1477437"/>
            <a:ext cx="0" cy="926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1784115" y="2588912"/>
            <a:ext cx="0" cy="856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068">
            <a:off x="1828683" y="2205079"/>
            <a:ext cx="1062631" cy="1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右矢印 49"/>
          <p:cNvSpPr/>
          <p:nvPr/>
        </p:nvSpPr>
        <p:spPr>
          <a:xfrm rot="5400000">
            <a:off x="1301689" y="1514292"/>
            <a:ext cx="315392" cy="140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 rot="16200000">
            <a:off x="1327547" y="3213631"/>
            <a:ext cx="315392" cy="140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42483" y="338340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RH particle</a:t>
            </a:r>
            <a:endParaRPr kumimoji="1" lang="ja-JP" altLang="en-US" dirty="0"/>
          </a:p>
        </p:txBody>
      </p:sp>
      <p:pic>
        <p:nvPicPr>
          <p:cNvPr id="54" name="図 53" descr="\begin{document}&#10;\begin{align*}&#10;(\bar \psi \gam^\mu \psi) A_\mu =&#10;(\bar \psi_R \gam^\mu \psi_R + \bar \psi_L \gam^\mu \psi_L  ) A_\mu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74" y="713541"/>
            <a:ext cx="4577871" cy="341538"/>
          </a:xfrm>
          <a:prstGeom prst="rect">
            <a:avLst/>
          </a:prstGeom>
        </p:spPr>
      </p:pic>
      <p:pic>
        <p:nvPicPr>
          <p:cNvPr id="55" name="図 54" descr="\begin{document}&#10;\begin{align*}&#10;\epsilon = \pm p_z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62" y="692696"/>
            <a:ext cx="1322933" cy="349800"/>
          </a:xfrm>
          <a:prstGeom prst="rect">
            <a:avLst/>
          </a:prstGeom>
        </p:spPr>
      </p:pic>
      <p:cxnSp>
        <p:nvCxnSpPr>
          <p:cNvPr id="59" name="直線矢印コネクタ 58"/>
          <p:cNvCxnSpPr/>
          <p:nvPr/>
        </p:nvCxnSpPr>
        <p:spPr>
          <a:xfrm flipV="1">
            <a:off x="6730778" y="1786840"/>
            <a:ext cx="2585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右矢印 59"/>
          <p:cNvSpPr/>
          <p:nvPr/>
        </p:nvSpPr>
        <p:spPr>
          <a:xfrm rot="16200000">
            <a:off x="6236556" y="2831911"/>
            <a:ext cx="315392" cy="140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451492" y="300168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RH particle</a:t>
            </a:r>
            <a:endParaRPr kumimoji="1" lang="ja-JP" altLang="en-US" dirty="0"/>
          </a:p>
        </p:txBody>
      </p:sp>
      <p:sp>
        <p:nvSpPr>
          <p:cNvPr id="62" name="右矢印 61"/>
          <p:cNvSpPr/>
          <p:nvPr/>
        </p:nvSpPr>
        <p:spPr>
          <a:xfrm rot="16200000">
            <a:off x="6304349" y="1751791"/>
            <a:ext cx="315392" cy="140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519285" y="192156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RH particle</a:t>
            </a:r>
            <a:endParaRPr kumimoji="1" lang="ja-JP" altLang="en-US" dirty="0"/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068">
            <a:off x="6706596" y="2370467"/>
            <a:ext cx="1062631" cy="1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直線コネクタ 72"/>
          <p:cNvCxnSpPr/>
          <p:nvPr/>
        </p:nvCxnSpPr>
        <p:spPr>
          <a:xfrm>
            <a:off x="1893623" y="4681294"/>
            <a:ext cx="0" cy="2060074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74"/>
          <p:cNvGrpSpPr/>
          <p:nvPr/>
        </p:nvGrpSpPr>
        <p:grpSpPr>
          <a:xfrm>
            <a:off x="1649738" y="5013176"/>
            <a:ext cx="329974" cy="1022191"/>
            <a:chOff x="3051033" y="1039364"/>
            <a:chExt cx="371867" cy="905210"/>
          </a:xfrm>
        </p:grpSpPr>
        <p:sp>
          <p:nvSpPr>
            <p:cNvPr id="76" name="円/楕円 75"/>
            <p:cNvSpPr/>
            <p:nvPr/>
          </p:nvSpPr>
          <p:spPr>
            <a:xfrm rot="5400000">
              <a:off x="3242943" y="1193732"/>
              <a:ext cx="106513" cy="1778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弧 76"/>
            <p:cNvSpPr/>
            <p:nvPr/>
          </p:nvSpPr>
          <p:spPr>
            <a:xfrm rot="3741566">
              <a:off x="3077347" y="1018135"/>
              <a:ext cx="324324" cy="366782"/>
            </a:xfrm>
            <a:prstGeom prst="arc">
              <a:avLst>
                <a:gd name="adj1" fmla="val 15288936"/>
                <a:gd name="adj2" fmla="val 206505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弧 77"/>
            <p:cNvSpPr/>
            <p:nvPr/>
          </p:nvSpPr>
          <p:spPr>
            <a:xfrm rot="3741566">
              <a:off x="3079819" y="1184484"/>
              <a:ext cx="313923" cy="366782"/>
            </a:xfrm>
            <a:prstGeom prst="arc">
              <a:avLst>
                <a:gd name="adj1" fmla="val 15152873"/>
                <a:gd name="adj2" fmla="val 2033161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 rot="5400000">
              <a:off x="3242943" y="1343537"/>
              <a:ext cx="106513" cy="1778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 rot="5400000">
              <a:off x="3238883" y="1504566"/>
              <a:ext cx="106513" cy="1778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弧 80"/>
            <p:cNvSpPr/>
            <p:nvPr/>
          </p:nvSpPr>
          <p:spPr>
            <a:xfrm rot="3741566">
              <a:off x="3073288" y="1328969"/>
              <a:ext cx="324324" cy="366782"/>
            </a:xfrm>
            <a:prstGeom prst="arc">
              <a:avLst>
                <a:gd name="adj1" fmla="val 14782402"/>
                <a:gd name="adj2" fmla="val 206505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弧 81"/>
            <p:cNvSpPr/>
            <p:nvPr/>
          </p:nvSpPr>
          <p:spPr>
            <a:xfrm rot="3741566">
              <a:off x="3074218" y="1486779"/>
              <a:ext cx="320411" cy="366782"/>
            </a:xfrm>
            <a:prstGeom prst="arc">
              <a:avLst>
                <a:gd name="adj1" fmla="val 15152873"/>
                <a:gd name="adj2" fmla="val 2048255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 rot="5400000">
              <a:off x="3238883" y="1654372"/>
              <a:ext cx="106513" cy="1778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弧 83"/>
            <p:cNvSpPr/>
            <p:nvPr/>
          </p:nvSpPr>
          <p:spPr>
            <a:xfrm rot="3741566">
              <a:off x="3092576" y="1638427"/>
              <a:ext cx="302757" cy="309538"/>
            </a:xfrm>
            <a:prstGeom prst="arc">
              <a:avLst>
                <a:gd name="adj1" fmla="val 15288936"/>
                <a:gd name="adj2" fmla="val 214195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9" name="図 88" descr="\begin{document}&#10;\begin{align*}&#10;A_\mu \propto (0, 1, \pm i, 0)&#10;\end{align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93" y="6338971"/>
            <a:ext cx="2216263" cy="330389"/>
          </a:xfrm>
          <a:prstGeom prst="rect">
            <a:avLst/>
          </a:prstGeom>
        </p:spPr>
      </p:pic>
      <p:pic>
        <p:nvPicPr>
          <p:cNvPr id="90" name="図 89" descr="\begin{document}&#10;$j^\mu = \bar \psi \gam^\mu_\parallel \psi$ ($\mu = 0,3$)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83" y="5085184"/>
            <a:ext cx="2718467" cy="408018"/>
          </a:xfrm>
          <a:prstGeom prst="rect">
            <a:avLst/>
          </a:prstGeom>
        </p:spPr>
      </p:pic>
      <p:pic>
        <p:nvPicPr>
          <p:cNvPr id="93" name="図 92" descr="\begin{document}&#10;unless $\vert \bk_\perp \vert$ is finite.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50" y="6031490"/>
            <a:ext cx="2345136" cy="286885"/>
          </a:xfrm>
          <a:prstGeom prst="rect">
            <a:avLst/>
          </a:prstGeom>
        </p:spPr>
      </p:pic>
      <p:cxnSp>
        <p:nvCxnSpPr>
          <p:cNvPr id="97" name="直線コネクタ 96"/>
          <p:cNvCxnSpPr/>
          <p:nvPr/>
        </p:nvCxnSpPr>
        <p:spPr>
          <a:xfrm>
            <a:off x="1893623" y="6059074"/>
            <a:ext cx="0" cy="11585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グループ化 118"/>
          <p:cNvGrpSpPr/>
          <p:nvPr/>
        </p:nvGrpSpPr>
        <p:grpSpPr>
          <a:xfrm>
            <a:off x="9828584" y="1489729"/>
            <a:ext cx="4301113" cy="247264"/>
            <a:chOff x="271885" y="3298402"/>
            <a:chExt cx="4301113" cy="247264"/>
          </a:xfrm>
        </p:grpSpPr>
        <p:pic>
          <p:nvPicPr>
            <p:cNvPr id="56" name="図 55" descr="\begin{document}&#10;\begin{align*}&#10;{\rm \sgn} (s_z) = - {\rm \sgn} (s_z^\prime) &#10;\end{align*}&#10;\end{document}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85" y="3298402"/>
              <a:ext cx="1902097" cy="246670"/>
            </a:xfrm>
            <a:prstGeom prst="rect">
              <a:avLst/>
            </a:prstGeom>
          </p:spPr>
        </p:pic>
        <p:pic>
          <p:nvPicPr>
            <p:cNvPr id="57" name="図 56" descr="\begin{document}&#10;\begin{align*}&#10;{\rm \sgn} (p_z) = - {\rm \sgn} (p_z^\prime) &#10;\end{align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338" y="3298402"/>
              <a:ext cx="1919660" cy="247264"/>
            </a:xfrm>
            <a:prstGeom prst="rect">
              <a:avLst/>
            </a:prstGeom>
          </p:spPr>
        </p:pic>
        <p:sp>
          <p:nvSpPr>
            <p:cNvPr id="99" name="右矢印 98"/>
            <p:cNvSpPr/>
            <p:nvPr/>
          </p:nvSpPr>
          <p:spPr>
            <a:xfrm>
              <a:off x="2267744" y="3298402"/>
              <a:ext cx="216024" cy="2090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9987689" y="3198736"/>
            <a:ext cx="3889531" cy="263460"/>
            <a:chOff x="5173189" y="3250893"/>
            <a:chExt cx="3889531" cy="263460"/>
          </a:xfrm>
        </p:grpSpPr>
        <p:pic>
          <p:nvPicPr>
            <p:cNvPr id="67" name="図 66" descr="\begin{document}&#10;\begin{align*}&#10;{\rm \sgn} (s_z) = {\rm \sgn} (s_z^\prime) &#10;\end{align*}&#10;\end{document}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189" y="3250893"/>
              <a:ext cx="1639713" cy="235558"/>
            </a:xfrm>
            <a:prstGeom prst="rect">
              <a:avLst/>
            </a:prstGeom>
          </p:spPr>
        </p:pic>
        <p:pic>
          <p:nvPicPr>
            <p:cNvPr id="68" name="図 67" descr="\begin{document}&#10;\begin{align*}&#10;{\rm \sgn} (p_z) =  {\rm \sgn} (p_z^\prime) &#10;\end{align*}&#10;\end{document}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3284984"/>
              <a:ext cx="1610400" cy="229369"/>
            </a:xfrm>
            <a:prstGeom prst="rect">
              <a:avLst/>
            </a:prstGeom>
          </p:spPr>
        </p:pic>
        <p:sp>
          <p:nvSpPr>
            <p:cNvPr id="100" name="右矢印 99"/>
            <p:cNvSpPr/>
            <p:nvPr/>
          </p:nvSpPr>
          <p:spPr>
            <a:xfrm>
              <a:off x="7044408" y="3274960"/>
              <a:ext cx="216024" cy="2090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4" name="図 103" descr="\begin{document}&#10;\begin{align*}&#10;{\red &#10;\vert \bk_\perp \vert ^2 &#10;= \{ \pm (p_z - p_z^\prime ) \}^2 - (p_z - p_z^\prime)^2 = 0&#10;}&#10;\end{align*}&#10;\end{document}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90" y="4250476"/>
            <a:ext cx="3789152" cy="257314"/>
          </a:xfrm>
          <a:prstGeom prst="rect">
            <a:avLst/>
          </a:prstGeom>
        </p:spPr>
      </p:pic>
      <p:pic>
        <p:nvPicPr>
          <p:cNvPr id="115" name="図 114" descr="\begin{document}&#10;\begin{align*}&#10;\epsilon_{\rm gluon} = \epsilon_p + \epsilon_{p^\prime}&#10;\end{align*}&#10;\end{document}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47" y="2565294"/>
            <a:ext cx="1550257" cy="214001"/>
          </a:xfrm>
          <a:prstGeom prst="rect">
            <a:avLst/>
          </a:prstGeom>
        </p:spPr>
      </p:pic>
      <p:pic>
        <p:nvPicPr>
          <p:cNvPr id="116" name="図 115" descr="\begin{document}&#10;\begin{align*}&#10;\epsilon_{\rm gluon} = \epsilon_p - \epsilon_{p^\prime}&#10;\end{align*}&#10;\end{document}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52" y="2614853"/>
            <a:ext cx="1554104" cy="177370"/>
          </a:xfrm>
          <a:prstGeom prst="rect">
            <a:avLst/>
          </a:prstGeom>
        </p:spPr>
      </p:pic>
      <p:pic>
        <p:nvPicPr>
          <p:cNvPr id="118" name="図 117" descr="\begin{document}&#10;$k_{0,3} = p_{0,3} \pm p_{0,3}^\prime$&#10;&#10;$\vert \bk_\perp \vert^2 = \epsilon_{\rm gluon}^2 - k_z^2$&#10;\end{document}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33" y="3568070"/>
            <a:ext cx="2072269" cy="685274"/>
          </a:xfrm>
          <a:prstGeom prst="rect">
            <a:avLst/>
          </a:prstGeom>
        </p:spPr>
      </p:pic>
      <p:pic>
        <p:nvPicPr>
          <p:cNvPr id="122" name="図 121" descr="\begin{document}&#10;{\red&#10;\begin{eqnarray}&#10;\vert \bk _\perp \vert^2 &amp;=&amp;\epsilon_{\rm gluon}^2 - k_z^2 &#10;\nonumber&#10;\\&#10;&amp;=&amp;&#10;\{ \pm (p_z + p_z^\prime ) \}^2 - (p_z + p_z^\prime)^2 = 0&#10;\nonumber&#10;\end{eqnarray}&#10;}&#10;\end{document}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29" y="3568070"/>
            <a:ext cx="3798213" cy="594767"/>
          </a:xfrm>
          <a:prstGeom prst="rect">
            <a:avLst/>
          </a:prstGeom>
        </p:spPr>
      </p:pic>
      <p:sp>
        <p:nvSpPr>
          <p:cNvPr id="130" name="テキスト ボックス 129"/>
          <p:cNvSpPr txBox="1"/>
          <p:nvPr/>
        </p:nvSpPr>
        <p:spPr>
          <a:xfrm>
            <a:off x="2843808" y="5805264"/>
            <a:ext cx="184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Transverse gluons</a:t>
            </a:r>
            <a:endParaRPr kumimoji="1" lang="ja-JP" altLang="en-US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1907704" y="44624"/>
            <a:ext cx="499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Chirality selection in the massless limit</a:t>
            </a:r>
            <a:endParaRPr kumimoji="1" lang="ja-JP" altLang="en-US" sz="2400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251520" y="1052736"/>
            <a:ext cx="380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Energy-momentum conservation in 2D</a:t>
            </a:r>
            <a:endParaRPr kumimoji="1" lang="ja-JP" altLang="en-US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51520" y="4355812"/>
            <a:ext cx="41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Gluon emission in a collinear configuration</a:t>
            </a:r>
            <a:endParaRPr kumimoji="1" lang="ja-JP" altLang="en-US" dirty="0"/>
          </a:p>
        </p:txBody>
      </p:sp>
      <p:pic>
        <p:nvPicPr>
          <p:cNvPr id="135" name="図 134" descr="\begin{document}&#10;\begin{align*}&#10;{\red j^\mu A_\mu = 0}&#10;\end{align*}&#10;\end{document}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65" y="5514079"/>
            <a:ext cx="1326754" cy="343799"/>
          </a:xfrm>
          <a:prstGeom prst="rect">
            <a:avLst/>
          </a:prstGeom>
        </p:spPr>
      </p:pic>
      <p:grpSp>
        <p:nvGrpSpPr>
          <p:cNvPr id="129" name="グループ化 128"/>
          <p:cNvGrpSpPr/>
          <p:nvPr/>
        </p:nvGrpSpPr>
        <p:grpSpPr>
          <a:xfrm>
            <a:off x="2732594" y="2834342"/>
            <a:ext cx="3735957" cy="2152730"/>
            <a:chOff x="-2226899" y="2645279"/>
            <a:chExt cx="3202917" cy="1845582"/>
          </a:xfrm>
        </p:grpSpPr>
        <p:sp>
          <p:nvSpPr>
            <p:cNvPr id="128" name="角丸四角形 127"/>
            <p:cNvSpPr/>
            <p:nvPr/>
          </p:nvSpPr>
          <p:spPr>
            <a:xfrm>
              <a:off x="-2226899" y="2645279"/>
              <a:ext cx="3202917" cy="1845582"/>
            </a:xfrm>
            <a:prstGeom prst="roundRect">
              <a:avLst/>
            </a:prstGeom>
            <a:solidFill>
              <a:srgbClr val="50D05F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6" name="図 125" descr="\begin{document}&#10;$\frac{1}{\tau_R} \propto g^2 m_f^2$&#10;\end{document}"/>
            <p:cNvPicPr>
              <a:picLocks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6914" y="3268572"/>
              <a:ext cx="1782946" cy="531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09726"/>
            <a:ext cx="4644615" cy="30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3731172" y="4299596"/>
            <a:ext cx="624804" cy="1145628"/>
          </a:xfrm>
          <a:custGeom>
            <a:avLst/>
            <a:gdLst>
              <a:gd name="connsiteX0" fmla="*/ 0 w 851338"/>
              <a:gd name="connsiteY0" fmla="*/ 0 h 1145628"/>
              <a:gd name="connsiteX1" fmla="*/ 199697 w 851338"/>
              <a:gd name="connsiteY1" fmla="*/ 105103 h 1145628"/>
              <a:gd name="connsiteX2" fmla="*/ 388883 w 851338"/>
              <a:gd name="connsiteY2" fmla="*/ 441434 h 1145628"/>
              <a:gd name="connsiteX3" fmla="*/ 630621 w 851338"/>
              <a:gd name="connsiteY3" fmla="*/ 924910 h 1145628"/>
              <a:gd name="connsiteX4" fmla="*/ 714704 w 851338"/>
              <a:gd name="connsiteY4" fmla="*/ 1072055 h 1145628"/>
              <a:gd name="connsiteX5" fmla="*/ 851338 w 851338"/>
              <a:gd name="connsiteY5" fmla="*/ 1145628 h 114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338" h="1145628">
                <a:moveTo>
                  <a:pt x="0" y="0"/>
                </a:moveTo>
                <a:cubicBezTo>
                  <a:pt x="67441" y="15765"/>
                  <a:pt x="134883" y="31531"/>
                  <a:pt x="199697" y="105103"/>
                </a:cubicBezTo>
                <a:cubicBezTo>
                  <a:pt x="264511" y="178675"/>
                  <a:pt x="317062" y="304799"/>
                  <a:pt x="388883" y="441434"/>
                </a:cubicBezTo>
                <a:cubicBezTo>
                  <a:pt x="460704" y="578069"/>
                  <a:pt x="576318" y="819807"/>
                  <a:pt x="630621" y="924910"/>
                </a:cubicBezTo>
                <a:cubicBezTo>
                  <a:pt x="684924" y="1030013"/>
                  <a:pt x="677918" y="1035269"/>
                  <a:pt x="714704" y="1072055"/>
                </a:cubicBezTo>
                <a:cubicBezTo>
                  <a:pt x="751490" y="1108841"/>
                  <a:pt x="801414" y="1127234"/>
                  <a:pt x="851338" y="1145628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9790" y="4903802"/>
            <a:ext cx="2995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Transition from strong B </a:t>
            </a:r>
            <a:r>
              <a:rPr lang="en-US" altLang="ja-JP" dirty="0">
                <a:solidFill>
                  <a:srgbClr val="00B0F0"/>
                </a:solidFill>
                <a:sym typeface="Wingdings" panose="05000000000000000000" pitchFamily="2" charset="2"/>
              </a:rPr>
              <a:t>(LLL) </a:t>
            </a:r>
            <a:endParaRPr lang="en-US" altLang="ja-JP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kumimoji="1" lang="en-US" altLang="ja-JP" dirty="0" smtClean="0">
                <a:solidFill>
                  <a:srgbClr val="00B0F0"/>
                </a:solidFill>
                <a:sym typeface="Wingdings" panose="05000000000000000000" pitchFamily="2" charset="2"/>
              </a:rPr>
              <a:t>to weak B </a:t>
            </a:r>
            <a:r>
              <a:rPr lang="en-US" altLang="ja-JP" dirty="0" smtClean="0">
                <a:solidFill>
                  <a:srgbClr val="00B0F0"/>
                </a:solidFill>
                <a:sym typeface="Wingdings" panose="05000000000000000000" pitchFamily="2" charset="2"/>
              </a:rPr>
              <a:t>(Effects of </a:t>
            </a:r>
            <a:r>
              <a:rPr lang="en-US" altLang="ja-JP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hLL</a:t>
            </a:r>
            <a:r>
              <a:rPr lang="en-US" altLang="ja-JP" dirty="0" smtClean="0">
                <a:solidFill>
                  <a:srgbClr val="00B0F0"/>
                </a:solidFill>
                <a:sym typeface="Wingdings" panose="05000000000000000000" pitchFamily="2" charset="2"/>
              </a:rPr>
              <a:t>).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10" name="図 9" descr="\begin{document}&#10;\begin{align*}&#10;\alpha_s eB \ll T^2 \ll eB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91" y="3501389"/>
            <a:ext cx="1608545" cy="215643"/>
          </a:xfrm>
          <a:prstGeom prst="rect">
            <a:avLst/>
          </a:prstGeom>
        </p:spPr>
      </p:pic>
      <p:pic>
        <p:nvPicPr>
          <p:cNvPr id="15" name="図 14" descr="\begin{document}&#10;while $\sigma_{B=0} \sim q_f^2 \frac{T}{g^4 \ln \frac{T}{gT}}$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" y="2348880"/>
            <a:ext cx="3822864" cy="6646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796136" y="1004535"/>
            <a:ext cx="2386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50D05F"/>
                </a:solidFill>
              </a:rPr>
              <a:t>+ Density of states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+ Chirality conservation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 in 1-2 (2-1) processes</a:t>
            </a:r>
          </a:p>
          <a:p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IR cutoff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図 17" descr="\begin{document}&#10;\begin{align*}&#10;\sigma^{zz} = q_f^2 {\green \frac{\vert q_f B\vert}{2\pi}}&#10;\frac{4T}{ {\red g^2 m_f^2} \ln(T/{\blue m_f})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3306"/>
            <a:ext cx="5060139" cy="102714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724128" y="2473820"/>
            <a:ext cx="33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 need to </a:t>
            </a:r>
            <a:r>
              <a:rPr kumimoji="1" lang="en-US" altLang="ja-JP" dirty="0" smtClean="0"/>
              <a:t>Iterate Boltzmann eq.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63888" y="-27384"/>
            <a:ext cx="137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Results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4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4330"/>
            <a:ext cx="3650663" cy="28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764286" y="673532"/>
            <a:ext cx="769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Strong magnetic field induce by heavy-ion collisions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355977" y="1988840"/>
            <a:ext cx="4358388" cy="3168352"/>
            <a:chOff x="4767887" y="548680"/>
            <a:chExt cx="4358388" cy="31683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887" y="548680"/>
              <a:ext cx="4358388" cy="286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5292080" y="3378478"/>
              <a:ext cx="369017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B0F0"/>
                  </a:solidFill>
                </a:rPr>
                <a:t>Deng &amp; Huang (2012), </a:t>
              </a:r>
              <a:r>
                <a:rPr lang="en-US" altLang="ja-JP" sz="1600" dirty="0" smtClean="0">
                  <a:solidFill>
                    <a:srgbClr val="00B0F0"/>
                  </a:solidFill>
                </a:rPr>
                <a:t>KH, &amp; Huang (2016)</a:t>
              </a:r>
              <a:endParaRPr kumimoji="1" lang="en-US" altLang="ja-JP" sz="16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5220072" y="3068960"/>
              <a:ext cx="1792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Impact parameter 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4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61685" y="44624"/>
            <a:ext cx="614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result from diagrammatic calculation</a:t>
            </a:r>
            <a:endParaRPr kumimoji="1" lang="ja-JP" altLang="en-US" sz="2400" dirty="0"/>
          </a:p>
        </p:txBody>
      </p:sp>
      <p:pic>
        <p:nvPicPr>
          <p:cNvPr id="4" name="図 3" descr="\begin{document}&#10;\begin{align*}&#10;{\bm E} = i \omega {\bm A}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71998"/>
            <a:ext cx="1399151" cy="258274"/>
          </a:xfrm>
          <a:prstGeom prst="rect">
            <a:avLst/>
          </a:prstGeom>
        </p:spPr>
      </p:pic>
      <p:pic>
        <p:nvPicPr>
          <p:cNvPr id="6" name="図 5" descr="\begin{document}&#10;\begin{align*}&#10;j^i = \frac{\Pi^{ij}_R}{i\omega} {\bm E}^j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7546"/>
            <a:ext cx="1493232" cy="722490"/>
          </a:xfrm>
          <a:prstGeom prst="rect">
            <a:avLst/>
          </a:prstGeom>
        </p:spPr>
      </p:pic>
      <p:pic>
        <p:nvPicPr>
          <p:cNvPr id="7" name="図 6" descr="\begin{document}&#10;DC conductivity: $\lim_{\omega\to0} \frac{\Pi^{ij}_R}{i\omega} $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03" y="2047216"/>
            <a:ext cx="4075481" cy="529601"/>
          </a:xfrm>
          <a:prstGeom prst="rect">
            <a:avLst/>
          </a:prstGeom>
        </p:spPr>
      </p:pic>
      <p:grpSp>
        <p:nvGrpSpPr>
          <p:cNvPr id="49" name="グループ化 48"/>
          <p:cNvGrpSpPr/>
          <p:nvPr/>
        </p:nvGrpSpPr>
        <p:grpSpPr>
          <a:xfrm>
            <a:off x="5623484" y="4090068"/>
            <a:ext cx="2021617" cy="1418595"/>
            <a:chOff x="1619672" y="3294016"/>
            <a:chExt cx="2328168" cy="1633706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1619672" y="4409659"/>
              <a:ext cx="2328168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8"/>
            <p:cNvGrpSpPr/>
            <p:nvPr/>
          </p:nvGrpSpPr>
          <p:grpSpPr>
            <a:xfrm>
              <a:off x="1920131" y="3654056"/>
              <a:ext cx="1704024" cy="791610"/>
              <a:chOff x="1176139" y="1052736"/>
              <a:chExt cx="1704024" cy="791610"/>
            </a:xfrm>
          </p:grpSpPr>
          <p:grpSp>
            <p:nvGrpSpPr>
              <p:cNvPr id="10" name="グループ化 9"/>
              <p:cNvGrpSpPr/>
              <p:nvPr/>
            </p:nvGrpSpPr>
            <p:grpSpPr>
              <a:xfrm rot="19978125">
                <a:off x="1176139" y="1158613"/>
                <a:ext cx="1035689" cy="685733"/>
                <a:chOff x="1599461" y="3637247"/>
                <a:chExt cx="545205" cy="360982"/>
              </a:xfrm>
            </p:grpSpPr>
            <p:sp>
              <p:nvSpPr>
                <p:cNvPr id="26" name="円/楕円 25"/>
                <p:cNvSpPr/>
                <p:nvPr/>
              </p:nvSpPr>
              <p:spPr>
                <a:xfrm rot="243779">
                  <a:off x="1856326" y="3701649"/>
                  <a:ext cx="58381" cy="104911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27" name="グループ化 26"/>
                <p:cNvGrpSpPr/>
                <p:nvPr/>
              </p:nvGrpSpPr>
              <p:grpSpPr>
                <a:xfrm>
                  <a:off x="1599461" y="3688136"/>
                  <a:ext cx="351700" cy="248213"/>
                  <a:chOff x="2439213" y="5132657"/>
                  <a:chExt cx="1000123" cy="705839"/>
                </a:xfrm>
              </p:grpSpPr>
              <p:sp>
                <p:nvSpPr>
                  <p:cNvPr id="34" name="円/楕円 33"/>
                  <p:cNvSpPr/>
                  <p:nvPr/>
                </p:nvSpPr>
                <p:spPr>
                  <a:xfrm rot="19712610">
                    <a:off x="2654986" y="5306911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円弧 34"/>
                  <p:cNvSpPr/>
                  <p:nvPr/>
                </p:nvSpPr>
                <p:spPr>
                  <a:xfrm rot="17796358">
                    <a:off x="2421292" y="5334834"/>
                    <a:ext cx="521583" cy="485741"/>
                  </a:xfrm>
                  <a:prstGeom prst="arc">
                    <a:avLst>
                      <a:gd name="adj1" fmla="val 13748667"/>
                      <a:gd name="adj2" fmla="val 20650506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円弧 35"/>
                  <p:cNvSpPr/>
                  <p:nvPr/>
                </p:nvSpPr>
                <p:spPr>
                  <a:xfrm rot="18054176">
                    <a:off x="2628076" y="5200187"/>
                    <a:ext cx="555366" cy="562148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/楕円 36"/>
                  <p:cNvSpPr/>
                  <p:nvPr/>
                </p:nvSpPr>
                <p:spPr>
                  <a:xfrm rot="19712610">
                    <a:off x="2895181" y="5218413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円弧 37"/>
                  <p:cNvSpPr/>
                  <p:nvPr/>
                </p:nvSpPr>
                <p:spPr>
                  <a:xfrm rot="20165893">
                    <a:off x="2877187" y="5132657"/>
                    <a:ext cx="562149" cy="562148"/>
                  </a:xfrm>
                  <a:prstGeom prst="arc">
                    <a:avLst>
                      <a:gd name="adj1" fmla="val 14482442"/>
                      <a:gd name="adj2" fmla="val 19121800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8" name="グループ化 27"/>
                <p:cNvGrpSpPr/>
                <p:nvPr/>
              </p:nvGrpSpPr>
              <p:grpSpPr>
                <a:xfrm rot="3101724">
                  <a:off x="1833974" y="3687536"/>
                  <a:ext cx="360982" cy="260403"/>
                  <a:chOff x="2383684" y="5151770"/>
                  <a:chExt cx="1026518" cy="740503"/>
                </a:xfrm>
              </p:grpSpPr>
              <p:sp>
                <p:nvSpPr>
                  <p:cNvPr id="29" name="円/楕円 28"/>
                  <p:cNvSpPr/>
                  <p:nvPr/>
                </p:nvSpPr>
                <p:spPr>
                  <a:xfrm rot="19712610">
                    <a:off x="2627774" y="5360398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円弧 29"/>
                  <p:cNvSpPr/>
                  <p:nvPr/>
                </p:nvSpPr>
                <p:spPr>
                  <a:xfrm rot="18760985">
                    <a:off x="2365763" y="5388611"/>
                    <a:ext cx="521583" cy="485741"/>
                  </a:xfrm>
                  <a:prstGeom prst="arc">
                    <a:avLst>
                      <a:gd name="adj1" fmla="val 13235061"/>
                      <a:gd name="adj2" fmla="val 21188270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円弧 30"/>
                  <p:cNvSpPr/>
                  <p:nvPr/>
                </p:nvSpPr>
                <p:spPr>
                  <a:xfrm rot="18054176">
                    <a:off x="2628076" y="5200187"/>
                    <a:ext cx="555366" cy="562148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円/楕円 31"/>
                  <p:cNvSpPr/>
                  <p:nvPr/>
                </p:nvSpPr>
                <p:spPr>
                  <a:xfrm rot="19712610">
                    <a:off x="2895181" y="5218413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円弧 32"/>
                  <p:cNvSpPr/>
                  <p:nvPr/>
                </p:nvSpPr>
                <p:spPr>
                  <a:xfrm rot="20366625">
                    <a:off x="2848053" y="5151770"/>
                    <a:ext cx="562149" cy="562148"/>
                  </a:xfrm>
                  <a:prstGeom prst="arc">
                    <a:avLst>
                      <a:gd name="adj1" fmla="val 15288936"/>
                      <a:gd name="adj2" fmla="val 18198601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1" name="グループ化 10"/>
              <p:cNvGrpSpPr/>
              <p:nvPr/>
            </p:nvGrpSpPr>
            <p:grpSpPr>
              <a:xfrm rot="2111704">
                <a:off x="1918588" y="1164886"/>
                <a:ext cx="961575" cy="636661"/>
                <a:chOff x="1599461" y="3637247"/>
                <a:chExt cx="545205" cy="360982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 rot="243779">
                  <a:off x="1856326" y="3701649"/>
                  <a:ext cx="58381" cy="104911"/>
                </a:xfrm>
                <a:prstGeom prst="ellipse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14" name="グループ化 13"/>
                <p:cNvGrpSpPr/>
                <p:nvPr/>
              </p:nvGrpSpPr>
              <p:grpSpPr>
                <a:xfrm>
                  <a:off x="1599461" y="3688136"/>
                  <a:ext cx="351700" cy="248213"/>
                  <a:chOff x="2439213" y="5132657"/>
                  <a:chExt cx="1000123" cy="705839"/>
                </a:xfrm>
              </p:grpSpPr>
              <p:sp>
                <p:nvSpPr>
                  <p:cNvPr id="21" name="円/楕円 20"/>
                  <p:cNvSpPr/>
                  <p:nvPr/>
                </p:nvSpPr>
                <p:spPr>
                  <a:xfrm rot="19712610">
                    <a:off x="2654986" y="5306911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円弧 21"/>
                  <p:cNvSpPr/>
                  <p:nvPr/>
                </p:nvSpPr>
                <p:spPr>
                  <a:xfrm rot="17796358">
                    <a:off x="2421292" y="5334834"/>
                    <a:ext cx="521583" cy="485741"/>
                  </a:xfrm>
                  <a:prstGeom prst="arc">
                    <a:avLst>
                      <a:gd name="adj1" fmla="val 13748667"/>
                      <a:gd name="adj2" fmla="val 20650506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円弧 22"/>
                  <p:cNvSpPr/>
                  <p:nvPr/>
                </p:nvSpPr>
                <p:spPr>
                  <a:xfrm rot="18054176">
                    <a:off x="2628076" y="5200187"/>
                    <a:ext cx="555366" cy="562148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円/楕円 23"/>
                  <p:cNvSpPr/>
                  <p:nvPr/>
                </p:nvSpPr>
                <p:spPr>
                  <a:xfrm rot="19712610">
                    <a:off x="2895181" y="5218413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円弧 24"/>
                  <p:cNvSpPr/>
                  <p:nvPr/>
                </p:nvSpPr>
                <p:spPr>
                  <a:xfrm rot="20165893">
                    <a:off x="2877187" y="5132657"/>
                    <a:ext cx="562149" cy="562148"/>
                  </a:xfrm>
                  <a:prstGeom prst="arc">
                    <a:avLst>
                      <a:gd name="adj1" fmla="val 14482442"/>
                      <a:gd name="adj2" fmla="val 19121800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" name="グループ化 14"/>
                <p:cNvGrpSpPr/>
                <p:nvPr/>
              </p:nvGrpSpPr>
              <p:grpSpPr>
                <a:xfrm rot="3101724">
                  <a:off x="1833974" y="3687536"/>
                  <a:ext cx="360982" cy="260403"/>
                  <a:chOff x="2383684" y="5151770"/>
                  <a:chExt cx="1026518" cy="740503"/>
                </a:xfrm>
              </p:grpSpPr>
              <p:sp>
                <p:nvSpPr>
                  <p:cNvPr id="16" name="円/楕円 15"/>
                  <p:cNvSpPr/>
                  <p:nvPr/>
                </p:nvSpPr>
                <p:spPr>
                  <a:xfrm rot="19712610">
                    <a:off x="2627774" y="5360398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円弧 16"/>
                  <p:cNvSpPr/>
                  <p:nvPr/>
                </p:nvSpPr>
                <p:spPr>
                  <a:xfrm rot="18760985">
                    <a:off x="2365763" y="5388611"/>
                    <a:ext cx="521583" cy="485741"/>
                  </a:xfrm>
                  <a:prstGeom prst="arc">
                    <a:avLst>
                      <a:gd name="adj1" fmla="val 13235061"/>
                      <a:gd name="adj2" fmla="val 21188270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円弧 17"/>
                  <p:cNvSpPr/>
                  <p:nvPr/>
                </p:nvSpPr>
                <p:spPr>
                  <a:xfrm rot="18054176">
                    <a:off x="2628076" y="5200187"/>
                    <a:ext cx="555366" cy="562148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円/楕円 18"/>
                  <p:cNvSpPr/>
                  <p:nvPr/>
                </p:nvSpPr>
                <p:spPr>
                  <a:xfrm rot="19712610">
                    <a:off x="2895181" y="5218413"/>
                    <a:ext cx="184619" cy="27265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円弧 19"/>
                  <p:cNvSpPr/>
                  <p:nvPr/>
                </p:nvSpPr>
                <p:spPr>
                  <a:xfrm rot="20366625">
                    <a:off x="2848053" y="5151770"/>
                    <a:ext cx="562149" cy="562148"/>
                  </a:xfrm>
                  <a:prstGeom prst="arc">
                    <a:avLst>
                      <a:gd name="adj1" fmla="val 15288936"/>
                      <a:gd name="adj2" fmla="val 18198601"/>
                    </a:avLst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2" name="円/楕円 11"/>
              <p:cNvSpPr/>
              <p:nvPr/>
            </p:nvSpPr>
            <p:spPr>
              <a:xfrm>
                <a:off x="1802323" y="1052736"/>
                <a:ext cx="465421" cy="36004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2560698" y="3294016"/>
              <a:ext cx="394117" cy="1633706"/>
              <a:chOff x="1816706" y="692696"/>
              <a:chExt cx="394117" cy="1633706"/>
            </a:xfrm>
          </p:grpSpPr>
          <p:cxnSp>
            <p:nvCxnSpPr>
              <p:cNvPr id="40" name="直線コネクタ 39"/>
              <p:cNvCxnSpPr/>
              <p:nvPr/>
            </p:nvCxnSpPr>
            <p:spPr>
              <a:xfrm>
                <a:off x="2018622" y="836712"/>
                <a:ext cx="3362" cy="13602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H="1" flipV="1">
                <a:off x="1816706" y="692696"/>
                <a:ext cx="2019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2021984" y="2204864"/>
                <a:ext cx="188839" cy="1215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1" name="グループ化 200"/>
          <p:cNvGrpSpPr/>
          <p:nvPr/>
        </p:nvGrpSpPr>
        <p:grpSpPr>
          <a:xfrm>
            <a:off x="6617155" y="2686442"/>
            <a:ext cx="2203317" cy="1606654"/>
            <a:chOff x="5949531" y="2924944"/>
            <a:chExt cx="2368300" cy="1726959"/>
          </a:xfrm>
        </p:grpSpPr>
        <p:cxnSp>
          <p:nvCxnSpPr>
            <p:cNvPr id="55" name="直線矢印コネクタ 54"/>
            <p:cNvCxnSpPr/>
            <p:nvPr/>
          </p:nvCxnSpPr>
          <p:spPr>
            <a:xfrm>
              <a:off x="5949531" y="3789040"/>
              <a:ext cx="22948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flipV="1">
              <a:off x="7096969" y="2924944"/>
              <a:ext cx="0" cy="17269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グループ化 62"/>
            <p:cNvGrpSpPr/>
            <p:nvPr/>
          </p:nvGrpSpPr>
          <p:grpSpPr>
            <a:xfrm>
              <a:off x="7622275" y="3549121"/>
              <a:ext cx="144016" cy="167911"/>
              <a:chOff x="4355976" y="3045065"/>
              <a:chExt cx="144016" cy="167911"/>
            </a:xfrm>
          </p:grpSpPr>
          <p:cxnSp>
            <p:nvCxnSpPr>
              <p:cNvPr id="59" name="直線コネクタ 58"/>
              <p:cNvCxnSpPr/>
              <p:nvPr/>
            </p:nvCxnSpPr>
            <p:spPr>
              <a:xfrm>
                <a:off x="4355976" y="3045065"/>
                <a:ext cx="144016" cy="1679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V="1">
                <a:off x="4355976" y="3045066"/>
                <a:ext cx="144016" cy="1679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グループ化 63"/>
            <p:cNvGrpSpPr/>
            <p:nvPr/>
          </p:nvGrpSpPr>
          <p:grpSpPr>
            <a:xfrm>
              <a:off x="7622275" y="3837153"/>
              <a:ext cx="144016" cy="167911"/>
              <a:chOff x="4355976" y="3045065"/>
              <a:chExt cx="144016" cy="167911"/>
            </a:xfrm>
          </p:grpSpPr>
          <p:cxnSp>
            <p:nvCxnSpPr>
              <p:cNvPr id="65" name="直線コネクタ 64"/>
              <p:cNvCxnSpPr/>
              <p:nvPr/>
            </p:nvCxnSpPr>
            <p:spPr>
              <a:xfrm>
                <a:off x="4355976" y="3045065"/>
                <a:ext cx="144016" cy="1679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 flipV="1">
                <a:off x="4355976" y="3045066"/>
                <a:ext cx="144016" cy="1679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図 66" descr="\begin{document}&#10;\begin{align*}&#10;+i\epsilon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806" y="3352245"/>
              <a:ext cx="418602" cy="217909"/>
            </a:xfrm>
            <a:prstGeom prst="rect">
              <a:avLst/>
            </a:prstGeom>
          </p:spPr>
        </p:pic>
        <p:pic>
          <p:nvPicPr>
            <p:cNvPr id="69" name="図 68" descr="\begin{document}&#10;\begin{align*}&#10;-i\epsilon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3930444"/>
              <a:ext cx="433463" cy="208748"/>
            </a:xfrm>
            <a:prstGeom prst="rect">
              <a:avLst/>
            </a:prstGeom>
          </p:spPr>
        </p:pic>
      </p:grpSp>
      <p:sp>
        <p:nvSpPr>
          <p:cNvPr id="203" name="テキスト ボックス 202"/>
          <p:cNvSpPr txBox="1"/>
          <p:nvPr/>
        </p:nvSpPr>
        <p:spPr>
          <a:xfrm>
            <a:off x="755576" y="5517916"/>
            <a:ext cx="6267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No need to </a:t>
            </a:r>
            <a:r>
              <a:rPr lang="en-US" altLang="ja-JP" sz="2000" dirty="0" err="1" smtClean="0"/>
              <a:t>resum</a:t>
            </a:r>
            <a:r>
              <a:rPr lang="en-US" altLang="ja-JP" sz="2000" dirty="0" smtClean="0"/>
              <a:t> the pinch singularity in the present case</a:t>
            </a:r>
            <a:endParaRPr kumimoji="1" lang="ja-JP" altLang="en-US" sz="2000" dirty="0"/>
          </a:p>
        </p:txBody>
      </p:sp>
      <p:grpSp>
        <p:nvGrpSpPr>
          <p:cNvPr id="245" name="グループ化 244"/>
          <p:cNvGrpSpPr/>
          <p:nvPr/>
        </p:nvGrpSpPr>
        <p:grpSpPr>
          <a:xfrm>
            <a:off x="3063812" y="5862970"/>
            <a:ext cx="2156260" cy="878398"/>
            <a:chOff x="2090323" y="5825216"/>
            <a:chExt cx="2156260" cy="878398"/>
          </a:xfrm>
        </p:grpSpPr>
        <p:grpSp>
          <p:nvGrpSpPr>
            <p:cNvPr id="206" name="グループ化 205"/>
            <p:cNvGrpSpPr/>
            <p:nvPr/>
          </p:nvGrpSpPr>
          <p:grpSpPr>
            <a:xfrm>
              <a:off x="2090323" y="5887248"/>
              <a:ext cx="2156260" cy="805703"/>
              <a:chOff x="3978886" y="2272566"/>
              <a:chExt cx="1630396" cy="609210"/>
            </a:xfrm>
          </p:grpSpPr>
          <p:sp>
            <p:nvSpPr>
              <p:cNvPr id="207" name="円/楕円 206"/>
              <p:cNvSpPr/>
              <p:nvPr/>
            </p:nvSpPr>
            <p:spPr>
              <a:xfrm rot="10892241">
                <a:off x="4486228" y="2272566"/>
                <a:ext cx="609209" cy="60921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 207"/>
              <p:cNvSpPr/>
              <p:nvPr/>
            </p:nvSpPr>
            <p:spPr>
              <a:xfrm rot="109902">
                <a:off x="3978886" y="2531801"/>
                <a:ext cx="522523" cy="6855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 208"/>
              <p:cNvSpPr/>
              <p:nvPr/>
            </p:nvSpPr>
            <p:spPr>
              <a:xfrm rot="10786948">
                <a:off x="5099368" y="2524435"/>
                <a:ext cx="509914" cy="8521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0" name="グループ化 209"/>
            <p:cNvGrpSpPr/>
            <p:nvPr/>
          </p:nvGrpSpPr>
          <p:grpSpPr>
            <a:xfrm>
              <a:off x="2899510" y="5825216"/>
              <a:ext cx="304338" cy="878398"/>
              <a:chOff x="3051033" y="1039364"/>
              <a:chExt cx="371867" cy="905210"/>
            </a:xfrm>
          </p:grpSpPr>
          <p:sp>
            <p:nvSpPr>
              <p:cNvPr id="211" name="円/楕円 210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円弧 211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円弧 212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円/楕円 213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円/楕円 214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円弧 215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円弧 216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円/楕円 217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円弧 218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44" name="グループ化 243"/>
          <p:cNvGrpSpPr/>
          <p:nvPr/>
        </p:nvGrpSpPr>
        <p:grpSpPr>
          <a:xfrm>
            <a:off x="5584092" y="5931338"/>
            <a:ext cx="2156260" cy="810030"/>
            <a:chOff x="4719996" y="5862969"/>
            <a:chExt cx="2156260" cy="810030"/>
          </a:xfrm>
        </p:grpSpPr>
        <p:grpSp>
          <p:nvGrpSpPr>
            <p:cNvPr id="220" name="グループ化 219"/>
            <p:cNvGrpSpPr/>
            <p:nvPr/>
          </p:nvGrpSpPr>
          <p:grpSpPr>
            <a:xfrm>
              <a:off x="4719996" y="5867296"/>
              <a:ext cx="2156260" cy="805703"/>
              <a:chOff x="3978886" y="2272566"/>
              <a:chExt cx="1630396" cy="609210"/>
            </a:xfrm>
          </p:grpSpPr>
          <p:sp>
            <p:nvSpPr>
              <p:cNvPr id="221" name="円/楕円 220"/>
              <p:cNvSpPr/>
              <p:nvPr/>
            </p:nvSpPr>
            <p:spPr>
              <a:xfrm rot="10892241">
                <a:off x="4486228" y="2272566"/>
                <a:ext cx="609209" cy="60921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 221"/>
              <p:cNvSpPr/>
              <p:nvPr/>
            </p:nvSpPr>
            <p:spPr>
              <a:xfrm rot="109902">
                <a:off x="3978886" y="2531801"/>
                <a:ext cx="522523" cy="6855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 222"/>
              <p:cNvSpPr/>
              <p:nvPr/>
            </p:nvSpPr>
            <p:spPr>
              <a:xfrm rot="10786948">
                <a:off x="5099368" y="2524435"/>
                <a:ext cx="509914" cy="8521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4" name="グループ化 223"/>
            <p:cNvGrpSpPr/>
            <p:nvPr/>
          </p:nvGrpSpPr>
          <p:grpSpPr>
            <a:xfrm>
              <a:off x="5450827" y="5862969"/>
              <a:ext cx="273301" cy="788817"/>
              <a:chOff x="3051033" y="1039364"/>
              <a:chExt cx="371867" cy="905210"/>
            </a:xfrm>
          </p:grpSpPr>
          <p:sp>
            <p:nvSpPr>
              <p:cNvPr id="225" name="円/楕円 224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円弧 225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円弧 226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円/楕円 227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円/楕円 228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円弧 229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円弧 230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円弧 232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4" name="グループ化 233"/>
            <p:cNvGrpSpPr/>
            <p:nvPr/>
          </p:nvGrpSpPr>
          <p:grpSpPr>
            <a:xfrm>
              <a:off x="5713687" y="5865773"/>
              <a:ext cx="270119" cy="779633"/>
              <a:chOff x="3051033" y="1039364"/>
              <a:chExt cx="371867" cy="905210"/>
            </a:xfrm>
          </p:grpSpPr>
          <p:sp>
            <p:nvSpPr>
              <p:cNvPr id="235" name="円/楕円 234"/>
              <p:cNvSpPr/>
              <p:nvPr/>
            </p:nvSpPr>
            <p:spPr>
              <a:xfrm rot="5400000">
                <a:off x="3242943" y="119373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弧 235"/>
              <p:cNvSpPr/>
              <p:nvPr/>
            </p:nvSpPr>
            <p:spPr>
              <a:xfrm rot="3741566">
                <a:off x="3077347" y="1018135"/>
                <a:ext cx="324324" cy="366782"/>
              </a:xfrm>
              <a:prstGeom prst="arc">
                <a:avLst>
                  <a:gd name="adj1" fmla="val 15288936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円弧 236"/>
              <p:cNvSpPr/>
              <p:nvPr/>
            </p:nvSpPr>
            <p:spPr>
              <a:xfrm rot="3741566">
                <a:off x="3079819" y="1184484"/>
                <a:ext cx="313923" cy="366782"/>
              </a:xfrm>
              <a:prstGeom prst="arc">
                <a:avLst>
                  <a:gd name="adj1" fmla="val 15152873"/>
                  <a:gd name="adj2" fmla="val 2033161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8" name="円/楕円 237"/>
              <p:cNvSpPr/>
              <p:nvPr/>
            </p:nvSpPr>
            <p:spPr>
              <a:xfrm rot="5400000">
                <a:off x="3242943" y="1343537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円/楕円 238"/>
              <p:cNvSpPr/>
              <p:nvPr/>
            </p:nvSpPr>
            <p:spPr>
              <a:xfrm rot="5400000">
                <a:off x="3238883" y="1504566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弧 239"/>
              <p:cNvSpPr/>
              <p:nvPr/>
            </p:nvSpPr>
            <p:spPr>
              <a:xfrm rot="3741566">
                <a:off x="3073288" y="1328969"/>
                <a:ext cx="324324" cy="366782"/>
              </a:xfrm>
              <a:prstGeom prst="arc">
                <a:avLst>
                  <a:gd name="adj1" fmla="val 14782402"/>
                  <a:gd name="adj2" fmla="val 2065050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円弧 240"/>
              <p:cNvSpPr/>
              <p:nvPr/>
            </p:nvSpPr>
            <p:spPr>
              <a:xfrm rot="3741566">
                <a:off x="3074218" y="1486779"/>
                <a:ext cx="320411" cy="366782"/>
              </a:xfrm>
              <a:prstGeom prst="arc">
                <a:avLst>
                  <a:gd name="adj1" fmla="val 15152873"/>
                  <a:gd name="adj2" fmla="val 204825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 rot="5400000">
                <a:off x="3238883" y="1654372"/>
                <a:ext cx="106513" cy="1778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円弧 242"/>
              <p:cNvSpPr/>
              <p:nvPr/>
            </p:nvSpPr>
            <p:spPr>
              <a:xfrm rot="3741566">
                <a:off x="3092576" y="1638427"/>
                <a:ext cx="302757" cy="309538"/>
              </a:xfrm>
              <a:prstGeom prst="arc">
                <a:avLst>
                  <a:gd name="adj1" fmla="val 15288936"/>
                  <a:gd name="adj2" fmla="val 214195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46" name="グループ化 245"/>
          <p:cNvGrpSpPr/>
          <p:nvPr/>
        </p:nvGrpSpPr>
        <p:grpSpPr>
          <a:xfrm>
            <a:off x="317624" y="5910328"/>
            <a:ext cx="2156260" cy="805703"/>
            <a:chOff x="3978886" y="2272566"/>
            <a:chExt cx="1630396" cy="609210"/>
          </a:xfrm>
        </p:grpSpPr>
        <p:sp>
          <p:nvSpPr>
            <p:cNvPr id="247" name="円/楕円 246"/>
            <p:cNvSpPr/>
            <p:nvPr/>
          </p:nvSpPr>
          <p:spPr>
            <a:xfrm rot="10892241">
              <a:off x="4486228" y="2272566"/>
              <a:ext cx="609209" cy="60921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/>
            <p:cNvSpPr/>
            <p:nvPr/>
          </p:nvSpPr>
          <p:spPr>
            <a:xfrm rot="109902">
              <a:off x="3978886" y="2531801"/>
              <a:ext cx="522523" cy="68550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/>
            <p:cNvSpPr/>
            <p:nvPr/>
          </p:nvSpPr>
          <p:spPr>
            <a:xfrm rot="10786948">
              <a:off x="5099368" y="2524435"/>
              <a:ext cx="509914" cy="85217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0" name="テキスト ボックス 249"/>
          <p:cNvSpPr txBox="1"/>
          <p:nvPr/>
        </p:nvSpPr>
        <p:spPr>
          <a:xfrm>
            <a:off x="2627784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251" name="テキスト ボックス 250"/>
          <p:cNvSpPr txBox="1"/>
          <p:nvPr/>
        </p:nvSpPr>
        <p:spPr>
          <a:xfrm>
            <a:off x="5280030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7896399" y="609329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 </a:t>
            </a:r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683568" y="692696"/>
            <a:ext cx="191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Response function</a:t>
            </a:r>
            <a:endParaRPr kumimoji="1" lang="ja-JP" altLang="en-US" dirty="0"/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663152" y="1628800"/>
            <a:ext cx="145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Kubo formula</a:t>
            </a:r>
            <a:endParaRPr kumimoji="1" lang="ja-JP" altLang="en-US" dirty="0"/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683568" y="2708920"/>
            <a:ext cx="25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Divergence in free theory</a:t>
            </a:r>
            <a:endParaRPr kumimoji="1" lang="ja-JP" altLang="en-US" dirty="0"/>
          </a:p>
        </p:txBody>
      </p:sp>
      <p:pic>
        <p:nvPicPr>
          <p:cNvPr id="257" name="図 256" descr="\begin{document}&#10;\begin{align*}&#10;i \epsilon \to i \gamma_{\rm damp} \propto g^2 m_f^2 \ln (T/m_f)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4431040" cy="438325"/>
          </a:xfrm>
          <a:prstGeom prst="rect">
            <a:avLst/>
          </a:prstGeom>
        </p:spPr>
      </p:pic>
      <p:pic>
        <p:nvPicPr>
          <p:cNvPr id="259" name="図 258" descr="\begin{document}&#10;\begin{align*}&#10;\Pi^{33}_R \sim \int \frac{dp_z}{2\pi} \frac{1}{i \epsilon}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75660"/>
            <a:ext cx="2188148" cy="768876"/>
          </a:xfrm>
          <a:prstGeom prst="rect">
            <a:avLst/>
          </a:prstGeom>
        </p:spPr>
      </p:pic>
      <p:pic>
        <p:nvPicPr>
          <p:cNvPr id="260" name="図 259" descr="\begin{document}&#10;\begin{align*}&#10;\Pi^{33}_R \sim \int \frac{dp_z}{2\pi}  \frac{1}{i \gamma}&#10;\end{align*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743333"/>
            <a:ext cx="2041947" cy="711708"/>
          </a:xfrm>
          <a:prstGeom prst="rect">
            <a:avLst/>
          </a:prstGeom>
        </p:spPr>
      </p:pic>
      <p:sp>
        <p:nvSpPr>
          <p:cNvPr id="261" name="テキスト ボックス 260"/>
          <p:cNvSpPr txBox="1"/>
          <p:nvPr/>
        </p:nvSpPr>
        <p:spPr>
          <a:xfrm>
            <a:off x="7349824" y="188640"/>
            <a:ext cx="13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KH, D. Satow</a:t>
            </a:r>
            <a:endParaRPr kumimoji="1" lang="ja-JP" altLang="en-US" dirty="0"/>
          </a:p>
        </p:txBody>
      </p:sp>
      <p:pic>
        <p:nvPicPr>
          <p:cNvPr id="264" name="図 263" descr="\begin{document}&#10;\begin{align*}&#10;j^\mu = \Pi^{\mu\nu}_R A_\nu (q)&#10;\end{align*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52736"/>
            <a:ext cx="2135869" cy="367715"/>
          </a:xfrm>
          <a:prstGeom prst="rect">
            <a:avLst/>
          </a:prstGeom>
        </p:spPr>
      </p:pic>
      <p:grpSp>
        <p:nvGrpSpPr>
          <p:cNvPr id="272" name="グループ化 271"/>
          <p:cNvGrpSpPr/>
          <p:nvPr/>
        </p:nvGrpSpPr>
        <p:grpSpPr>
          <a:xfrm>
            <a:off x="3635353" y="2780928"/>
            <a:ext cx="2808855" cy="1149162"/>
            <a:chOff x="3491337" y="2893586"/>
            <a:chExt cx="2808855" cy="1149162"/>
          </a:xfrm>
        </p:grpSpPr>
        <p:grpSp>
          <p:nvGrpSpPr>
            <p:cNvPr id="197" name="グループ化 196"/>
            <p:cNvGrpSpPr/>
            <p:nvPr/>
          </p:nvGrpSpPr>
          <p:grpSpPr>
            <a:xfrm>
              <a:off x="4143932" y="3127353"/>
              <a:ext cx="2156260" cy="805703"/>
              <a:chOff x="3978886" y="2272566"/>
              <a:chExt cx="1630396" cy="609210"/>
            </a:xfrm>
          </p:grpSpPr>
          <p:sp>
            <p:nvSpPr>
              <p:cNvPr id="198" name="円/楕円 197"/>
              <p:cNvSpPr/>
              <p:nvPr/>
            </p:nvSpPr>
            <p:spPr>
              <a:xfrm rot="10892241">
                <a:off x="4486228" y="2272566"/>
                <a:ext cx="609209" cy="60921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 198"/>
              <p:cNvSpPr/>
              <p:nvPr/>
            </p:nvSpPr>
            <p:spPr>
              <a:xfrm rot="109902">
                <a:off x="3978886" y="2531801"/>
                <a:ext cx="522523" cy="6855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 199"/>
              <p:cNvSpPr/>
              <p:nvPr/>
            </p:nvSpPr>
            <p:spPr>
              <a:xfrm rot="10786948">
                <a:off x="5099368" y="2524435"/>
                <a:ext cx="509914" cy="8521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63" name="図 262" descr="\begin{document}&#10;\begin{align*}&#10;(\omega, \bq) \to 0&#10;\end{align*}&#10;\end{document}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337" y="3196810"/>
              <a:ext cx="1109728" cy="259482"/>
            </a:xfrm>
            <a:prstGeom prst="rect">
              <a:avLst/>
            </a:prstGeom>
          </p:spPr>
        </p:pic>
        <p:sp>
          <p:nvSpPr>
            <p:cNvPr id="267" name="円弧 266"/>
            <p:cNvSpPr/>
            <p:nvPr/>
          </p:nvSpPr>
          <p:spPr>
            <a:xfrm>
              <a:off x="4923478" y="3013112"/>
              <a:ext cx="588568" cy="343880"/>
            </a:xfrm>
            <a:prstGeom prst="arc">
              <a:avLst>
                <a:gd name="adj1" fmla="val 12498793"/>
                <a:gd name="adj2" fmla="val 20006073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円弧 267"/>
            <p:cNvSpPr/>
            <p:nvPr/>
          </p:nvSpPr>
          <p:spPr>
            <a:xfrm rot="10800000">
              <a:off x="4898018" y="3672596"/>
              <a:ext cx="588568" cy="343880"/>
            </a:xfrm>
            <a:prstGeom prst="arc">
              <a:avLst>
                <a:gd name="adj1" fmla="val 12498793"/>
                <a:gd name="adj2" fmla="val 20006073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0" name="図 269" descr="\begin{document}&#10;\begin{align*}&#10;p&#10;\end{align*}&#10;\end{document}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431" y="2893586"/>
              <a:ext cx="146202" cy="182074"/>
            </a:xfrm>
            <a:prstGeom prst="rect">
              <a:avLst/>
            </a:prstGeom>
          </p:spPr>
        </p:pic>
        <p:pic>
          <p:nvPicPr>
            <p:cNvPr id="271" name="図 270" descr="\begin{document}&#10;\begin{align*}&#10;p&#10;\end{align*}&#10;\end{document}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930" y="3860674"/>
              <a:ext cx="146202" cy="182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260648"/>
            <a:ext cx="802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3. Anomaly-induced transport from magneto-</a:t>
            </a:r>
            <a:r>
              <a:rPr kumimoji="1" lang="en-US" altLang="ja-JP" sz="2400" dirty="0" err="1" smtClean="0"/>
              <a:t>vorticity</a:t>
            </a:r>
            <a:r>
              <a:rPr kumimoji="1" lang="en-US" altLang="ja-JP" sz="2400" dirty="0" smtClean="0"/>
              <a:t> coupling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520511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Chiral magnetic effect: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8691" y="2555612"/>
            <a:ext cx="217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Chiral </a:t>
            </a:r>
            <a:r>
              <a:rPr kumimoji="1" lang="en-US" altLang="ja-JP" dirty="0" err="1" smtClean="0"/>
              <a:t>vortical</a:t>
            </a:r>
            <a:r>
              <a:rPr kumimoji="1" lang="en-US" altLang="ja-JP" dirty="0" smtClean="0"/>
              <a:t> effect: </a:t>
            </a:r>
            <a:endParaRPr kumimoji="1" lang="ja-JP" altLang="en-US" dirty="0"/>
          </a:p>
        </p:txBody>
      </p:sp>
      <p:pic>
        <p:nvPicPr>
          <p:cNvPr id="8" name="図 7" descr="\begin{document}&#10;\begin{align*}&#10;j_V = \sigma_{\rm CME} {\bm B}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69" y="1460579"/>
            <a:ext cx="2204888" cy="365700"/>
          </a:xfrm>
          <a:prstGeom prst="rect">
            <a:avLst/>
          </a:prstGeom>
        </p:spPr>
      </p:pic>
      <p:pic>
        <p:nvPicPr>
          <p:cNvPr id="9" name="図 8" descr="\begin{document}&#10;\begin{align*}&#10;\sigma_{\rm CME} =  q_f C_A \mu_A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76495"/>
            <a:ext cx="2744213" cy="403860"/>
          </a:xfrm>
          <a:prstGeom prst="rect">
            <a:avLst/>
          </a:prstGeom>
        </p:spPr>
      </p:pic>
      <p:pic>
        <p:nvPicPr>
          <p:cNvPr id="11" name="図 10" descr="\begin{document}&#10;\begin{align*}&#10;j_V = \sigma_{\rm CVE} {\bm \omega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93" y="2530208"/>
            <a:ext cx="2090678" cy="352980"/>
          </a:xfrm>
          <a:prstGeom prst="rect">
            <a:avLst/>
          </a:prstGeom>
        </p:spPr>
      </p:pic>
      <p:pic>
        <p:nvPicPr>
          <p:cNvPr id="12" name="図 11" descr="\begin{document}&#10;\begin{align*}&#10;\sigma_{\rm CVE} =  q_f C_A \mu_V \mu_A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56615"/>
            <a:ext cx="3182018" cy="403860"/>
          </a:xfrm>
          <a:prstGeom prst="rect">
            <a:avLst/>
          </a:prstGeom>
        </p:spPr>
      </p:pic>
      <p:pic>
        <p:nvPicPr>
          <p:cNvPr id="13" name="図 12" descr="\begin{document}&#10;\begin{align*}&#10;C_A = \frac{1}{2\pi^2}&#10;\end{align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05" y="5013176"/>
            <a:ext cx="1665563" cy="8268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99592" y="4006805"/>
            <a:ext cx="7558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Coefficients are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time-reversal even. </a:t>
            </a:r>
            <a:r>
              <a:rPr lang="en-US" altLang="ja-JP" dirty="0" smtClean="0">
                <a:sym typeface="Wingdings" panose="05000000000000000000" pitchFamily="2" charset="2"/>
              </a:rPr>
              <a:t> Non-dissipative transport phenomena 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i</a:t>
            </a:r>
            <a:r>
              <a:rPr lang="en-US" altLang="ja-JP" dirty="0" smtClean="0">
                <a:sym typeface="Wingdings" panose="05000000000000000000" pitchFamily="2" charset="2"/>
              </a:rPr>
              <a:t>s due to topology in quantum anomaly and is </a:t>
            </a:r>
            <a:r>
              <a:rPr lang="en-US" altLang="ja-JP" dirty="0" err="1" smtClean="0">
                <a:sym typeface="Wingdings" panose="05000000000000000000" pitchFamily="2" charset="2"/>
              </a:rPr>
              <a:t>nonrenormalizable</a:t>
            </a:r>
            <a:r>
              <a:rPr lang="en-US" altLang="ja-JP" dirty="0" smtClean="0">
                <a:sym typeface="Wingdings" panose="05000000000000000000" pitchFamily="2" charset="2"/>
              </a:rPr>
              <a:t>.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53734" y="5241910"/>
            <a:ext cx="205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Anomaly coefficient</a:t>
            </a:r>
            <a:endParaRPr kumimoji="1" lang="ja-JP" altLang="en-US" dirty="0"/>
          </a:p>
        </p:txBody>
      </p:sp>
      <p:pic>
        <p:nvPicPr>
          <p:cNvPr id="38" name="図 37" descr="\begin{document}&#10;\begin{align*}&#10;\partial_\mu j_A^\mu = q_f^2 C_A {\bm E \cdot \bm B}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66" y="6165304"/>
            <a:ext cx="3175673" cy="5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6288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QFT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8182" y="34197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Chiral kinetic theory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35112" y="1484784"/>
            <a:ext cx="504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Anomalous hydrodynamics due to Son and </a:t>
            </a:r>
            <a:r>
              <a:rPr lang="en-US" altLang="ja-JP" dirty="0" err="1" smtClean="0"/>
              <a:t>Surowka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5670" y="332655"/>
            <a:ext cx="809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Consistent predictions from fundamental and effective theories</a:t>
            </a:r>
            <a:endParaRPr kumimoji="1"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827584" y="1999878"/>
            <a:ext cx="2250395" cy="1069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Anomalous transport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39552" y="1998132"/>
            <a:ext cx="720080" cy="350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2632465" y="1854116"/>
            <a:ext cx="891027" cy="501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1871224" y="3002682"/>
            <a:ext cx="1" cy="507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\begin{document}&#10;\begin{align*}&#10;j^i = \sigma_{\rm Ohm} E^i +  \sigma_{\rm CME} B^i  +  \sigma_{\rm CVE} \omega^i 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55" y="2257920"/>
            <a:ext cx="4017406" cy="30698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635896" y="3358733"/>
            <a:ext cx="497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coefficients are determined by the second law </a:t>
            </a:r>
            <a:endParaRPr lang="en-US" altLang="ja-JP" dirty="0" smtClean="0"/>
          </a:p>
          <a:p>
            <a:r>
              <a:rPr lang="en-US" altLang="ja-JP" dirty="0" smtClean="0"/>
              <a:t>of thermodynamics.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58992" y="4653136"/>
            <a:ext cx="5861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Q: What about the second order in the derivative expansion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in a strong B and a still 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vorticity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13" name="図 12" descr="\begin{document}&#10;The first-order derivative expansion $[&#10;A^\mu \sim {\mathcal O} ( \partial^0), \ &#10;v^\mu \sim {\mathcal O} ( \partial^0)&#10;]$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15" y="2780928"/>
            <a:ext cx="5601581" cy="223934"/>
          </a:xfrm>
          <a:prstGeom prst="rect">
            <a:avLst/>
          </a:prstGeom>
        </p:spPr>
      </p:pic>
      <p:pic>
        <p:nvPicPr>
          <p:cNvPr id="14" name="図 13" descr="\begin{document}&#10;\begin{align*}&#10;j \propto {\bm B } \cdot {\bm \omega}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90" y="5787797"/>
            <a:ext cx="1678253" cy="3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\begin{document}&#10;\begin{align*}&#10;f^\pm (\epsilon, \omega) = f_0^\pm ( \epsilon - S \cdot \omega)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24" y="1162119"/>
            <a:ext cx="3426220" cy="385997"/>
          </a:xfrm>
          <a:prstGeom prst="rect">
            <a:avLst/>
          </a:prstGeom>
        </p:spPr>
      </p:pic>
      <p:pic>
        <p:nvPicPr>
          <p:cNvPr id="4" name="図 3" descr="\begin{document}&#10;\begin{align*}&#10;f^\pm _0(\epsilon) = \frac{1}{ e^{\pm \beta(\epsilon-\mu)}+1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12" y="908720"/>
            <a:ext cx="2909916" cy="706863"/>
          </a:xfrm>
          <a:prstGeom prst="rect">
            <a:avLst/>
          </a:prstGeom>
        </p:spPr>
      </p:pic>
      <p:pic>
        <p:nvPicPr>
          <p:cNvPr id="6" name="図 5" descr="\begin{document}&#10;\begin{align*}&#10;\Delta \epsilon^{\pm} = \mp {\rm sgn}(q_f) &#10;\frac{1}{2} \hat {\bm B} \cdot {\bm \omega}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65" y="2209866"/>
            <a:ext cx="3140887" cy="643070"/>
          </a:xfrm>
          <a:prstGeom prst="rect">
            <a:avLst/>
          </a:prstGeom>
        </p:spPr>
      </p:pic>
      <p:pic>
        <p:nvPicPr>
          <p:cNvPr id="7" name="図 6" descr="\begin{document}&#10;\begin{align*}&#10;S_z = \pm {\rm sgn} (q_f) \frac{1}{2}\hat {\bm B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19" y="2204864"/>
            <a:ext cx="2207801" cy="586665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6372200" y="4184873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7740352" y="3137778"/>
            <a:ext cx="0" cy="201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811670" y="3356992"/>
            <a:ext cx="1720770" cy="17965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 descr="\begin{document}&#10;\begin{align*}&#10;p_z&#10;\end{align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50" y="4268425"/>
            <a:ext cx="345803" cy="260760"/>
          </a:xfrm>
          <a:prstGeom prst="rect">
            <a:avLst/>
          </a:prstGeom>
        </p:spPr>
      </p:pic>
      <p:pic>
        <p:nvPicPr>
          <p:cNvPr id="25" name="図 24" descr="\begin{document}&#10;\begin{align*}&#10;\epsilon_p&#10;\end{align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93" y="2993088"/>
            <a:ext cx="285525" cy="289380"/>
          </a:xfrm>
          <a:prstGeom prst="rect">
            <a:avLst/>
          </a:prstGeom>
        </p:spPr>
      </p:pic>
      <p:sp>
        <p:nvSpPr>
          <p:cNvPr id="27" name="角丸四角形吹き出し 26"/>
          <p:cNvSpPr/>
          <p:nvPr/>
        </p:nvSpPr>
        <p:spPr>
          <a:xfrm>
            <a:off x="7411205" y="6284744"/>
            <a:ext cx="1619672" cy="516452"/>
          </a:xfrm>
          <a:prstGeom prst="wedgeRoundRectCallout">
            <a:avLst>
              <a:gd name="adj1" fmla="val -42253"/>
              <a:gd name="adj2" fmla="val -75887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Size of the spin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39752" y="188640"/>
            <a:ext cx="489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Shift of thermal distribution functions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5536" y="650305"/>
            <a:ext cx="250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Spin-</a:t>
            </a:r>
            <a:r>
              <a:rPr kumimoji="1" lang="en-US" altLang="ja-JP" sz="2000" dirty="0" err="1" smtClean="0"/>
              <a:t>vorticity</a:t>
            </a:r>
            <a:r>
              <a:rPr kumimoji="1" lang="en-US" altLang="ja-JP" sz="2000" dirty="0" smtClean="0"/>
              <a:t> coupling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4" y="1840534"/>
            <a:ext cx="734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 alignment in magnetic field for particle (upper) and antiparticle (lower).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7504" y="5229200"/>
            <a:ext cx="720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Shift if independent of the chirality (Determined only by the spin direction)</a:t>
            </a:r>
            <a:endParaRPr kumimoji="1" lang="ja-JP" altLang="en-US" dirty="0"/>
          </a:p>
        </p:txBody>
      </p:sp>
      <p:pic>
        <p:nvPicPr>
          <p:cNvPr id="35" name="図 34" descr="\begin{document}&#10;\begin{eqnarray}&#10;\Delta n_R &amp;=&amp; \frac{\vert q_f B\vert}{2\pi} &#10;\left[ &#10;\Delta \epsilon^+ \int_0^\infty \frac{dp_z}{2\pi} \frac{\partial f_0^+(p_z) }{\partial p_z}&#10;+&#10;\Delta \epsilon^- \int^0_{-\infty} \frac{dp_z}{2\pi} \frac{\partial f_0^-(p_z) }{\partial p_z} \right]&#10;\nonumber&#10;\\&#10;&amp;=&amp;q_f \frac{C_A}{4} {\bm B} \cdot {\bm \omega} [ f_0^+(0) + f_0^-(0) ]&#10;\nonumber&#10;\\&#10;&amp;=&amp; q_f \frac{C_A}{4} {\bm B} \cdot {\bm \omega} &#10;\nonumber&#10;\end{eqnarray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6192688" cy="1655763"/>
          </a:xfrm>
          <a:prstGeom prst="rect">
            <a:avLst/>
          </a:prstGeom>
        </p:spPr>
      </p:pic>
      <p:pic>
        <p:nvPicPr>
          <p:cNvPr id="36" name="図 35" descr="\begin{document}&#10;$f_0^+(0) + f_0^-(0) =1$ identically for any $T$ and $\mu$.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94" y="4927688"/>
            <a:ext cx="4378184" cy="237964"/>
          </a:xfrm>
          <a:prstGeom prst="rect">
            <a:avLst/>
          </a:prstGeom>
        </p:spPr>
      </p:pic>
      <p:pic>
        <p:nvPicPr>
          <p:cNvPr id="37" name="図 36" descr="\begin{document}&#10;\begin{align*}&#10;\Delta n_V = \Delta n_R + \Delta n_L = q_f \frac{C_A}{2} {\bm B} \cdot {\bm \omega} &#10;\end{align*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517232"/>
            <a:ext cx="5831056" cy="839520"/>
          </a:xfrm>
          <a:prstGeom prst="rect">
            <a:avLst/>
          </a:prstGeom>
        </p:spPr>
      </p:pic>
      <p:pic>
        <p:nvPicPr>
          <p:cNvPr id="38" name="図 37" descr="\begin{document}&#10;\begin{align*}&#10;\Delta n_R = \Delta n_L&#10;\end{align*}&#10;\end{document}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88634"/>
            <a:ext cx="1493414" cy="2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28" y="548680"/>
            <a:ext cx="4259660" cy="15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15616" y="116632"/>
            <a:ext cx="700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Field-theoretical computation by Kubo formula</a:t>
            </a:r>
            <a:endParaRPr kumimoji="1" lang="ja-JP" altLang="en-US" sz="2800" dirty="0"/>
          </a:p>
        </p:txBody>
      </p:sp>
      <p:pic>
        <p:nvPicPr>
          <p:cNvPr id="4" name="図 3" descr="\begin{document}&#10;\begin{align*}&#10;\lambda = - 2i \lim_{q_x \to 0} \frac{ \partial \ }{ \partial q_x }&#10;\langle n_V T^{02} \rangle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5" y="764704"/>
            <a:ext cx="3528392" cy="767479"/>
          </a:xfrm>
          <a:prstGeom prst="rect">
            <a:avLst/>
          </a:prstGeom>
        </p:spPr>
      </p:pic>
      <p:pic>
        <p:nvPicPr>
          <p:cNvPr id="7" name="図 6" descr="\begin{document}&#10;$n_V (x) = \bar  \psi (x) \gam^0 \psi (x)$&#10;&#10;$T^{0i} (x) = \frac{i}{2} \bar \psi (x) (\gam^0 D^i + \gamma^i D^0) \psi (x)$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9" y="1844824"/>
            <a:ext cx="4446325" cy="791311"/>
          </a:xfrm>
          <a:prstGeom prst="rect">
            <a:avLst/>
          </a:prstGeom>
        </p:spPr>
      </p:pic>
      <p:pic>
        <p:nvPicPr>
          <p:cNvPr id="8" name="図 7" descr="\begin{document}&#10;\begin{align*}&#10;S_{LLL} = 2 e^{- \frac{\vert \bp_\perp \vert^2}{q_f B}}&#10;\frac{i}{\slashed p_\parallel + m_f} {\mathcal P}_+&#10;\end{align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2" y="2787757"/>
            <a:ext cx="3419872" cy="848827"/>
          </a:xfrm>
          <a:prstGeom prst="rect">
            <a:avLst/>
          </a:prstGeom>
        </p:spPr>
      </p:pic>
      <p:pic>
        <p:nvPicPr>
          <p:cNvPr id="9" name="図 8" descr="\begin{document}&#10;\begin{align*}&#10;{\mathcal P}_+ = (1+i \sgn(q_f B) \gamma^1 \gamma^2)/2&#10;\end{align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9" y="3267100"/>
            <a:ext cx="3272324" cy="310563"/>
          </a:xfrm>
          <a:prstGeom prst="rect">
            <a:avLst/>
          </a:prstGeom>
        </p:spPr>
      </p:pic>
      <p:pic>
        <p:nvPicPr>
          <p:cNvPr id="10" name="図 9" descr="\begin{document}&#10;\begin{align*}&#10;\langle n_V T^{02} \rangle \propto \frac{\vert q_f B\vert}{2\pi} q_x \Pi^{00}_{1+1}&#10;\end{align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2" y="3933056"/>
            <a:ext cx="3240360" cy="698941"/>
          </a:xfrm>
          <a:prstGeom prst="rect">
            <a:avLst/>
          </a:prstGeom>
        </p:spPr>
      </p:pic>
      <p:pic>
        <p:nvPicPr>
          <p:cNvPr id="13" name="図 12" descr="\begin{document}&#10;\begin{align*}&#10;\Pi^{\mu \nu}_{1+1} = \int \frac{d^2p_\parallel}{(2\pi)^2}&#10;{\rm tr}[ \gamma_\parallel ^\mu S_{1+1}(p_\parallel + q_\parallel)&#10;\gamma_\parallel ^\nu S_{1+1}(p_\parallel ) ]&#10;= \frac{1}{\pi} \frac{1}{q_\parallel^2}&#10; (q_\parallel^2 g^{\mu\nu}_\parallel - q_\parallel^\mu q_\parallel^\nu)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60094"/>
            <a:ext cx="7948098" cy="75353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55576" y="5813630"/>
            <a:ext cx="7891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There is no T or μ correction in the massless limit!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Consistent with the previous observation from the shift of distributions.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91880" y="299551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F0"/>
                </a:solidFill>
              </a:rPr>
              <a:t>Summary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875615"/>
            <a:ext cx="81651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 investigated non-anomalous and anomalous </a:t>
            </a:r>
          </a:p>
          <a:p>
            <a:r>
              <a:rPr kumimoji="1" lang="en-US" altLang="ja-JP" sz="2800" dirty="0" smtClean="0"/>
              <a:t>transport phenomena. </a:t>
            </a:r>
          </a:p>
          <a:p>
            <a:endParaRPr lang="en-US" altLang="ja-JP" sz="2800" dirty="0"/>
          </a:p>
          <a:p>
            <a:r>
              <a:rPr lang="en-US" altLang="ja-JP" sz="2400" dirty="0" smtClean="0"/>
              <a:t>Non-anomalous: Heavy-quark </a:t>
            </a:r>
            <a:r>
              <a:rPr lang="en-US" altLang="ja-JP" sz="2400" dirty="0"/>
              <a:t>diffusion </a:t>
            </a:r>
            <a:r>
              <a:rPr lang="en-US" altLang="ja-JP" sz="2400" dirty="0" smtClean="0"/>
              <a:t>and </a:t>
            </a:r>
            <a:r>
              <a:rPr lang="en-US" altLang="ja-JP" sz="2400" dirty="0" err="1"/>
              <a:t>Ohmic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conductivity </a:t>
            </a:r>
          </a:p>
          <a:p>
            <a:r>
              <a:rPr lang="en-US" altLang="ja-JP" sz="2400" dirty="0" smtClean="0"/>
              <a:t>Anomalous: Magneto-</a:t>
            </a:r>
            <a:r>
              <a:rPr lang="en-US" altLang="ja-JP" sz="2400" dirty="0" err="1" smtClean="0"/>
              <a:t>vorticity</a:t>
            </a:r>
            <a:r>
              <a:rPr lang="en-US" altLang="ja-JP" sz="2400" dirty="0" smtClean="0"/>
              <a:t> coupling</a:t>
            </a:r>
            <a:endParaRPr lang="en-US" altLang="ja-JP" sz="2400" dirty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The LLL particles are chiral, and the chirality selection </a:t>
            </a:r>
          </a:p>
          <a:p>
            <a:r>
              <a:rPr lang="en-US" altLang="ja-JP" sz="2800" dirty="0" smtClean="0"/>
              <a:t>plays crucial roles.</a:t>
            </a:r>
            <a:endParaRPr lang="en-US" altLang="ja-JP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99708" y="4643265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F0"/>
                </a:solidFill>
              </a:rPr>
              <a:t>Outlook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0662" y="5427221"/>
            <a:ext cx="8131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Computation </a:t>
            </a:r>
            <a:r>
              <a:rPr kumimoji="1" lang="en-US" altLang="ja-JP" sz="2800" dirty="0" smtClean="0"/>
              <a:t>in the weak field limit as </a:t>
            </a:r>
            <a:r>
              <a:rPr lang="en-US" altLang="ja-JP" sz="2800" dirty="0" smtClean="0"/>
              <a:t>a step toward </a:t>
            </a:r>
          </a:p>
          <a:p>
            <a:r>
              <a:rPr lang="en-US" altLang="ja-JP" sz="2800" dirty="0" smtClean="0"/>
              <a:t>including </a:t>
            </a:r>
            <a:r>
              <a:rPr lang="en-US" altLang="ja-JP" sz="2800" dirty="0" smtClean="0"/>
              <a:t>the t</a:t>
            </a:r>
            <a:r>
              <a:rPr kumimoji="1" lang="en-US" altLang="ja-JP" sz="2800" dirty="0" smtClean="0"/>
              <a:t>ime dependence of the B-field</a:t>
            </a:r>
            <a:r>
              <a:rPr kumimoji="1" lang="en-US" altLang="ja-JP" sz="2800" dirty="0" smtClean="0"/>
              <a:t>.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441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0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/>
          <p:cNvGrpSpPr/>
          <p:nvPr/>
        </p:nvGrpSpPr>
        <p:grpSpPr>
          <a:xfrm>
            <a:off x="260032" y="2996952"/>
            <a:ext cx="8416424" cy="2542990"/>
            <a:chOff x="284781" y="453962"/>
            <a:chExt cx="8416424" cy="2542990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5940152" y="453962"/>
              <a:ext cx="2761053" cy="2542990"/>
              <a:chOff x="5724128" y="958019"/>
              <a:chExt cx="2761053" cy="2542990"/>
            </a:xfrm>
          </p:grpSpPr>
          <p:cxnSp>
            <p:nvCxnSpPr>
              <p:cNvPr id="2" name="直線矢印コネクタ 1"/>
              <p:cNvCxnSpPr/>
              <p:nvPr/>
            </p:nvCxnSpPr>
            <p:spPr>
              <a:xfrm>
                <a:off x="5724128" y="2149804"/>
                <a:ext cx="25922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線矢印コネクタ 2"/>
              <p:cNvCxnSpPr/>
              <p:nvPr/>
            </p:nvCxnSpPr>
            <p:spPr>
              <a:xfrm flipV="1">
                <a:off x="7092280" y="1102709"/>
                <a:ext cx="0" cy="20158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線コネクタ 3"/>
              <p:cNvCxnSpPr/>
              <p:nvPr/>
            </p:nvCxnSpPr>
            <p:spPr>
              <a:xfrm flipV="1">
                <a:off x="6132112" y="1350060"/>
                <a:ext cx="2102478" cy="215094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" name="図 4" descr="\begin{document}&#10;\begin{align*}&#10;p_z&#10;\end{align*}&#10;\end{document}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9378" y="2233356"/>
                <a:ext cx="345803" cy="260760"/>
              </a:xfrm>
              <a:prstGeom prst="rect">
                <a:avLst/>
              </a:prstGeom>
            </p:spPr>
          </p:pic>
          <p:pic>
            <p:nvPicPr>
              <p:cNvPr id="6" name="図 5" descr="\begin{document}&#10;\begin{align*}&#10;\epsilon_p&#10;\end{align*}&#10;\end{document}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4321" y="958019"/>
                <a:ext cx="285525" cy="289380"/>
              </a:xfrm>
              <a:prstGeom prst="rect">
                <a:avLst/>
              </a:prstGeom>
            </p:spPr>
          </p:pic>
          <p:cxnSp>
            <p:nvCxnSpPr>
              <p:cNvPr id="7" name="直線コネクタ 6"/>
              <p:cNvCxnSpPr/>
              <p:nvPr/>
            </p:nvCxnSpPr>
            <p:spPr>
              <a:xfrm flipH="1" flipV="1">
                <a:off x="6008748" y="1247399"/>
                <a:ext cx="1947628" cy="22536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7956376" y="999779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R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008748" y="980728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L</a:t>
                </a:r>
                <a:endParaRPr kumimoji="1" lang="ja-JP" altLang="en-US" dirty="0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284781" y="1229851"/>
              <a:ext cx="5276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Local shift of the charge density</a:t>
              </a:r>
            </a:p>
            <a:p>
              <a:r>
                <a:rPr lang="en-US" altLang="ja-JP" sz="2400" dirty="0" smtClean="0">
                  <a:sym typeface="Wingdings" panose="05000000000000000000" pitchFamily="2" charset="2"/>
                </a:rPr>
                <a:t> Redistribution of charge in the system</a:t>
              </a:r>
              <a:endParaRPr kumimoji="1" lang="ja-JP" altLang="en-US" sz="2400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179512" y="256179"/>
            <a:ext cx="8712968" cy="2452741"/>
            <a:chOff x="35496" y="3352523"/>
            <a:chExt cx="8712968" cy="2452741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23528" y="3748585"/>
              <a:ext cx="46789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Causality problem: </a:t>
              </a:r>
            </a:p>
            <a:p>
              <a:r>
                <a:rPr kumimoji="1" lang="en-US" altLang="ja-JP" dirty="0" smtClean="0"/>
                <a:t>A rigid rotation of an infinite-size system breaks </a:t>
              </a:r>
            </a:p>
            <a:p>
              <a:r>
                <a:rPr lang="en-US" altLang="ja-JP" dirty="0" smtClean="0"/>
                <a:t>causality in the peripheral region.</a:t>
              </a:r>
              <a:endParaRPr kumimoji="1" lang="ja-JP" altLang="en-US" dirty="0"/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5942468" y="3352523"/>
              <a:ext cx="2805996" cy="2452741"/>
              <a:chOff x="5942468" y="453424"/>
              <a:chExt cx="2805996" cy="2452741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5942468" y="790515"/>
                <a:ext cx="2594636" cy="2115650"/>
                <a:chOff x="-2162904" y="1303984"/>
                <a:chExt cx="3489230" cy="2845096"/>
              </a:xfrm>
            </p:grpSpPr>
            <p:sp>
              <p:nvSpPr>
                <p:cNvPr id="34" name="フローチャート : 磁気ディスク 33"/>
                <p:cNvSpPr/>
                <p:nvPr/>
              </p:nvSpPr>
              <p:spPr>
                <a:xfrm>
                  <a:off x="-2162904" y="1303984"/>
                  <a:ext cx="3489230" cy="2845096"/>
                </a:xfrm>
                <a:prstGeom prst="flowChartMagneticDisk">
                  <a:avLst/>
                </a:prstGeom>
                <a:pattFill prst="narVert">
                  <a:fgClr>
                    <a:schemeClr val="accent1"/>
                  </a:fgClr>
                  <a:bgClr>
                    <a:schemeClr val="bg1"/>
                  </a:bgClr>
                </a:patt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-2162904" y="1303985"/>
                  <a:ext cx="3489230" cy="963088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" name="グループ化 22"/>
              <p:cNvGrpSpPr/>
              <p:nvPr/>
            </p:nvGrpSpPr>
            <p:grpSpPr>
              <a:xfrm>
                <a:off x="6115319" y="858137"/>
                <a:ext cx="2248936" cy="561948"/>
                <a:chOff x="-1908325" y="1377156"/>
                <a:chExt cx="3024337" cy="755700"/>
              </a:xfrm>
            </p:grpSpPr>
            <p:sp>
              <p:nvSpPr>
                <p:cNvPr id="30" name="円/楕円 29"/>
                <p:cNvSpPr/>
                <p:nvPr/>
              </p:nvSpPr>
              <p:spPr>
                <a:xfrm>
                  <a:off x="-1908325" y="1377156"/>
                  <a:ext cx="3024337" cy="7557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-1663455" y="1462618"/>
                  <a:ext cx="2534596" cy="584776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-1335227" y="1578223"/>
                  <a:ext cx="1878140" cy="353567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-431298" y="1719864"/>
                  <a:ext cx="70285" cy="70285"/>
                </a:xfrm>
                <a:prstGeom prst="ellipse">
                  <a:avLst/>
                </a:prstGeom>
                <a:solidFill>
                  <a:srgbClr val="0070C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7" name="上矢印 36"/>
              <p:cNvSpPr/>
              <p:nvPr/>
            </p:nvSpPr>
            <p:spPr>
              <a:xfrm>
                <a:off x="7740352" y="1007653"/>
                <a:ext cx="125731" cy="262917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上矢印 37"/>
              <p:cNvSpPr/>
              <p:nvPr/>
            </p:nvSpPr>
            <p:spPr>
              <a:xfrm>
                <a:off x="8312279" y="790516"/>
                <a:ext cx="148153" cy="453129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上矢印 38"/>
              <p:cNvSpPr/>
              <p:nvPr/>
            </p:nvSpPr>
            <p:spPr>
              <a:xfrm>
                <a:off x="8028384" y="858137"/>
                <a:ext cx="112394" cy="389502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0" name="図 39" descr="\begin{document}&#10;\begin{align*}&#10;v = r \omega&#10;\end{align*}&#10;\end{document}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7329" y="453424"/>
                <a:ext cx="1161135" cy="187620"/>
              </a:xfrm>
              <a:prstGeom prst="rect">
                <a:avLst/>
              </a:prstGeom>
            </p:spPr>
          </p:pic>
        </p:grpSp>
        <p:sp>
          <p:nvSpPr>
            <p:cNvPr id="41" name="テキスト ボックス 40"/>
            <p:cNvSpPr txBox="1"/>
            <p:nvPr/>
          </p:nvSpPr>
          <p:spPr>
            <a:xfrm>
              <a:off x="35496" y="4817672"/>
              <a:ext cx="5920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One must have a finite-size system with an exterior boundary</a:t>
              </a:r>
            </a:p>
            <a:p>
              <a:r>
                <a:rPr lang="en-US" altLang="ja-JP" dirty="0" smtClean="0"/>
                <a:t>or a local vortex field. </a:t>
              </a:r>
              <a:endParaRPr kumimoji="1" lang="ja-JP" altLang="en-US" dirty="0"/>
            </a:p>
          </p:txBody>
        </p:sp>
      </p:grpSp>
      <p:pic>
        <p:nvPicPr>
          <p:cNvPr id="49" name="図 48" descr="\begin{document}&#10;E.g., when $v \to 0 $ sufficiently fast, &#10;&#10;$\Delta n_{\rm net} \propto \int d^3x {\bm B} \cdot {\bm \omega} &#10;= \frac{1}{2} \int d^3x \nabla \cdot ({\bm B} \times {\bm v} )&#10;= \frac{1}{2} \int_{\partial S}  dS \cdot ({\bm B} \times {\bm v} )&#10;= 0&#10;$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" y="5733256"/>
            <a:ext cx="7192597" cy="6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1794"/>
            <a:ext cx="9090670" cy="681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300192" y="48995"/>
            <a:ext cx="279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Daisuke </a:t>
            </a:r>
            <a:r>
              <a:rPr kumimoji="1" lang="en-US" altLang="ja-JP" dirty="0" err="1" smtClean="0"/>
              <a:t>Satow’s</a:t>
            </a:r>
            <a:r>
              <a:rPr kumimoji="1" lang="en-US" altLang="ja-JP" dirty="0" smtClean="0"/>
              <a:t> slides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35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86" y="8909"/>
            <a:ext cx="9234686" cy="69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300192" y="48995"/>
            <a:ext cx="279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Daisuke </a:t>
            </a:r>
            <a:r>
              <a:rPr kumimoji="1" lang="en-US" altLang="ja-JP" dirty="0" err="1" smtClean="0"/>
              <a:t>Satow’s</a:t>
            </a:r>
            <a:r>
              <a:rPr kumimoji="1" lang="en-US" altLang="ja-JP" dirty="0" smtClean="0"/>
              <a:t> slides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6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429" y="1772816"/>
            <a:ext cx="66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K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Fukushima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(Tokyo),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KH,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H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-U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Yee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(UIC)</a:t>
            </a:r>
            <a:r>
              <a:rPr kumimoji="1" lang="ja-JP" altLang="ja-JP" sz="16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Y</a:t>
            </a:r>
            <a:r>
              <a:rPr lang="en-US" altLang="ja-JP" sz="1600" dirty="0" err="1">
                <a:latin typeface="Arial" charset="0"/>
                <a:ea typeface="ＭＳ Ｐゴシック" charset="-128"/>
                <a:cs typeface="ＭＳ Ｐゴシック" charset="-128"/>
              </a:rPr>
              <a:t>i</a:t>
            </a: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Yin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(</a:t>
            </a:r>
            <a:r>
              <a:rPr lang="en-US" altLang="ja-JP" sz="1600" dirty="0" smtClean="0">
                <a:latin typeface="Arial" charset="0"/>
                <a:ea typeface="ＭＳ Ｐゴシック" charset="-128"/>
                <a:cs typeface="ＭＳ Ｐゴシック" charset="-128"/>
              </a:rPr>
              <a:t>BNL</a:t>
            </a:r>
            <a:r>
              <a:rPr lang="en-US" altLang="ja-JP" sz="1600" dirty="0" smtClean="0">
                <a:latin typeface="Arial" charset="0"/>
                <a:ea typeface="ＭＳ Ｐゴシック" charset="-128"/>
                <a:cs typeface="ＭＳ Ｐゴシック" charset="-128"/>
                <a:sym typeface="Wingdings" panose="05000000000000000000" pitchFamily="2" charset="2"/>
              </a:rPr>
              <a:t></a:t>
            </a:r>
            <a:r>
              <a:rPr lang="en-US" altLang="ja-JP" sz="1600" dirty="0" smtClean="0">
                <a:latin typeface="Arial" charset="0"/>
                <a:ea typeface="ＭＳ Ｐゴシック" charset="-128"/>
                <a:cs typeface="ＭＳ Ｐゴシック" charset="-128"/>
              </a:rPr>
              <a:t>MIT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),</a:t>
            </a:r>
            <a:r>
              <a:rPr lang="en-US" altLang="ja-JP" sz="1600" dirty="0" smtClean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altLang="ja-JP" sz="1600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/>
              <a:t>Phys</a:t>
            </a:r>
            <a:r>
              <a:rPr lang="en-US" altLang="ja-JP" sz="1600" b="1" dirty="0" smtClean="0"/>
              <a:t>. Rev</a:t>
            </a:r>
            <a:r>
              <a:rPr lang="en-US" altLang="ja-JP" sz="1600" b="1" dirty="0"/>
              <a:t>. </a:t>
            </a:r>
            <a:r>
              <a:rPr lang="en-US" altLang="ja-JP" sz="1600" b="1" dirty="0" smtClean="0"/>
              <a:t>D 93 </a:t>
            </a:r>
            <a:r>
              <a:rPr lang="en-US" altLang="ja-JP" sz="1600" b="1" dirty="0"/>
              <a:t>(2016) </a:t>
            </a:r>
            <a:r>
              <a:rPr lang="en-US" altLang="ja-JP" sz="1600" b="1" dirty="0" smtClean="0"/>
              <a:t>074028</a:t>
            </a:r>
            <a:r>
              <a:rPr lang="en-US" altLang="ja-JP" sz="1600" dirty="0" smtClean="0">
                <a:latin typeface="Arial" charset="0"/>
                <a:ea typeface="ＭＳ Ｐゴシック" charset="-128"/>
                <a:cs typeface="ＭＳ Ｐゴシック" charset="-128"/>
              </a:rPr>
              <a:t>. 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2"/>
              </a:rPr>
              <a:t>arXiv:1512.03689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[hep-ph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]</a:t>
            </a:r>
            <a:endParaRPr kumimoji="1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1231499"/>
            <a:ext cx="637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B050"/>
                </a:solidFill>
              </a:rPr>
              <a:t>1. Heavy </a:t>
            </a:r>
            <a:r>
              <a:rPr lang="en-US" altLang="ja-JP" sz="2800" dirty="0">
                <a:solidFill>
                  <a:srgbClr val="00B050"/>
                </a:solidFill>
              </a:rPr>
              <a:t>Quark Diffusion Dynamics in </a:t>
            </a:r>
            <a:r>
              <a:rPr lang="en-US" altLang="ja-JP" sz="2800" dirty="0" smtClean="0">
                <a:solidFill>
                  <a:srgbClr val="00B050"/>
                </a:solidFill>
              </a:rPr>
              <a:t>QGP</a:t>
            </a:r>
            <a:endParaRPr lang="en-US" altLang="ja-JP" sz="2800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9595" y="3358733"/>
            <a:ext cx="444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</a:rPr>
              <a:t>2</a:t>
            </a:r>
            <a:r>
              <a:rPr lang="en-US" altLang="ja-JP" sz="2800" dirty="0" smtClean="0">
                <a:solidFill>
                  <a:srgbClr val="00B050"/>
                </a:solidFill>
              </a:rPr>
              <a:t>.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Ohmic</a:t>
            </a:r>
            <a:r>
              <a:rPr lang="en-US" altLang="ja-JP" sz="2800" dirty="0" smtClean="0">
                <a:solidFill>
                  <a:srgbClr val="00B050"/>
                </a:solidFill>
              </a:rPr>
              <a:t> conductivity in QGP</a:t>
            </a:r>
            <a:endParaRPr lang="en-US" altLang="ja-JP" sz="28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7346" y="5013176"/>
            <a:ext cx="930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B050"/>
                </a:solidFill>
              </a:rPr>
              <a:t>3. </a:t>
            </a:r>
            <a:r>
              <a:rPr lang="en-US" altLang="ja-JP" sz="2800" dirty="0" smtClean="0">
                <a:solidFill>
                  <a:srgbClr val="00B050"/>
                </a:solidFill>
              </a:rPr>
              <a:t>Novel anomalous transport from m</a:t>
            </a:r>
            <a:r>
              <a:rPr lang="en-US" altLang="ja-JP" sz="2800" dirty="0" smtClean="0">
                <a:solidFill>
                  <a:srgbClr val="00B050"/>
                </a:solidFill>
              </a:rPr>
              <a:t>agneto-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vorticity</a:t>
            </a:r>
            <a:r>
              <a:rPr lang="en-US" altLang="ja-JP" sz="2800" dirty="0" smtClean="0">
                <a:solidFill>
                  <a:srgbClr val="00B050"/>
                </a:solidFill>
              </a:rPr>
              <a:t> coupling</a:t>
            </a:r>
            <a:endParaRPr lang="en-US" altLang="ja-JP" sz="2800" dirty="0">
              <a:solidFill>
                <a:srgbClr val="00B05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280" y="3790781"/>
            <a:ext cx="8664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KH, </a:t>
            </a:r>
            <a:r>
              <a:rPr lang="en-US" altLang="ja-JP" dirty="0"/>
              <a:t>Shiyong </a:t>
            </a:r>
            <a:r>
              <a:rPr lang="en-US" altLang="ja-JP" dirty="0" smtClean="0"/>
              <a:t>Li (UIC), Daisuke Satow </a:t>
            </a:r>
            <a:r>
              <a:rPr lang="en-US" altLang="ja-JP" dirty="0"/>
              <a:t>(Frankfurt</a:t>
            </a:r>
            <a:r>
              <a:rPr lang="en-US" altLang="ja-JP" dirty="0" smtClean="0"/>
              <a:t>), Ho-Ung Yee, arXiv:1610.06839 </a:t>
            </a:r>
            <a:r>
              <a:rPr lang="en-US" altLang="ja-JP" dirty="0"/>
              <a:t>[</a:t>
            </a:r>
            <a:r>
              <a:rPr lang="en-US" altLang="ja-JP" dirty="0" err="1"/>
              <a:t>hep-ph</a:t>
            </a:r>
            <a:r>
              <a:rPr lang="en-US" altLang="ja-JP" dirty="0"/>
              <a:t>] </a:t>
            </a:r>
          </a:p>
          <a:p>
            <a:r>
              <a:rPr lang="en-US" altLang="ja-JP" dirty="0" smtClean="0"/>
              <a:t>KH and Daisuke Satow, Phys. Rev</a:t>
            </a:r>
            <a:r>
              <a:rPr lang="en-US" altLang="ja-JP" dirty="0"/>
              <a:t>. </a:t>
            </a:r>
            <a:r>
              <a:rPr lang="en-US" altLang="ja-JP" dirty="0" smtClean="0"/>
              <a:t>D 94 </a:t>
            </a:r>
            <a:r>
              <a:rPr lang="en-US" altLang="ja-JP" dirty="0"/>
              <a:t>(2016</a:t>
            </a:r>
            <a:r>
              <a:rPr lang="en-US" altLang="ja-JP" dirty="0" smtClean="0"/>
              <a:t>). arXiv:1610.06818 </a:t>
            </a:r>
            <a:r>
              <a:rPr lang="en-US" altLang="ja-JP" dirty="0"/>
              <a:t>[</a:t>
            </a:r>
            <a:r>
              <a:rPr lang="en-US" altLang="ja-JP" dirty="0" err="1"/>
              <a:t>hep-ph</a:t>
            </a:r>
            <a:r>
              <a:rPr lang="en-US" altLang="ja-JP" dirty="0"/>
              <a:t>] </a:t>
            </a:r>
            <a:endParaRPr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21437" y="5517232"/>
            <a:ext cx="7127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KH and Yi Yin, 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Phys.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Rev.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Lett. 117 (2016) 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5, 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arXiv:1607.01513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[hep-th]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3528" y="2492896"/>
            <a:ext cx="56886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Cf.) KH</a:t>
            </a:r>
            <a:r>
              <a:rPr kumimoji="1" lang="en-US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and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Xu-Guang</a:t>
            </a:r>
            <a:r>
              <a:rPr kumimoji="1" lang="en-US" altLang="ja-JP" sz="1600" b="0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 Huang, 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4"/>
              </a:rPr>
              <a:t>arXiv:1609.00747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[nucl-th] 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asplib4.com/upload/84/images/a/720/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91" y="2988370"/>
            <a:ext cx="2251013" cy="17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407032" y="2570160"/>
            <a:ext cx="35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Thermal Quark-Gluon Plasma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QGP)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40065" y="2570160"/>
            <a:ext cx="1408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Hadrons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1038" name="Picture 14" descr="http://blogs.uslhc.us/wp-content/uploads/2010/11/ALICE_EV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01" y="4876442"/>
            <a:ext cx="2333351" cy="17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8472789" y="298837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RHIC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558353" y="491420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LHC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051720" y="-27384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 Heavy quark as a probe of QGP</a:t>
            </a:r>
            <a:endParaRPr kumimoji="1" lang="ja-JP" altLang="en-US" sz="2800" dirty="0"/>
          </a:p>
        </p:txBody>
      </p:sp>
      <p:pic>
        <p:nvPicPr>
          <p:cNvPr id="44" name="Picture 2" descr="http://www.phy.duke.edu/research/NPTheory/QGP/transport/e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" y="508252"/>
            <a:ext cx="9095752" cy="20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453460" y="669611"/>
            <a:ext cx="6056017" cy="6215773"/>
            <a:chOff x="453460" y="669611"/>
            <a:chExt cx="6056017" cy="6215773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453460" y="3086302"/>
              <a:ext cx="6056017" cy="3799082"/>
              <a:chOff x="453460" y="3086302"/>
              <a:chExt cx="6056017" cy="3799082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1074451" y="3636313"/>
                <a:ext cx="4433653" cy="3249071"/>
                <a:chOff x="4427551" y="764704"/>
                <a:chExt cx="4433653" cy="3249071"/>
              </a:xfrm>
            </p:grpSpPr>
            <p:cxnSp>
              <p:nvCxnSpPr>
                <p:cNvPr id="27" name="直線矢印コネクタ 26"/>
                <p:cNvCxnSpPr/>
                <p:nvPr/>
              </p:nvCxnSpPr>
              <p:spPr>
                <a:xfrm flipV="1">
                  <a:off x="4860032" y="1052737"/>
                  <a:ext cx="0" cy="215219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 flipV="1">
                  <a:off x="4860032" y="3140968"/>
                  <a:ext cx="3168352" cy="639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フリーフォーム 28"/>
                <p:cNvSpPr/>
                <p:nvPr/>
              </p:nvSpPr>
              <p:spPr>
                <a:xfrm>
                  <a:off x="5004048" y="1590387"/>
                  <a:ext cx="2932189" cy="1334557"/>
                </a:xfrm>
                <a:custGeom>
                  <a:avLst/>
                  <a:gdLst>
                    <a:gd name="connsiteX0" fmla="*/ 0 w 2659117"/>
                    <a:gd name="connsiteY0" fmla="*/ 0 h 1324304"/>
                    <a:gd name="connsiteX1" fmla="*/ 861848 w 2659117"/>
                    <a:gd name="connsiteY1" fmla="*/ 704193 h 1324304"/>
                    <a:gd name="connsiteX2" fmla="*/ 1839310 w 2659117"/>
                    <a:gd name="connsiteY2" fmla="*/ 1135118 h 1324304"/>
                    <a:gd name="connsiteX3" fmla="*/ 2659117 w 2659117"/>
                    <a:gd name="connsiteY3" fmla="*/ 1324304 h 1324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59117" h="1324304">
                      <a:moveTo>
                        <a:pt x="0" y="0"/>
                      </a:moveTo>
                      <a:cubicBezTo>
                        <a:pt x="277648" y="257503"/>
                        <a:pt x="555296" y="515007"/>
                        <a:pt x="861848" y="704193"/>
                      </a:cubicBezTo>
                      <a:cubicBezTo>
                        <a:pt x="1168400" y="893379"/>
                        <a:pt x="1539765" y="1031766"/>
                        <a:pt x="1839310" y="1135118"/>
                      </a:cubicBezTo>
                      <a:cubicBezTo>
                        <a:pt x="2138855" y="1238470"/>
                        <a:pt x="2398986" y="1281387"/>
                        <a:pt x="2659117" y="1324304"/>
                      </a:cubicBezTo>
                    </a:path>
                  </a:pathLst>
                </a:cu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5148064" y="1268760"/>
                  <a:ext cx="1224136" cy="19442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フリーフォーム 30"/>
                <p:cNvSpPr/>
                <p:nvPr/>
              </p:nvSpPr>
              <p:spPr>
                <a:xfrm>
                  <a:off x="5087007" y="1460938"/>
                  <a:ext cx="2165131" cy="1576552"/>
                </a:xfrm>
                <a:custGeom>
                  <a:avLst/>
                  <a:gdLst>
                    <a:gd name="connsiteX0" fmla="*/ 0 w 2165131"/>
                    <a:gd name="connsiteY0" fmla="*/ 0 h 1576552"/>
                    <a:gd name="connsiteX1" fmla="*/ 283779 w 2165131"/>
                    <a:gd name="connsiteY1" fmla="*/ 273269 h 1576552"/>
                    <a:gd name="connsiteX2" fmla="*/ 588579 w 2165131"/>
                    <a:gd name="connsiteY2" fmla="*/ 536028 h 1576552"/>
                    <a:gd name="connsiteX3" fmla="*/ 1124607 w 2165131"/>
                    <a:gd name="connsiteY3" fmla="*/ 945931 h 1576552"/>
                    <a:gd name="connsiteX4" fmla="*/ 1734207 w 2165131"/>
                    <a:gd name="connsiteY4" fmla="*/ 1366345 h 1576552"/>
                    <a:gd name="connsiteX5" fmla="*/ 2165131 w 2165131"/>
                    <a:gd name="connsiteY5" fmla="*/ 1576552 h 1576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5131" h="1576552">
                      <a:moveTo>
                        <a:pt x="0" y="0"/>
                      </a:moveTo>
                      <a:cubicBezTo>
                        <a:pt x="92841" y="91965"/>
                        <a:pt x="185683" y="183931"/>
                        <a:pt x="283779" y="273269"/>
                      </a:cubicBezTo>
                      <a:cubicBezTo>
                        <a:pt x="381875" y="362607"/>
                        <a:pt x="448441" y="423918"/>
                        <a:pt x="588579" y="536028"/>
                      </a:cubicBezTo>
                      <a:cubicBezTo>
                        <a:pt x="728717" y="648138"/>
                        <a:pt x="933669" y="807545"/>
                        <a:pt x="1124607" y="945931"/>
                      </a:cubicBezTo>
                      <a:cubicBezTo>
                        <a:pt x="1315545" y="1084317"/>
                        <a:pt x="1560786" y="1261242"/>
                        <a:pt x="1734207" y="1366345"/>
                      </a:cubicBezTo>
                      <a:cubicBezTo>
                        <a:pt x="1907628" y="1471448"/>
                        <a:pt x="2036379" y="1524000"/>
                        <a:pt x="2165131" y="1576552"/>
                      </a:cubicBezTo>
                    </a:path>
                  </a:pathLst>
                </a:cu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/>
                <p:cNvSpPr/>
                <p:nvPr/>
              </p:nvSpPr>
              <p:spPr>
                <a:xfrm>
                  <a:off x="5118538" y="1324303"/>
                  <a:ext cx="1786759" cy="1797269"/>
                </a:xfrm>
                <a:custGeom>
                  <a:avLst/>
                  <a:gdLst>
                    <a:gd name="connsiteX0" fmla="*/ 0 w 1786759"/>
                    <a:gd name="connsiteY0" fmla="*/ 0 h 1797269"/>
                    <a:gd name="connsiteX1" fmla="*/ 357352 w 1786759"/>
                    <a:gd name="connsiteY1" fmla="*/ 536028 h 1797269"/>
                    <a:gd name="connsiteX2" fmla="*/ 914400 w 1786759"/>
                    <a:gd name="connsiteY2" fmla="*/ 1135118 h 1797269"/>
                    <a:gd name="connsiteX3" fmla="*/ 1219200 w 1786759"/>
                    <a:gd name="connsiteY3" fmla="*/ 1439918 h 1797269"/>
                    <a:gd name="connsiteX4" fmla="*/ 1534510 w 1786759"/>
                    <a:gd name="connsiteY4" fmla="*/ 1681656 h 1797269"/>
                    <a:gd name="connsiteX5" fmla="*/ 1786759 w 1786759"/>
                    <a:gd name="connsiteY5" fmla="*/ 1797269 h 179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6759" h="1797269">
                      <a:moveTo>
                        <a:pt x="0" y="0"/>
                      </a:moveTo>
                      <a:cubicBezTo>
                        <a:pt x="102476" y="173421"/>
                        <a:pt x="204952" y="346842"/>
                        <a:pt x="357352" y="536028"/>
                      </a:cubicBezTo>
                      <a:cubicBezTo>
                        <a:pt x="509752" y="725214"/>
                        <a:pt x="770759" y="984470"/>
                        <a:pt x="914400" y="1135118"/>
                      </a:cubicBezTo>
                      <a:cubicBezTo>
                        <a:pt x="1058041" y="1285766"/>
                        <a:pt x="1115848" y="1348828"/>
                        <a:pt x="1219200" y="1439918"/>
                      </a:cubicBezTo>
                      <a:cubicBezTo>
                        <a:pt x="1322552" y="1531008"/>
                        <a:pt x="1439917" y="1622098"/>
                        <a:pt x="1534510" y="1681656"/>
                      </a:cubicBezTo>
                      <a:cubicBezTo>
                        <a:pt x="1629103" y="1741214"/>
                        <a:pt x="1707931" y="1769241"/>
                        <a:pt x="1786759" y="1797269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3" name="図 32" descr="\begin{document}&#10;\begin{align*}&#10;p_T&#10;\end{align*}&#10;\end{document}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08617" y="3172952"/>
                  <a:ext cx="415598" cy="260760"/>
                </a:xfrm>
                <a:prstGeom prst="rect">
                  <a:avLst/>
                </a:prstGeom>
              </p:spPr>
            </p:pic>
            <p:pic>
              <p:nvPicPr>
                <p:cNvPr id="34" name="図 33" descr="\begin{document}&#10;\begin{align*}&#10;\sim (1/p_T)^n&#10;\end{align*}&#10;\end{document}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2209" y="2312373"/>
                  <a:ext cx="1083293" cy="261823"/>
                </a:xfrm>
                <a:prstGeom prst="rect">
                  <a:avLst/>
                </a:prstGeom>
              </p:spPr>
            </p:pic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333909" y="1639833"/>
                  <a:ext cx="252729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srgbClr val="00B0F0"/>
                      </a:solidFill>
                    </a:rPr>
                    <a:t>Initial </a:t>
                  </a:r>
                  <a:r>
                    <a:rPr lang="en-US" altLang="ja-JP" dirty="0" smtClean="0">
                      <a:solidFill>
                        <a:srgbClr val="00B0F0"/>
                      </a:solidFill>
                    </a:rPr>
                    <a:t>distribution (τ = 0) </a:t>
                  </a:r>
                </a:p>
                <a:p>
                  <a:r>
                    <a:rPr lang="en-US" altLang="ja-JP" dirty="0">
                      <a:solidFill>
                        <a:srgbClr val="00B0F0"/>
                      </a:solidFill>
                    </a:rPr>
                    <a:t>f</a:t>
                  </a:r>
                  <a:r>
                    <a:rPr lang="en-US" altLang="ja-JP" dirty="0" smtClean="0">
                      <a:solidFill>
                        <a:srgbClr val="00B0F0"/>
                      </a:solidFill>
                    </a:rPr>
                    <a:t>rom </a:t>
                  </a:r>
                  <a:r>
                    <a:rPr lang="en-US" altLang="ja-JP" dirty="0" err="1" smtClean="0">
                      <a:solidFill>
                        <a:srgbClr val="00B0F0"/>
                      </a:solidFill>
                    </a:rPr>
                    <a:t>pQCD</a:t>
                  </a:r>
                  <a:endParaRPr lang="ja-JP" altLang="en-US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4943095" y="3212976"/>
                  <a:ext cx="17171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Thermal  </a:t>
                  </a:r>
                  <a:r>
                    <a:rPr lang="en-US" altLang="ja-JP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τ = </a:t>
                  </a:r>
                  <a:r>
                    <a:rPr lang="ja-JP" altLang="en-US" dirty="0" smtClean="0">
                      <a:solidFill>
                        <a:srgbClr val="FF0000"/>
                      </a:solidFill>
                    </a:rPr>
                    <a:t>∞</a:t>
                  </a:r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)</a:t>
                  </a:r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4427551" y="764704"/>
                  <a:ext cx="4217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Momentum distribution of HQs in log scale</a:t>
                  </a:r>
                  <a:endParaRPr kumimoji="1" lang="ja-JP" altLang="en-US" dirty="0"/>
                </a:p>
              </p:txBody>
            </p:sp>
            <p:cxnSp>
              <p:nvCxnSpPr>
                <p:cNvPr id="38" name="直線矢印コネクタ 37"/>
                <p:cNvCxnSpPr/>
                <p:nvPr/>
              </p:nvCxnSpPr>
              <p:spPr>
                <a:xfrm flipH="1">
                  <a:off x="6333909" y="2890852"/>
                  <a:ext cx="918231" cy="3409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正方形/長方形 38"/>
                <p:cNvSpPr/>
                <p:nvPr/>
              </p:nvSpPr>
              <p:spPr>
                <a:xfrm>
                  <a:off x="4860032" y="3429000"/>
                  <a:ext cx="39490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dirty="0" smtClean="0">
                      <a:solidFill>
                        <a:srgbClr val="00B050"/>
                      </a:solidFill>
                    </a:rPr>
                    <a:t>Relaxation time is controlled by transport </a:t>
                  </a:r>
                  <a:r>
                    <a:rPr lang="en-US" altLang="ja-JP" sz="1600" dirty="0">
                      <a:solidFill>
                        <a:srgbClr val="00B050"/>
                      </a:solidFill>
                    </a:rPr>
                    <a:t>coefficients (Drag force, diffusion constant)</a:t>
                  </a:r>
                </a:p>
              </p:txBody>
            </p:sp>
          </p:grpSp>
          <p:sp>
            <p:nvSpPr>
              <p:cNvPr id="25" name="テキスト ボックス 24"/>
              <p:cNvSpPr txBox="1"/>
              <p:nvPr/>
            </p:nvSpPr>
            <p:spPr>
              <a:xfrm>
                <a:off x="453460" y="3086302"/>
                <a:ext cx="6056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Non-thermal heavy-quark production in hard scatterings</a:t>
                </a:r>
                <a:endParaRPr kumimoji="1" lang="ja-JP" altLang="en-US" sz="20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2431212" y="669611"/>
              <a:ext cx="2712431" cy="1589461"/>
              <a:chOff x="2431212" y="669611"/>
              <a:chExt cx="2712431" cy="1589461"/>
            </a:xfrm>
          </p:grpSpPr>
          <p:grpSp>
            <p:nvGrpSpPr>
              <p:cNvPr id="45" name="グループ化 44"/>
              <p:cNvGrpSpPr/>
              <p:nvPr/>
            </p:nvGrpSpPr>
            <p:grpSpPr>
              <a:xfrm>
                <a:off x="2431212" y="669611"/>
                <a:ext cx="1346480" cy="1504153"/>
                <a:chOff x="2431212" y="422007"/>
                <a:chExt cx="1346480" cy="1504153"/>
              </a:xfrm>
            </p:grpSpPr>
            <p:grpSp>
              <p:nvGrpSpPr>
                <p:cNvPr id="46" name="グループ化 45"/>
                <p:cNvGrpSpPr/>
                <p:nvPr/>
              </p:nvGrpSpPr>
              <p:grpSpPr>
                <a:xfrm rot="15369474">
                  <a:off x="2704553" y="1392220"/>
                  <a:ext cx="260599" cy="807281"/>
                  <a:chOff x="3051033" y="1039364"/>
                  <a:chExt cx="371867" cy="905210"/>
                </a:xfrm>
              </p:grpSpPr>
              <p:sp>
                <p:nvSpPr>
                  <p:cNvPr id="64" name="円/楕円 63"/>
                  <p:cNvSpPr/>
                  <p:nvPr/>
                </p:nvSpPr>
                <p:spPr>
                  <a:xfrm rot="5400000">
                    <a:off x="3242943" y="119373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円弧 64"/>
                  <p:cNvSpPr/>
                  <p:nvPr/>
                </p:nvSpPr>
                <p:spPr>
                  <a:xfrm rot="3741566">
                    <a:off x="3077347" y="1018135"/>
                    <a:ext cx="324324" cy="366782"/>
                  </a:xfrm>
                  <a:prstGeom prst="arc">
                    <a:avLst>
                      <a:gd name="adj1" fmla="val 15288936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円弧 65"/>
                  <p:cNvSpPr/>
                  <p:nvPr/>
                </p:nvSpPr>
                <p:spPr>
                  <a:xfrm rot="3741566">
                    <a:off x="3079819" y="1184484"/>
                    <a:ext cx="313923" cy="366782"/>
                  </a:xfrm>
                  <a:prstGeom prst="arc">
                    <a:avLst>
                      <a:gd name="adj1" fmla="val 15152873"/>
                      <a:gd name="adj2" fmla="val 2033161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円/楕円 66"/>
                  <p:cNvSpPr/>
                  <p:nvPr/>
                </p:nvSpPr>
                <p:spPr>
                  <a:xfrm rot="5400000">
                    <a:off x="3242943" y="1343537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円/楕円 67"/>
                  <p:cNvSpPr/>
                  <p:nvPr/>
                </p:nvSpPr>
                <p:spPr>
                  <a:xfrm rot="5400000">
                    <a:off x="3238883" y="1504566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円弧 68"/>
                  <p:cNvSpPr/>
                  <p:nvPr/>
                </p:nvSpPr>
                <p:spPr>
                  <a:xfrm rot="3741566">
                    <a:off x="3073288" y="1328969"/>
                    <a:ext cx="324324" cy="366782"/>
                  </a:xfrm>
                  <a:prstGeom prst="arc">
                    <a:avLst>
                      <a:gd name="adj1" fmla="val 14782402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円弧 69"/>
                  <p:cNvSpPr/>
                  <p:nvPr/>
                </p:nvSpPr>
                <p:spPr>
                  <a:xfrm rot="3741566">
                    <a:off x="3074218" y="1486779"/>
                    <a:ext cx="320411" cy="366782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円/楕円 70"/>
                  <p:cNvSpPr/>
                  <p:nvPr/>
                </p:nvSpPr>
                <p:spPr>
                  <a:xfrm rot="5400000">
                    <a:off x="3238883" y="165437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2" name="円弧 71"/>
                  <p:cNvSpPr/>
                  <p:nvPr/>
                </p:nvSpPr>
                <p:spPr>
                  <a:xfrm rot="3741566">
                    <a:off x="3092576" y="1638427"/>
                    <a:ext cx="302757" cy="309538"/>
                  </a:xfrm>
                  <a:prstGeom prst="arc">
                    <a:avLst>
                      <a:gd name="adj1" fmla="val 15288936"/>
                      <a:gd name="adj2" fmla="val 214195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7" name="グループ化 46"/>
                <p:cNvGrpSpPr/>
                <p:nvPr/>
              </p:nvGrpSpPr>
              <p:grpSpPr>
                <a:xfrm rot="17234175">
                  <a:off x="2727568" y="524362"/>
                  <a:ext cx="260599" cy="807281"/>
                  <a:chOff x="3051033" y="1039364"/>
                  <a:chExt cx="371867" cy="905210"/>
                </a:xfrm>
              </p:grpSpPr>
              <p:sp>
                <p:nvSpPr>
                  <p:cNvPr id="55" name="円/楕円 54"/>
                  <p:cNvSpPr/>
                  <p:nvPr/>
                </p:nvSpPr>
                <p:spPr>
                  <a:xfrm rot="5400000">
                    <a:off x="3242943" y="119373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円弧 55"/>
                  <p:cNvSpPr/>
                  <p:nvPr/>
                </p:nvSpPr>
                <p:spPr>
                  <a:xfrm rot="3741566">
                    <a:off x="3077347" y="1018135"/>
                    <a:ext cx="324324" cy="366782"/>
                  </a:xfrm>
                  <a:prstGeom prst="arc">
                    <a:avLst>
                      <a:gd name="adj1" fmla="val 15288936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円弧 56"/>
                  <p:cNvSpPr/>
                  <p:nvPr/>
                </p:nvSpPr>
                <p:spPr>
                  <a:xfrm rot="3741566">
                    <a:off x="3079819" y="1184484"/>
                    <a:ext cx="313923" cy="366782"/>
                  </a:xfrm>
                  <a:prstGeom prst="arc">
                    <a:avLst>
                      <a:gd name="adj1" fmla="val 15152873"/>
                      <a:gd name="adj2" fmla="val 2033161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円/楕円 57"/>
                  <p:cNvSpPr/>
                  <p:nvPr/>
                </p:nvSpPr>
                <p:spPr>
                  <a:xfrm rot="5400000">
                    <a:off x="3242943" y="1343537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円/楕円 58"/>
                  <p:cNvSpPr/>
                  <p:nvPr/>
                </p:nvSpPr>
                <p:spPr>
                  <a:xfrm rot="5400000">
                    <a:off x="3238883" y="1504566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円弧 59"/>
                  <p:cNvSpPr/>
                  <p:nvPr/>
                </p:nvSpPr>
                <p:spPr>
                  <a:xfrm rot="3741566">
                    <a:off x="3073288" y="1328969"/>
                    <a:ext cx="324324" cy="366782"/>
                  </a:xfrm>
                  <a:prstGeom prst="arc">
                    <a:avLst>
                      <a:gd name="adj1" fmla="val 14782402"/>
                      <a:gd name="adj2" fmla="val 2065050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円弧 60"/>
                  <p:cNvSpPr/>
                  <p:nvPr/>
                </p:nvSpPr>
                <p:spPr>
                  <a:xfrm rot="3741566">
                    <a:off x="3074218" y="1486779"/>
                    <a:ext cx="320411" cy="366782"/>
                  </a:xfrm>
                  <a:prstGeom prst="arc">
                    <a:avLst>
                      <a:gd name="adj1" fmla="val 15152873"/>
                      <a:gd name="adj2" fmla="val 2048255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円/楕円 61"/>
                  <p:cNvSpPr/>
                  <p:nvPr/>
                </p:nvSpPr>
                <p:spPr>
                  <a:xfrm rot="5400000">
                    <a:off x="3238883" y="1654372"/>
                    <a:ext cx="106513" cy="17789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 rot="3741566">
                    <a:off x="3092576" y="1638427"/>
                    <a:ext cx="302757" cy="309538"/>
                  </a:xfrm>
                  <a:prstGeom prst="arc">
                    <a:avLst>
                      <a:gd name="adj1" fmla="val 15288936"/>
                      <a:gd name="adj2" fmla="val 2141953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48" name="直線コネクタ 47"/>
                <p:cNvCxnSpPr>
                  <a:stCxn id="63" idx="2"/>
                </p:cNvCxnSpPr>
                <p:nvPr/>
              </p:nvCxnSpPr>
              <p:spPr>
                <a:xfrm flipH="1">
                  <a:off x="3201002" y="971636"/>
                  <a:ext cx="46113" cy="6346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>
                  <a:stCxn id="63" idx="2"/>
                </p:cNvCxnSpPr>
                <p:nvPr/>
              </p:nvCxnSpPr>
              <p:spPr>
                <a:xfrm flipV="1">
                  <a:off x="3247115" y="941994"/>
                  <a:ext cx="530577" cy="296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/>
                <p:nvPr/>
              </p:nvCxnSpPr>
              <p:spPr>
                <a:xfrm>
                  <a:off x="3201002" y="1606313"/>
                  <a:ext cx="540484" cy="1220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2623233" y="1285895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g</a:t>
                  </a:r>
                  <a:endParaRPr kumimoji="1" lang="ja-JP" altLang="en-US" dirty="0"/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2732517" y="422007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g</a:t>
                  </a:r>
                  <a:endParaRPr kumimoji="1" lang="ja-JP" altLang="en-US" dirty="0"/>
                </a:p>
              </p:txBody>
            </p:sp>
            <p:pic>
              <p:nvPicPr>
                <p:cNvPr id="53" name="図 52" descr="\begin{document}&#10;\begin{align*}&#10;Q&#10;\end{align*}&#10;\end{document}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587" y="1754188"/>
                  <a:ext cx="111672" cy="146280"/>
                </a:xfrm>
                <a:prstGeom prst="rect">
                  <a:avLst/>
                </a:prstGeom>
              </p:spPr>
            </p:pic>
            <p:pic>
              <p:nvPicPr>
                <p:cNvPr id="54" name="図 53" descr="\begin{document}&#10;\begin{align*}&#10;\bar Q&#10;\end{align*}&#10;\end{document}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6868" y="758159"/>
                  <a:ext cx="111672" cy="167904"/>
                </a:xfrm>
                <a:prstGeom prst="rect">
                  <a:avLst/>
                </a:prstGeom>
              </p:spPr>
            </p:pic>
          </p:grpSp>
          <p:grpSp>
            <p:nvGrpSpPr>
              <p:cNvPr id="73" name="グループ化 72"/>
              <p:cNvGrpSpPr/>
              <p:nvPr/>
            </p:nvGrpSpPr>
            <p:grpSpPr>
              <a:xfrm>
                <a:off x="3340996" y="669611"/>
                <a:ext cx="1802647" cy="1589461"/>
                <a:chOff x="3340996" y="422007"/>
                <a:chExt cx="1802647" cy="1589461"/>
              </a:xfrm>
            </p:grpSpPr>
            <p:sp>
              <p:nvSpPr>
                <p:cNvPr id="74" name="円/楕円 73"/>
                <p:cNvSpPr/>
                <p:nvPr/>
              </p:nvSpPr>
              <p:spPr>
                <a:xfrm>
                  <a:off x="3742590" y="1468791"/>
                  <a:ext cx="381035" cy="38103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/楕円 74"/>
                <p:cNvSpPr/>
                <p:nvPr/>
              </p:nvSpPr>
              <p:spPr>
                <a:xfrm>
                  <a:off x="4587443" y="980198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407664" y="1006029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>
                  <a:off x="3905628" y="1667925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4162682" y="848384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>
                  <a:off x="3691301" y="1351828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4222695" y="1693170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3346340" y="728140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>
                  <a:off x="4131236" y="527345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/楕円 82"/>
                <p:cNvSpPr/>
                <p:nvPr/>
              </p:nvSpPr>
              <p:spPr>
                <a:xfrm>
                  <a:off x="3777692" y="720448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/楕円 83"/>
                <p:cNvSpPr/>
                <p:nvPr/>
              </p:nvSpPr>
              <p:spPr>
                <a:xfrm>
                  <a:off x="4396240" y="1430346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/楕円 84"/>
                <p:cNvSpPr/>
                <p:nvPr/>
              </p:nvSpPr>
              <p:spPr>
                <a:xfrm>
                  <a:off x="3340996" y="1363381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>
                  <a:off x="3794433" y="1026037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4396240" y="1118420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3404964" y="1840135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4459507" y="672115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 89"/>
                <p:cNvSpPr/>
                <p:nvPr/>
              </p:nvSpPr>
              <p:spPr>
                <a:xfrm>
                  <a:off x="3963511" y="422007"/>
                  <a:ext cx="1180132" cy="1108626"/>
                </a:xfrm>
                <a:custGeom>
                  <a:avLst/>
                  <a:gdLst>
                    <a:gd name="connsiteX0" fmla="*/ 12603 w 1053127"/>
                    <a:gd name="connsiteY0" fmla="*/ 966952 h 966952"/>
                    <a:gd name="connsiteX1" fmla="*/ 23113 w 1053127"/>
                    <a:gd name="connsiteY1" fmla="*/ 567559 h 966952"/>
                    <a:gd name="connsiteX2" fmla="*/ 159747 w 1053127"/>
                    <a:gd name="connsiteY2" fmla="*/ 578069 h 966952"/>
                    <a:gd name="connsiteX3" fmla="*/ 222810 w 1053127"/>
                    <a:gd name="connsiteY3" fmla="*/ 599090 h 966952"/>
                    <a:gd name="connsiteX4" fmla="*/ 254341 w 1053127"/>
                    <a:gd name="connsiteY4" fmla="*/ 588580 h 966952"/>
                    <a:gd name="connsiteX5" fmla="*/ 296382 w 1053127"/>
                    <a:gd name="connsiteY5" fmla="*/ 451945 h 966952"/>
                    <a:gd name="connsiteX6" fmla="*/ 401485 w 1053127"/>
                    <a:gd name="connsiteY6" fmla="*/ 462455 h 966952"/>
                    <a:gd name="connsiteX7" fmla="*/ 422506 w 1053127"/>
                    <a:gd name="connsiteY7" fmla="*/ 430924 h 966952"/>
                    <a:gd name="connsiteX8" fmla="*/ 517099 w 1053127"/>
                    <a:gd name="connsiteY8" fmla="*/ 378373 h 966952"/>
                    <a:gd name="connsiteX9" fmla="*/ 601182 w 1053127"/>
                    <a:gd name="connsiteY9" fmla="*/ 399393 h 966952"/>
                    <a:gd name="connsiteX10" fmla="*/ 622203 w 1053127"/>
                    <a:gd name="connsiteY10" fmla="*/ 430924 h 966952"/>
                    <a:gd name="connsiteX11" fmla="*/ 653734 w 1053127"/>
                    <a:gd name="connsiteY11" fmla="*/ 451945 h 966952"/>
                    <a:gd name="connsiteX12" fmla="*/ 674754 w 1053127"/>
                    <a:gd name="connsiteY12" fmla="*/ 483476 h 966952"/>
                    <a:gd name="connsiteX13" fmla="*/ 685265 w 1053127"/>
                    <a:gd name="connsiteY13" fmla="*/ 515007 h 966952"/>
                    <a:gd name="connsiteX14" fmla="*/ 716796 w 1053127"/>
                    <a:gd name="connsiteY14" fmla="*/ 536028 h 966952"/>
                    <a:gd name="connsiteX15" fmla="*/ 748327 w 1053127"/>
                    <a:gd name="connsiteY15" fmla="*/ 451945 h 966952"/>
                    <a:gd name="connsiteX16" fmla="*/ 758837 w 1053127"/>
                    <a:gd name="connsiteY16" fmla="*/ 178676 h 966952"/>
                    <a:gd name="connsiteX17" fmla="*/ 779858 w 1053127"/>
                    <a:gd name="connsiteY17" fmla="*/ 147145 h 966952"/>
                    <a:gd name="connsiteX18" fmla="*/ 821899 w 1053127"/>
                    <a:gd name="connsiteY18" fmla="*/ 126124 h 966952"/>
                    <a:gd name="connsiteX19" fmla="*/ 853430 w 1053127"/>
                    <a:gd name="connsiteY19" fmla="*/ 105104 h 966952"/>
                    <a:gd name="connsiteX20" fmla="*/ 884961 w 1053127"/>
                    <a:gd name="connsiteY20" fmla="*/ 94593 h 966952"/>
                    <a:gd name="connsiteX21" fmla="*/ 948023 w 1053127"/>
                    <a:gd name="connsiteY21" fmla="*/ 52552 h 966952"/>
                    <a:gd name="connsiteX22" fmla="*/ 1011085 w 1053127"/>
                    <a:gd name="connsiteY22" fmla="*/ 21021 h 966952"/>
                    <a:gd name="connsiteX23" fmla="*/ 1053127 w 1053127"/>
                    <a:gd name="connsiteY23" fmla="*/ 0 h 966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53127" h="966952">
                      <a:moveTo>
                        <a:pt x="12603" y="966952"/>
                      </a:moveTo>
                      <a:cubicBezTo>
                        <a:pt x="16106" y="833821"/>
                        <a:pt x="-24017" y="692118"/>
                        <a:pt x="23113" y="567559"/>
                      </a:cubicBezTo>
                      <a:cubicBezTo>
                        <a:pt x="39278" y="524836"/>
                        <a:pt x="114627" y="570945"/>
                        <a:pt x="159747" y="578069"/>
                      </a:cubicBezTo>
                      <a:cubicBezTo>
                        <a:pt x="181634" y="581525"/>
                        <a:pt x="222810" y="599090"/>
                        <a:pt x="222810" y="599090"/>
                      </a:cubicBezTo>
                      <a:cubicBezTo>
                        <a:pt x="233320" y="595587"/>
                        <a:pt x="251654" y="599328"/>
                        <a:pt x="254341" y="588580"/>
                      </a:cubicBezTo>
                      <a:cubicBezTo>
                        <a:pt x="292446" y="436157"/>
                        <a:pt x="214611" y="397430"/>
                        <a:pt x="296382" y="451945"/>
                      </a:cubicBezTo>
                      <a:cubicBezTo>
                        <a:pt x="314675" y="506824"/>
                        <a:pt x="303166" y="507146"/>
                        <a:pt x="401485" y="462455"/>
                      </a:cubicBezTo>
                      <a:cubicBezTo>
                        <a:pt x="412985" y="457228"/>
                        <a:pt x="412999" y="439242"/>
                        <a:pt x="422506" y="430924"/>
                      </a:cubicBezTo>
                      <a:cubicBezTo>
                        <a:pt x="466987" y="392004"/>
                        <a:pt x="473792" y="392808"/>
                        <a:pt x="517099" y="378373"/>
                      </a:cubicBezTo>
                      <a:cubicBezTo>
                        <a:pt x="545127" y="385380"/>
                        <a:pt x="575342" y="386473"/>
                        <a:pt x="601182" y="399393"/>
                      </a:cubicBezTo>
                      <a:cubicBezTo>
                        <a:pt x="612480" y="405042"/>
                        <a:pt x="613271" y="421992"/>
                        <a:pt x="622203" y="430924"/>
                      </a:cubicBezTo>
                      <a:cubicBezTo>
                        <a:pt x="631135" y="439856"/>
                        <a:pt x="643224" y="444938"/>
                        <a:pt x="653734" y="451945"/>
                      </a:cubicBezTo>
                      <a:cubicBezTo>
                        <a:pt x="660741" y="462455"/>
                        <a:pt x="669105" y="472178"/>
                        <a:pt x="674754" y="483476"/>
                      </a:cubicBezTo>
                      <a:cubicBezTo>
                        <a:pt x="679709" y="493385"/>
                        <a:pt x="678344" y="506356"/>
                        <a:pt x="685265" y="515007"/>
                      </a:cubicBezTo>
                      <a:cubicBezTo>
                        <a:pt x="693156" y="524871"/>
                        <a:pt x="706286" y="529021"/>
                        <a:pt x="716796" y="536028"/>
                      </a:cubicBezTo>
                      <a:cubicBezTo>
                        <a:pt x="740837" y="499965"/>
                        <a:pt x="745080" y="502271"/>
                        <a:pt x="748327" y="451945"/>
                      </a:cubicBezTo>
                      <a:cubicBezTo>
                        <a:pt x="754196" y="360977"/>
                        <a:pt x="749457" y="269349"/>
                        <a:pt x="758837" y="178676"/>
                      </a:cubicBezTo>
                      <a:cubicBezTo>
                        <a:pt x="760137" y="166111"/>
                        <a:pt x="770154" y="155232"/>
                        <a:pt x="779858" y="147145"/>
                      </a:cubicBezTo>
                      <a:cubicBezTo>
                        <a:pt x="791894" y="137115"/>
                        <a:pt x="808296" y="133897"/>
                        <a:pt x="821899" y="126124"/>
                      </a:cubicBezTo>
                      <a:cubicBezTo>
                        <a:pt x="832866" y="119857"/>
                        <a:pt x="842132" y="110753"/>
                        <a:pt x="853430" y="105104"/>
                      </a:cubicBezTo>
                      <a:cubicBezTo>
                        <a:pt x="863339" y="100149"/>
                        <a:pt x="875276" y="99973"/>
                        <a:pt x="884961" y="94593"/>
                      </a:cubicBezTo>
                      <a:cubicBezTo>
                        <a:pt x="907045" y="82324"/>
                        <a:pt x="927002" y="66566"/>
                        <a:pt x="948023" y="52552"/>
                      </a:cubicBezTo>
                      <a:cubicBezTo>
                        <a:pt x="1008621" y="12153"/>
                        <a:pt x="950162" y="47131"/>
                        <a:pt x="1011085" y="21021"/>
                      </a:cubicBezTo>
                      <a:cubicBezTo>
                        <a:pt x="1025486" y="14849"/>
                        <a:pt x="1053127" y="0"/>
                        <a:pt x="1053127" y="0"/>
                      </a:cubicBezTo>
                    </a:path>
                  </a:pathLst>
                </a:custGeom>
                <a:noFill/>
                <a:ln w="76200">
                  <a:solidFill>
                    <a:srgbClr val="FF0000">
                      <a:alpha val="56078"/>
                    </a:srgbClr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4548640" y="1582746"/>
                  <a:ext cx="127936" cy="127936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円/楕円 91"/>
                <p:cNvSpPr/>
                <p:nvPr/>
              </p:nvSpPr>
              <p:spPr>
                <a:xfrm>
                  <a:off x="4181299" y="1288974"/>
                  <a:ext cx="127936" cy="1279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3969596" y="1883532"/>
                  <a:ext cx="127936" cy="12793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737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1403648" y="116632"/>
            <a:ext cx="6702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Heavy quark (HQ) dynamics in the </a:t>
            </a:r>
            <a:r>
              <a:rPr lang="en-US" altLang="ja-JP" sz="3200" dirty="0" smtClean="0">
                <a:solidFill>
                  <a:srgbClr val="0070C0"/>
                </a:solidFill>
              </a:rPr>
              <a:t>QPG</a:t>
            </a:r>
          </a:p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-- In soft regime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012160" y="1628800"/>
            <a:ext cx="2347308" cy="2166152"/>
            <a:chOff x="1115616" y="1196752"/>
            <a:chExt cx="2347308" cy="2166152"/>
          </a:xfrm>
        </p:grpSpPr>
        <p:sp>
          <p:nvSpPr>
            <p:cNvPr id="5" name="雲 4"/>
            <p:cNvSpPr/>
            <p:nvPr/>
          </p:nvSpPr>
          <p:spPr>
            <a:xfrm>
              <a:off x="1115616" y="1196752"/>
              <a:ext cx="2332796" cy="2166152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224909" y="2244204"/>
              <a:ext cx="381035" cy="3810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021703" y="1872107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26945" y="2086028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154078" y="2683956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481963" y="1928383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010582" y="2431827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541976" y="2773169"/>
              <a:ext cx="127936" cy="1279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65621" y="1808139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450517" y="1607344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96973" y="1800447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715521" y="2510345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660277" y="2443380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113714" y="2106036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715521" y="2198419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788213" y="2762916"/>
              <a:ext cx="127936" cy="1279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778788" y="1752114"/>
              <a:ext cx="127936" cy="127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2282792" y="1502006"/>
              <a:ext cx="1180132" cy="1108626"/>
            </a:xfrm>
            <a:custGeom>
              <a:avLst/>
              <a:gdLst>
                <a:gd name="connsiteX0" fmla="*/ 12603 w 1053127"/>
                <a:gd name="connsiteY0" fmla="*/ 966952 h 966952"/>
                <a:gd name="connsiteX1" fmla="*/ 23113 w 1053127"/>
                <a:gd name="connsiteY1" fmla="*/ 567559 h 966952"/>
                <a:gd name="connsiteX2" fmla="*/ 159747 w 1053127"/>
                <a:gd name="connsiteY2" fmla="*/ 578069 h 966952"/>
                <a:gd name="connsiteX3" fmla="*/ 222810 w 1053127"/>
                <a:gd name="connsiteY3" fmla="*/ 599090 h 966952"/>
                <a:gd name="connsiteX4" fmla="*/ 254341 w 1053127"/>
                <a:gd name="connsiteY4" fmla="*/ 588580 h 966952"/>
                <a:gd name="connsiteX5" fmla="*/ 296382 w 1053127"/>
                <a:gd name="connsiteY5" fmla="*/ 451945 h 966952"/>
                <a:gd name="connsiteX6" fmla="*/ 401485 w 1053127"/>
                <a:gd name="connsiteY6" fmla="*/ 462455 h 966952"/>
                <a:gd name="connsiteX7" fmla="*/ 422506 w 1053127"/>
                <a:gd name="connsiteY7" fmla="*/ 430924 h 966952"/>
                <a:gd name="connsiteX8" fmla="*/ 517099 w 1053127"/>
                <a:gd name="connsiteY8" fmla="*/ 378373 h 966952"/>
                <a:gd name="connsiteX9" fmla="*/ 601182 w 1053127"/>
                <a:gd name="connsiteY9" fmla="*/ 399393 h 966952"/>
                <a:gd name="connsiteX10" fmla="*/ 622203 w 1053127"/>
                <a:gd name="connsiteY10" fmla="*/ 430924 h 966952"/>
                <a:gd name="connsiteX11" fmla="*/ 653734 w 1053127"/>
                <a:gd name="connsiteY11" fmla="*/ 451945 h 966952"/>
                <a:gd name="connsiteX12" fmla="*/ 674754 w 1053127"/>
                <a:gd name="connsiteY12" fmla="*/ 483476 h 966952"/>
                <a:gd name="connsiteX13" fmla="*/ 685265 w 1053127"/>
                <a:gd name="connsiteY13" fmla="*/ 515007 h 966952"/>
                <a:gd name="connsiteX14" fmla="*/ 716796 w 1053127"/>
                <a:gd name="connsiteY14" fmla="*/ 536028 h 966952"/>
                <a:gd name="connsiteX15" fmla="*/ 748327 w 1053127"/>
                <a:gd name="connsiteY15" fmla="*/ 451945 h 966952"/>
                <a:gd name="connsiteX16" fmla="*/ 758837 w 1053127"/>
                <a:gd name="connsiteY16" fmla="*/ 178676 h 966952"/>
                <a:gd name="connsiteX17" fmla="*/ 779858 w 1053127"/>
                <a:gd name="connsiteY17" fmla="*/ 147145 h 966952"/>
                <a:gd name="connsiteX18" fmla="*/ 821899 w 1053127"/>
                <a:gd name="connsiteY18" fmla="*/ 126124 h 966952"/>
                <a:gd name="connsiteX19" fmla="*/ 853430 w 1053127"/>
                <a:gd name="connsiteY19" fmla="*/ 105104 h 966952"/>
                <a:gd name="connsiteX20" fmla="*/ 884961 w 1053127"/>
                <a:gd name="connsiteY20" fmla="*/ 94593 h 966952"/>
                <a:gd name="connsiteX21" fmla="*/ 948023 w 1053127"/>
                <a:gd name="connsiteY21" fmla="*/ 52552 h 966952"/>
                <a:gd name="connsiteX22" fmla="*/ 1011085 w 1053127"/>
                <a:gd name="connsiteY22" fmla="*/ 21021 h 966952"/>
                <a:gd name="connsiteX23" fmla="*/ 1053127 w 1053127"/>
                <a:gd name="connsiteY23" fmla="*/ 0 h 96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3127" h="966952">
                  <a:moveTo>
                    <a:pt x="12603" y="966952"/>
                  </a:moveTo>
                  <a:cubicBezTo>
                    <a:pt x="16106" y="833821"/>
                    <a:pt x="-24017" y="692118"/>
                    <a:pt x="23113" y="567559"/>
                  </a:cubicBezTo>
                  <a:cubicBezTo>
                    <a:pt x="39278" y="524836"/>
                    <a:pt x="114627" y="570945"/>
                    <a:pt x="159747" y="578069"/>
                  </a:cubicBezTo>
                  <a:cubicBezTo>
                    <a:pt x="181634" y="581525"/>
                    <a:pt x="222810" y="599090"/>
                    <a:pt x="222810" y="599090"/>
                  </a:cubicBezTo>
                  <a:cubicBezTo>
                    <a:pt x="233320" y="595587"/>
                    <a:pt x="251654" y="599328"/>
                    <a:pt x="254341" y="588580"/>
                  </a:cubicBezTo>
                  <a:cubicBezTo>
                    <a:pt x="292446" y="436157"/>
                    <a:pt x="214611" y="397430"/>
                    <a:pt x="296382" y="451945"/>
                  </a:cubicBezTo>
                  <a:cubicBezTo>
                    <a:pt x="314675" y="506824"/>
                    <a:pt x="303166" y="507146"/>
                    <a:pt x="401485" y="462455"/>
                  </a:cubicBezTo>
                  <a:cubicBezTo>
                    <a:pt x="412985" y="457228"/>
                    <a:pt x="412999" y="439242"/>
                    <a:pt x="422506" y="430924"/>
                  </a:cubicBezTo>
                  <a:cubicBezTo>
                    <a:pt x="466987" y="392004"/>
                    <a:pt x="473792" y="392808"/>
                    <a:pt x="517099" y="378373"/>
                  </a:cubicBezTo>
                  <a:cubicBezTo>
                    <a:pt x="545127" y="385380"/>
                    <a:pt x="575342" y="386473"/>
                    <a:pt x="601182" y="399393"/>
                  </a:cubicBezTo>
                  <a:cubicBezTo>
                    <a:pt x="612480" y="405042"/>
                    <a:pt x="613271" y="421992"/>
                    <a:pt x="622203" y="430924"/>
                  </a:cubicBezTo>
                  <a:cubicBezTo>
                    <a:pt x="631135" y="439856"/>
                    <a:pt x="643224" y="444938"/>
                    <a:pt x="653734" y="451945"/>
                  </a:cubicBezTo>
                  <a:cubicBezTo>
                    <a:pt x="660741" y="462455"/>
                    <a:pt x="669105" y="472178"/>
                    <a:pt x="674754" y="483476"/>
                  </a:cubicBezTo>
                  <a:cubicBezTo>
                    <a:pt x="679709" y="493385"/>
                    <a:pt x="678344" y="506356"/>
                    <a:pt x="685265" y="515007"/>
                  </a:cubicBezTo>
                  <a:cubicBezTo>
                    <a:pt x="693156" y="524871"/>
                    <a:pt x="706286" y="529021"/>
                    <a:pt x="716796" y="536028"/>
                  </a:cubicBezTo>
                  <a:cubicBezTo>
                    <a:pt x="740837" y="499965"/>
                    <a:pt x="745080" y="502271"/>
                    <a:pt x="748327" y="451945"/>
                  </a:cubicBezTo>
                  <a:cubicBezTo>
                    <a:pt x="754196" y="360977"/>
                    <a:pt x="749457" y="269349"/>
                    <a:pt x="758837" y="178676"/>
                  </a:cubicBezTo>
                  <a:cubicBezTo>
                    <a:pt x="760137" y="166111"/>
                    <a:pt x="770154" y="155232"/>
                    <a:pt x="779858" y="147145"/>
                  </a:cubicBezTo>
                  <a:cubicBezTo>
                    <a:pt x="791894" y="137115"/>
                    <a:pt x="808296" y="133897"/>
                    <a:pt x="821899" y="126124"/>
                  </a:cubicBezTo>
                  <a:cubicBezTo>
                    <a:pt x="832866" y="119857"/>
                    <a:pt x="842132" y="110753"/>
                    <a:pt x="853430" y="105104"/>
                  </a:cubicBezTo>
                  <a:cubicBezTo>
                    <a:pt x="863339" y="100149"/>
                    <a:pt x="875276" y="99973"/>
                    <a:pt x="884961" y="94593"/>
                  </a:cubicBezTo>
                  <a:cubicBezTo>
                    <a:pt x="907045" y="82324"/>
                    <a:pt x="927002" y="66566"/>
                    <a:pt x="948023" y="52552"/>
                  </a:cubicBezTo>
                  <a:cubicBezTo>
                    <a:pt x="1008621" y="12153"/>
                    <a:pt x="950162" y="47131"/>
                    <a:pt x="1011085" y="21021"/>
                  </a:cubicBezTo>
                  <a:cubicBezTo>
                    <a:pt x="1025486" y="14849"/>
                    <a:pt x="1053127" y="0"/>
                    <a:pt x="1053127" y="0"/>
                  </a:cubicBezTo>
                </a:path>
              </a:pathLst>
            </a:custGeom>
            <a:noFill/>
            <a:ln w="76200">
              <a:solidFill>
                <a:srgbClr val="FF0000">
                  <a:alpha val="56078"/>
                </a:srgb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68640" y="1357236"/>
            <a:ext cx="4479424" cy="2791844"/>
            <a:chOff x="668640" y="1285228"/>
            <a:chExt cx="4479424" cy="2791844"/>
          </a:xfrm>
        </p:grpSpPr>
        <p:pic>
          <p:nvPicPr>
            <p:cNvPr id="46" name="図 45" descr="\begin{document}&#10;\begin{align*}&#10;\frac{d {\bm P}}{dt} = {\bm \xi} (t) - \eta_D {\bm P}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734" y="1818662"/>
              <a:ext cx="2304322" cy="623496"/>
            </a:xfrm>
            <a:prstGeom prst="rect">
              <a:avLst/>
            </a:prstGeom>
          </p:spPr>
        </p:pic>
        <p:pic>
          <p:nvPicPr>
            <p:cNvPr id="47" name="図 46" descr="\begin{document}&#10;\begin{align*}&#10;\langle \xi_i(t) \xi_j(t^\prime) \rangle = \kappa \delta_{ij} \delta(t-t^\prime)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036" y="3501008"/>
              <a:ext cx="3451835" cy="342005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998901" y="2780928"/>
              <a:ext cx="2935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Random kick (white noise)</a:t>
              </a:r>
              <a:endParaRPr kumimoji="1" lang="ja-JP" altLang="en-US" sz="20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998901" y="1332421"/>
              <a:ext cx="24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Langevin</a:t>
              </a:r>
              <a:r>
                <a:rPr kumimoji="1" lang="en-US" altLang="ja-JP" sz="2400" dirty="0" smtClean="0"/>
                <a:t> equation</a:t>
              </a:r>
              <a:endParaRPr kumimoji="1" lang="ja-JP" altLang="en-US" sz="2400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68640" y="1285228"/>
              <a:ext cx="4479424" cy="279184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1140222" y="4571722"/>
            <a:ext cx="329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Drag force coefficient: </a:t>
            </a:r>
            <a:r>
              <a:rPr lang="en-US" altLang="ja-JP" sz="2400" dirty="0" err="1"/>
              <a:t>η</a:t>
            </a:r>
            <a:r>
              <a:rPr lang="en-US" altLang="ja-JP" sz="2400" baseline="-25000" dirty="0" err="1"/>
              <a:t>D</a:t>
            </a:r>
            <a:endParaRPr lang="ja-JP" altLang="en-US" sz="2400" baseline="-25000" dirty="0"/>
          </a:p>
          <a:p>
            <a:r>
              <a:rPr kumimoji="1" lang="en-US" altLang="ja-JP" sz="2400" dirty="0" smtClean="0"/>
              <a:t>Diffusion constant: κ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108055" y="4365104"/>
            <a:ext cx="220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Einstein relation</a:t>
            </a:r>
            <a:endParaRPr kumimoji="1" lang="ja-JP" altLang="en-US" sz="2400" dirty="0"/>
          </a:p>
        </p:txBody>
      </p:sp>
      <p:pic>
        <p:nvPicPr>
          <p:cNvPr id="42" name="図 41" descr="\begin{document}&#10;\begin{align*}&#10;\eta_D = \frac{\kappa}{2MT}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15" y="4804704"/>
            <a:ext cx="1932053" cy="734580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83568" y="5848034"/>
            <a:ext cx="78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B050"/>
                </a:solidFill>
              </a:rPr>
              <a:t>Perturbative</a:t>
            </a:r>
            <a:r>
              <a:rPr lang="en-US" altLang="ja-JP" dirty="0" smtClean="0">
                <a:solidFill>
                  <a:srgbClr val="00B050"/>
                </a:solidFill>
              </a:rPr>
              <a:t> calculation by finite-T field theory (Hard Thermal Loop </a:t>
            </a:r>
            <a:r>
              <a:rPr lang="en-US" altLang="ja-JP" dirty="0" err="1" smtClean="0">
                <a:solidFill>
                  <a:srgbClr val="00B050"/>
                </a:solidFill>
              </a:rPr>
              <a:t>resummation</a:t>
            </a:r>
            <a:r>
              <a:rPr lang="en-US" altLang="ja-JP" dirty="0" smtClean="0">
                <a:solidFill>
                  <a:srgbClr val="00B050"/>
                </a:solidFill>
              </a:rPr>
              <a:t>)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LO and NLO without B are known (Moore &amp;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Teaney</a:t>
            </a:r>
            <a:r>
              <a:rPr lang="en-US" altLang="ja-JP" dirty="0" smtClean="0">
                <a:solidFill>
                  <a:srgbClr val="00B050"/>
                </a:solidFill>
              </a:rPr>
              <a:t>, Caron-</a:t>
            </a:r>
            <a:r>
              <a:rPr lang="en-US" altLang="ja-JP" dirty="0" err="1" smtClean="0">
                <a:solidFill>
                  <a:srgbClr val="00B050"/>
                </a:solidFill>
              </a:rPr>
              <a:t>Huot</a:t>
            </a:r>
            <a:r>
              <a:rPr lang="en-US" altLang="ja-JP" dirty="0" smtClean="0">
                <a:solidFill>
                  <a:srgbClr val="00B050"/>
                </a:solidFill>
              </a:rPr>
              <a:t> &amp; Moore</a:t>
            </a:r>
            <a:r>
              <a:rPr kumimoji="1" lang="en-US" altLang="ja-JP" dirty="0" smtClean="0">
                <a:solidFill>
                  <a:srgbClr val="00B050"/>
                </a:solidFill>
              </a:rPr>
              <a:t>).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グループ化 75"/>
          <p:cNvGrpSpPr/>
          <p:nvPr/>
        </p:nvGrpSpPr>
        <p:grpSpPr>
          <a:xfrm>
            <a:off x="1261618" y="2185588"/>
            <a:ext cx="7702870" cy="2056294"/>
            <a:chOff x="1227164" y="2411596"/>
            <a:chExt cx="7702870" cy="2056294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3018504" y="2411596"/>
              <a:ext cx="2129560" cy="1659088"/>
              <a:chOff x="6012160" y="332656"/>
              <a:chExt cx="3193354" cy="2487864"/>
            </a:xfrm>
          </p:grpSpPr>
          <p:cxnSp>
            <p:nvCxnSpPr>
              <p:cNvPr id="97" name="直線コネクタ 96"/>
              <p:cNvCxnSpPr/>
              <p:nvPr/>
            </p:nvCxnSpPr>
            <p:spPr>
              <a:xfrm>
                <a:off x="6012160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8748464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テキスト ボックス 98"/>
              <p:cNvSpPr txBox="1"/>
              <p:nvPr/>
            </p:nvSpPr>
            <p:spPr>
              <a:xfrm>
                <a:off x="8820472" y="33265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100" name="直線コネクタ 99"/>
              <p:cNvCxnSpPr/>
              <p:nvPr/>
            </p:nvCxnSpPr>
            <p:spPr>
              <a:xfrm>
                <a:off x="6588224" y="908720"/>
                <a:ext cx="0" cy="1728192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グループ化 100"/>
              <p:cNvGrpSpPr/>
              <p:nvPr/>
            </p:nvGrpSpPr>
            <p:grpSpPr>
              <a:xfrm>
                <a:off x="6650954" y="1556792"/>
                <a:ext cx="1593454" cy="304862"/>
                <a:chOff x="6139530" y="1556792"/>
                <a:chExt cx="1593454" cy="304862"/>
              </a:xfrm>
            </p:grpSpPr>
            <p:pic>
              <p:nvPicPr>
                <p:cNvPr id="106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円/楕円 106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円/楕円 107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02" name="直線コネクタ 101"/>
              <p:cNvCxnSpPr/>
              <p:nvPr/>
            </p:nvCxnSpPr>
            <p:spPr>
              <a:xfrm>
                <a:off x="8244408" y="908720"/>
                <a:ext cx="0" cy="172819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グループ化 102"/>
              <p:cNvGrpSpPr/>
              <p:nvPr/>
            </p:nvGrpSpPr>
            <p:grpSpPr>
              <a:xfrm>
                <a:off x="7211487" y="1121719"/>
                <a:ext cx="536233" cy="363065"/>
                <a:chOff x="7211487" y="1121719"/>
                <a:chExt cx="536233" cy="363065"/>
              </a:xfrm>
            </p:grpSpPr>
            <p:cxnSp>
              <p:nvCxnSpPr>
                <p:cNvPr id="104" name="直線矢印コネクタ 103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5" name="図 104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図 77" descr="\begin{document}&#10;\begin{align*}&#10;\frac{d\Gamma}{d^3\bq} =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164" y="2863908"/>
              <a:ext cx="1040580" cy="915840"/>
            </a:xfrm>
            <a:prstGeom prst="rect">
              <a:avLst/>
            </a:prstGeom>
          </p:spPr>
        </p:pic>
        <p:grpSp>
          <p:nvGrpSpPr>
            <p:cNvPr id="79" name="グループ化 78"/>
            <p:cNvGrpSpPr/>
            <p:nvPr/>
          </p:nvGrpSpPr>
          <p:grpSpPr>
            <a:xfrm>
              <a:off x="6444208" y="2411596"/>
              <a:ext cx="2242827" cy="1747332"/>
              <a:chOff x="6686964" y="4647165"/>
              <a:chExt cx="2421540" cy="1886563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>
                <a:off x="6686964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8761920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テキスト ボックス 86"/>
              <p:cNvSpPr txBox="1"/>
              <p:nvPr/>
            </p:nvSpPr>
            <p:spPr>
              <a:xfrm>
                <a:off x="8816524" y="4647165"/>
                <a:ext cx="291980" cy="39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88" name="直線コネクタ 87"/>
              <p:cNvCxnSpPr/>
              <p:nvPr/>
            </p:nvCxnSpPr>
            <p:spPr>
              <a:xfrm>
                <a:off x="7123797" y="5083998"/>
                <a:ext cx="0" cy="1310499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グループ化 88"/>
              <p:cNvGrpSpPr/>
              <p:nvPr/>
            </p:nvGrpSpPr>
            <p:grpSpPr>
              <a:xfrm>
                <a:off x="7171365" y="5575435"/>
                <a:ext cx="1208326" cy="231179"/>
                <a:chOff x="6139530" y="1556792"/>
                <a:chExt cx="1593454" cy="304862"/>
              </a:xfrm>
            </p:grpSpPr>
            <p:pic>
              <p:nvPicPr>
                <p:cNvPr id="94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円/楕円 94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円/楕円 95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0" name="グループ化 89"/>
              <p:cNvGrpSpPr/>
              <p:nvPr/>
            </p:nvGrpSpPr>
            <p:grpSpPr>
              <a:xfrm>
                <a:off x="7596421" y="5245516"/>
                <a:ext cx="406629" cy="275314"/>
                <a:chOff x="7211487" y="1121719"/>
                <a:chExt cx="536233" cy="363065"/>
              </a:xfrm>
            </p:grpSpPr>
            <p:cxnSp>
              <p:nvCxnSpPr>
                <p:cNvPr id="92" name="直線矢印コネクタ 91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3" name="図 92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  <p:pic>
            <p:nvPicPr>
              <p:cNvPr id="91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738763" y="5680418"/>
                <a:ext cx="1350571" cy="195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" name="テキスト ボックス 79"/>
            <p:cNvSpPr txBox="1"/>
            <p:nvPr/>
          </p:nvSpPr>
          <p:spPr>
            <a:xfrm>
              <a:off x="3622976" y="4067780"/>
              <a:ext cx="180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Thermal quarks</a:t>
              </a:r>
              <a:endParaRPr kumimoji="1" lang="ja-JP" altLang="en-US" sz="2000" dirty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7137556" y="4067780"/>
              <a:ext cx="1792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Thermal gluons</a:t>
              </a:r>
              <a:endParaRPr kumimoji="1" lang="ja-JP" altLang="en-US" sz="20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5529590" y="31316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151468" y="3923764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6607852" y="3995772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251520" y="1700808"/>
            <a:ext cx="708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Momentum transfer rate in the LO Coulomb scatterings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116632"/>
            <a:ext cx="882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70C0"/>
                </a:solidFill>
              </a:rPr>
              <a:t>Perturbative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computation of momentum diffusion constant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1259632" y="5055567"/>
            <a:ext cx="6857718" cy="1253753"/>
            <a:chOff x="395536" y="4767535"/>
            <a:chExt cx="6857718" cy="1253753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95536" y="4767535"/>
              <a:ext cx="5735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Effects of a strong magnetic field (</a:t>
              </a:r>
              <a:r>
                <a:rPr kumimoji="1" lang="en-US" altLang="ja-JP" sz="2400" dirty="0" err="1" smtClean="0">
                  <a:solidFill>
                    <a:srgbClr val="FF0000"/>
                  </a:solidFill>
                </a:rPr>
                <a:t>eB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&gt;&gt; T^2)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99592" y="5313402"/>
              <a:ext cx="63536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1.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 Modification of the dispersion relation of thermal quarks</a:t>
              </a:r>
            </a:p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2. Modification of the Debye screening mass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261618" y="2176296"/>
            <a:ext cx="7702870" cy="2056294"/>
            <a:chOff x="1227164" y="2411596"/>
            <a:chExt cx="7702870" cy="205629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018504" y="2411596"/>
              <a:ext cx="2129560" cy="1659088"/>
              <a:chOff x="6012160" y="332656"/>
              <a:chExt cx="3193354" cy="2487864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6012160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>
                <a:off x="8748464" y="588272"/>
                <a:ext cx="0" cy="22322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8820472" y="33265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6588224" y="908720"/>
                <a:ext cx="0" cy="1728192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グループ化 8"/>
              <p:cNvGrpSpPr/>
              <p:nvPr/>
            </p:nvGrpSpPr>
            <p:grpSpPr>
              <a:xfrm>
                <a:off x="6650954" y="1556792"/>
                <a:ext cx="1593454" cy="304862"/>
                <a:chOff x="6139530" y="1556792"/>
                <a:chExt cx="1593454" cy="304862"/>
              </a:xfrm>
            </p:grpSpPr>
            <p:pic>
              <p:nvPicPr>
                <p:cNvPr id="14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円/楕円 14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0" name="直線コネクタ 9"/>
              <p:cNvCxnSpPr/>
              <p:nvPr/>
            </p:nvCxnSpPr>
            <p:spPr>
              <a:xfrm>
                <a:off x="8244408" y="908720"/>
                <a:ext cx="0" cy="172819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グループ化 10"/>
              <p:cNvGrpSpPr/>
              <p:nvPr/>
            </p:nvGrpSpPr>
            <p:grpSpPr>
              <a:xfrm>
                <a:off x="7211487" y="1121719"/>
                <a:ext cx="536233" cy="363065"/>
                <a:chOff x="7211487" y="1121719"/>
                <a:chExt cx="536233" cy="363065"/>
              </a:xfrm>
            </p:grpSpPr>
            <p:cxnSp>
              <p:nvCxnSpPr>
                <p:cNvPr id="12" name="直線矢印コネクタ 11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" name="図 12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図 16" descr="\begin{document}&#10;\begin{align*}&#10;\frac{d\Gamma}{d^3\bq} =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164" y="2863908"/>
              <a:ext cx="1040580" cy="915840"/>
            </a:xfrm>
            <a:prstGeom prst="rect">
              <a:avLst/>
            </a:prstGeom>
          </p:spPr>
        </p:pic>
        <p:grpSp>
          <p:nvGrpSpPr>
            <p:cNvPr id="18" name="グループ化 17"/>
            <p:cNvGrpSpPr/>
            <p:nvPr/>
          </p:nvGrpSpPr>
          <p:grpSpPr>
            <a:xfrm>
              <a:off x="6444208" y="2411596"/>
              <a:ext cx="2242827" cy="1747332"/>
              <a:chOff x="6686964" y="4647165"/>
              <a:chExt cx="2421540" cy="1886563"/>
            </a:xfrm>
          </p:grpSpPr>
          <p:cxnSp>
            <p:nvCxnSpPr>
              <p:cNvPr id="19" name="直線コネクタ 18"/>
              <p:cNvCxnSpPr/>
              <p:nvPr/>
            </p:nvCxnSpPr>
            <p:spPr>
              <a:xfrm>
                <a:off x="6686964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8761920" y="4841000"/>
                <a:ext cx="0" cy="16927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8816524" y="4647165"/>
                <a:ext cx="291980" cy="39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7123797" y="5083998"/>
                <a:ext cx="0" cy="1310499"/>
              </a:xfrm>
              <a:prstGeom prst="line">
                <a:avLst/>
              </a:prstGeom>
              <a:ln w="1016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グループ化 22"/>
              <p:cNvGrpSpPr/>
              <p:nvPr/>
            </p:nvGrpSpPr>
            <p:grpSpPr>
              <a:xfrm>
                <a:off x="7171365" y="5575435"/>
                <a:ext cx="1208326" cy="231179"/>
                <a:chOff x="6139530" y="1556792"/>
                <a:chExt cx="1593454" cy="304862"/>
              </a:xfrm>
            </p:grpSpPr>
            <p:pic>
              <p:nvPicPr>
                <p:cNvPr id="28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530" y="1628800"/>
                  <a:ext cx="1593454" cy="230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円/楕円 28"/>
                <p:cNvSpPr/>
                <p:nvPr/>
              </p:nvSpPr>
              <p:spPr>
                <a:xfrm>
                  <a:off x="7090636" y="1561195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6456004" y="1556792"/>
                  <a:ext cx="300459" cy="3004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7596421" y="5245516"/>
                <a:ext cx="406629" cy="275314"/>
                <a:chOff x="7211487" y="1121719"/>
                <a:chExt cx="536233" cy="363065"/>
              </a:xfrm>
            </p:grpSpPr>
            <p:cxnSp>
              <p:nvCxnSpPr>
                <p:cNvPr id="26" name="直線矢印コネクタ 25"/>
                <p:cNvCxnSpPr/>
                <p:nvPr/>
              </p:nvCxnSpPr>
              <p:spPr>
                <a:xfrm flipH="1">
                  <a:off x="7211487" y="1484784"/>
                  <a:ext cx="536233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7" name="図 26" descr="\begin{document}&#10;\begin{align*}&#10;q&#10;\end{align*}&#10;\end{document}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85746" y="1121719"/>
                  <a:ext cx="138582" cy="219049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738763" y="5680418"/>
                <a:ext cx="1350571" cy="195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>
              <a:off x="3622976" y="4067780"/>
              <a:ext cx="180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Thermal quarks</a:t>
              </a:r>
              <a:endParaRPr kumimoji="1" lang="ja-JP" altLang="en-US" sz="20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137556" y="4067780"/>
              <a:ext cx="17924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Thermal gluons</a:t>
              </a:r>
              <a:endParaRPr kumimoji="1" lang="ja-JP" altLang="en-US" sz="20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529590" y="31316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+</a:t>
              </a:r>
              <a:endParaRPr kumimoji="1" lang="ja-JP" altLang="en-US" sz="24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151468" y="3923764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607852" y="3995772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HQ</a:t>
              </a:r>
              <a:endParaRPr kumimoji="1" lang="ja-JP" altLang="en-US" dirty="0"/>
            </a:p>
          </p:txBody>
        </p:sp>
      </p:grpSp>
      <p:sp>
        <p:nvSpPr>
          <p:cNvPr id="109" name="テキスト ボックス 108"/>
          <p:cNvSpPr txBox="1"/>
          <p:nvPr/>
        </p:nvSpPr>
        <p:spPr>
          <a:xfrm>
            <a:off x="1781908" y="4283804"/>
            <a:ext cx="646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c.f.)  LO and NLO without B (Moore &amp;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Teaney</a:t>
            </a:r>
            <a:r>
              <a:rPr lang="en-US" altLang="ja-JP" dirty="0" smtClean="0">
                <a:solidFill>
                  <a:srgbClr val="00B050"/>
                </a:solidFill>
              </a:rPr>
              <a:t>, Caron-</a:t>
            </a:r>
            <a:r>
              <a:rPr lang="en-US" altLang="ja-JP" dirty="0" err="1" smtClean="0">
                <a:solidFill>
                  <a:srgbClr val="00B050"/>
                </a:solidFill>
              </a:rPr>
              <a:t>Huot</a:t>
            </a:r>
            <a:r>
              <a:rPr lang="en-US" altLang="ja-JP" dirty="0" smtClean="0">
                <a:solidFill>
                  <a:srgbClr val="00B050"/>
                </a:solidFill>
              </a:rPr>
              <a:t> &amp; Moore</a:t>
            </a:r>
            <a:r>
              <a:rPr kumimoji="1" lang="en-US" altLang="ja-JP" dirty="0" smtClean="0">
                <a:solidFill>
                  <a:srgbClr val="00B050"/>
                </a:solidFill>
              </a:rPr>
              <a:t>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110" name="図 109" descr="\begin{document}&#10;\begin{align*}&#10;\kappa_i = \int \!\! d^3\bq \, q_i^2 \frac{d\Gamma}{d^3\bq}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65" y="692696"/>
            <a:ext cx="2671223" cy="8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\begin{document}&#10;\begin{align*}&#10;\psi(\bx) \propto e^{- \frac{\bx_\perp^2}{4 \ell_B^2} } \ \ \ (\ell_B^2 = 1/ eB)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7" y="1175726"/>
            <a:ext cx="3592700" cy="59980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25950" y="764704"/>
            <a:ext cx="175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Wave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function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47664" y="110903"/>
            <a:ext cx="617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Schematic picture </a:t>
            </a:r>
            <a:r>
              <a:rPr lang="en-US" altLang="ja-JP" sz="2800" dirty="0" smtClean="0">
                <a:solidFill>
                  <a:srgbClr val="0070C0"/>
                </a:solidFill>
              </a:rPr>
              <a:t>in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the strong field limit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134457" y="2915425"/>
            <a:ext cx="1413207" cy="3177871"/>
            <a:chOff x="971600" y="2987433"/>
            <a:chExt cx="1413207" cy="3177871"/>
          </a:xfrm>
        </p:grpSpPr>
        <p:sp>
          <p:nvSpPr>
            <p:cNvPr id="9" name="上矢印 8"/>
            <p:cNvSpPr/>
            <p:nvPr/>
          </p:nvSpPr>
          <p:spPr>
            <a:xfrm>
              <a:off x="1088663" y="2987433"/>
              <a:ext cx="1080120" cy="2466225"/>
            </a:xfrm>
            <a:prstGeom prst="up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971600" y="5642084"/>
              <a:ext cx="1413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50"/>
                  </a:solidFill>
                </a:rPr>
                <a:t>Strong B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2411760" y="2315838"/>
            <a:ext cx="1608758" cy="3777585"/>
            <a:chOff x="2411760" y="2315838"/>
            <a:chExt cx="1608758" cy="3777585"/>
          </a:xfrm>
        </p:grpSpPr>
        <p:sp>
          <p:nvSpPr>
            <p:cNvPr id="37" name="円柱 36"/>
            <p:cNvSpPr/>
            <p:nvPr/>
          </p:nvSpPr>
          <p:spPr>
            <a:xfrm>
              <a:off x="3090315" y="2853063"/>
              <a:ext cx="173701" cy="3240360"/>
            </a:xfrm>
            <a:prstGeom prst="can">
              <a:avLst/>
            </a:prstGeom>
            <a:solidFill>
              <a:srgbClr val="00C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2966840" y="2769495"/>
              <a:ext cx="42065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図 42" descr="\begin{document}&#10;\begin{align*}&#10;{\red \bx_\perp \sim \sqrt{1/eB} }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2315838"/>
              <a:ext cx="1608758" cy="336953"/>
            </a:xfrm>
            <a:prstGeom prst="rect">
              <a:avLst/>
            </a:prstGeom>
          </p:spPr>
        </p:pic>
      </p:grpSp>
      <p:pic>
        <p:nvPicPr>
          <p:cNvPr id="51" name="図 50" descr="\begin{document}&#10;\begin{align*}&#10;\varepsilon^2 = p_z^2 + m^2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467847"/>
            <a:ext cx="1872208" cy="385089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4689909" y="1988840"/>
            <a:ext cx="355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Fermions in 1+1 dimension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717612" y="1808840"/>
            <a:ext cx="5697961" cy="4428472"/>
            <a:chOff x="1752873" y="1988840"/>
            <a:chExt cx="5697961" cy="4428472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1752873" y="1988840"/>
              <a:ext cx="2540766" cy="4428472"/>
              <a:chOff x="3059832" y="2276872"/>
              <a:chExt cx="2540766" cy="4428472"/>
            </a:xfrm>
          </p:grpSpPr>
          <p:sp>
            <p:nvSpPr>
              <p:cNvPr id="14" name="円柱 13"/>
              <p:cNvSpPr/>
              <p:nvPr/>
            </p:nvSpPr>
            <p:spPr>
              <a:xfrm>
                <a:off x="4276732" y="2276872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柱 7"/>
              <p:cNvSpPr/>
              <p:nvPr/>
            </p:nvSpPr>
            <p:spPr>
              <a:xfrm>
                <a:off x="4276731" y="315294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柱 10"/>
              <p:cNvSpPr/>
              <p:nvPr/>
            </p:nvSpPr>
            <p:spPr>
              <a:xfrm>
                <a:off x="3986737" y="236085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柱 12"/>
              <p:cNvSpPr/>
              <p:nvPr/>
            </p:nvSpPr>
            <p:spPr>
              <a:xfrm>
                <a:off x="3698705" y="250487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柱 14"/>
              <p:cNvSpPr/>
              <p:nvPr/>
            </p:nvSpPr>
            <p:spPr>
              <a:xfrm>
                <a:off x="4880518" y="250487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柱 15"/>
              <p:cNvSpPr/>
              <p:nvPr/>
            </p:nvSpPr>
            <p:spPr>
              <a:xfrm>
                <a:off x="4592486" y="236085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柱 16"/>
              <p:cNvSpPr/>
              <p:nvPr/>
            </p:nvSpPr>
            <p:spPr>
              <a:xfrm>
                <a:off x="4285600" y="26444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柱 17"/>
              <p:cNvSpPr/>
              <p:nvPr/>
            </p:nvSpPr>
            <p:spPr>
              <a:xfrm>
                <a:off x="4592486" y="27929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柱 18"/>
              <p:cNvSpPr/>
              <p:nvPr/>
            </p:nvSpPr>
            <p:spPr>
              <a:xfrm>
                <a:off x="5156842" y="26444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柱 19"/>
              <p:cNvSpPr/>
              <p:nvPr/>
            </p:nvSpPr>
            <p:spPr>
              <a:xfrm>
                <a:off x="3410673" y="2648890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柱 20"/>
              <p:cNvSpPr/>
              <p:nvPr/>
            </p:nvSpPr>
            <p:spPr>
              <a:xfrm>
                <a:off x="3986737" y="272089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柱 21"/>
              <p:cNvSpPr/>
              <p:nvPr/>
            </p:nvSpPr>
            <p:spPr>
              <a:xfrm>
                <a:off x="4285600" y="3054161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柱 11"/>
              <p:cNvSpPr/>
              <p:nvPr/>
            </p:nvSpPr>
            <p:spPr>
              <a:xfrm>
                <a:off x="4922841" y="286491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柱 22"/>
              <p:cNvSpPr/>
              <p:nvPr/>
            </p:nvSpPr>
            <p:spPr>
              <a:xfrm>
                <a:off x="3698704" y="27929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柱 23"/>
              <p:cNvSpPr/>
              <p:nvPr/>
            </p:nvSpPr>
            <p:spPr>
              <a:xfrm>
                <a:off x="3702273" y="30977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柱 24"/>
              <p:cNvSpPr/>
              <p:nvPr/>
            </p:nvSpPr>
            <p:spPr>
              <a:xfrm>
                <a:off x="3986737" y="3097706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柱 25"/>
              <p:cNvSpPr/>
              <p:nvPr/>
            </p:nvSpPr>
            <p:spPr>
              <a:xfrm>
                <a:off x="4276730" y="34409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柱 26"/>
              <p:cNvSpPr/>
              <p:nvPr/>
            </p:nvSpPr>
            <p:spPr>
              <a:xfrm>
                <a:off x="4597540" y="3133989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柱 27"/>
              <p:cNvSpPr/>
              <p:nvPr/>
            </p:nvSpPr>
            <p:spPr>
              <a:xfrm>
                <a:off x="3690832" y="3336277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柱 28"/>
              <p:cNvSpPr/>
              <p:nvPr/>
            </p:nvSpPr>
            <p:spPr>
              <a:xfrm>
                <a:off x="3415727" y="3049870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柱 29"/>
              <p:cNvSpPr/>
              <p:nvPr/>
            </p:nvSpPr>
            <p:spPr>
              <a:xfrm>
                <a:off x="3986737" y="3464984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柱 30"/>
              <p:cNvSpPr/>
              <p:nvPr/>
            </p:nvSpPr>
            <p:spPr>
              <a:xfrm>
                <a:off x="4602831" y="3440978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柱 31"/>
              <p:cNvSpPr/>
              <p:nvPr/>
            </p:nvSpPr>
            <p:spPr>
              <a:xfrm>
                <a:off x="4922840" y="3195889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柱 32"/>
              <p:cNvSpPr/>
              <p:nvPr/>
            </p:nvSpPr>
            <p:spPr>
              <a:xfrm>
                <a:off x="5162090" y="3054161"/>
                <a:ext cx="173701" cy="3240360"/>
              </a:xfrm>
              <a:prstGeom prst="can">
                <a:avLst/>
              </a:prstGeom>
              <a:solidFill>
                <a:srgbClr val="00CC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/>
              <p:cNvSpPr/>
              <p:nvPr/>
            </p:nvSpPr>
            <p:spPr>
              <a:xfrm rot="5400000">
                <a:off x="3740971" y="3299899"/>
                <a:ext cx="1178488" cy="2540766"/>
              </a:xfrm>
              <a:prstGeom prst="arc">
                <a:avLst>
                  <a:gd name="adj1" fmla="val 15091432"/>
                  <a:gd name="adj2" fmla="val 6959428"/>
                </a:avLst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" name="図 2" descr="\begin{document}&#10;\begin{align*}&#10;\rho = \frac{N_{\rm state}}{S} = \frac{eB}{2\pi} 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317" y="3271579"/>
              <a:ext cx="2339517" cy="697461"/>
            </a:xfrm>
            <a:prstGeom prst="rect">
              <a:avLst/>
            </a:prstGeom>
          </p:spPr>
        </p:pic>
      </p:grpSp>
      <p:grpSp>
        <p:nvGrpSpPr>
          <p:cNvPr id="70" name="グループ化 69"/>
          <p:cNvGrpSpPr/>
          <p:nvPr/>
        </p:nvGrpSpPr>
        <p:grpSpPr>
          <a:xfrm>
            <a:off x="1625835" y="3573016"/>
            <a:ext cx="7482669" cy="3312368"/>
            <a:chOff x="1625835" y="3573016"/>
            <a:chExt cx="7482669" cy="3312368"/>
          </a:xfrm>
        </p:grpSpPr>
        <p:pic>
          <p:nvPicPr>
            <p:cNvPr id="38" name="図 37" descr="\begin{document}&#10;\begin{align*}&#10;\Pi^{\mu\nu} (q)  = \frac{eB}{2\pi} \Pi_{1+1}^{\mu\nu} 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3991516"/>
              <a:ext cx="2113651" cy="583460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2704122" y="6177498"/>
              <a:ext cx="6404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+ There is no T or μ correction i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n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massless </a:t>
              </a:r>
              <a:r>
                <a:rPr lang="en-US" altLang="ja-JP" sz="2000" dirty="0">
                  <a:solidFill>
                    <a:srgbClr val="FF0000"/>
                  </a:solidFill>
                </a:rPr>
                <a:t>Schwinger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model</a:t>
              </a:r>
            </a:p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+ Mass correction is small ~ m/T</a:t>
              </a:r>
              <a:endParaRPr lang="en-US" altLang="ja-JP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1625835" y="3573016"/>
              <a:ext cx="2370101" cy="1350168"/>
              <a:chOff x="1477420" y="3743459"/>
              <a:chExt cx="2370101" cy="1350168"/>
            </a:xfrm>
          </p:grpSpPr>
          <p:sp>
            <p:nvSpPr>
              <p:cNvPr id="57" name="フリーフォーム 56"/>
              <p:cNvSpPr/>
              <p:nvPr/>
            </p:nvSpPr>
            <p:spPr>
              <a:xfrm rot="19947902" flipH="1" flipV="1">
                <a:off x="1477420" y="4685387"/>
                <a:ext cx="1123987" cy="183864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2570709" y="3743459"/>
                <a:ext cx="231043" cy="13501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/>
              <p:cNvSpPr/>
              <p:nvPr/>
            </p:nvSpPr>
            <p:spPr>
              <a:xfrm rot="19947902" flipH="1" flipV="1">
                <a:off x="2723534" y="4128612"/>
                <a:ext cx="1123987" cy="183864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4689909" y="4095462"/>
              <a:ext cx="2026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Gluon self-energy</a:t>
              </a:r>
              <a:endParaRPr kumimoji="1" lang="ja-JP" altLang="en-US" sz="20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355976" y="4643844"/>
              <a:ext cx="180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Schwinger model</a:t>
              </a:r>
              <a:endParaRPr kumimoji="1" lang="ja-JP" altLang="en-US" dirty="0"/>
            </a:p>
          </p:txBody>
        </p:sp>
        <p:pic>
          <p:nvPicPr>
            <p:cNvPr id="66" name="図 65" descr="\begin{document}&#10;\begin{align*}&#10;\Pi_{1+1}^{\mu\nu} = {\rm tr}[t^at^a]&#10;\frac{g^2}{\pi}  f(q_\parallel^2)&#10;(q_\parallel^2 g_\parallel^{\mu\nu} - q^\mu_\parallel q^\nu_\parallel)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4937184"/>
              <a:ext cx="4694630" cy="666784"/>
            </a:xfrm>
            <a:prstGeom prst="rect">
              <a:avLst/>
            </a:prstGeom>
          </p:spPr>
        </p:pic>
        <p:pic>
          <p:nvPicPr>
            <p:cNvPr id="69" name="図 68" descr="\begin{document}&#10;\begin{align*}&#10;{\red m_D^2 \sim \frac{eB}{2\pi} \cdot \frac{g^2}{\pi}  \gg (gT)^2 }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1" y="5641947"/>
              <a:ext cx="2664295" cy="58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1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39552" y="1397089"/>
            <a:ext cx="85043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2800" dirty="0" smtClean="0"/>
              <a:t>Massless limit for high temperature,  </a:t>
            </a:r>
            <a:r>
              <a:rPr kumimoji="1" lang="en-US" altLang="ja-JP" sz="2800" dirty="0" err="1" smtClean="0"/>
              <a:t>m</a:t>
            </a:r>
            <a:r>
              <a:rPr kumimoji="1" lang="en-US" altLang="ja-JP" sz="2800" baseline="-25000" dirty="0" err="1" smtClean="0"/>
              <a:t>q</a:t>
            </a:r>
            <a:r>
              <a:rPr kumimoji="1" lang="en-US" altLang="ja-JP" sz="2800" baseline="-25000" dirty="0" smtClean="0"/>
              <a:t> </a:t>
            </a:r>
            <a:r>
              <a:rPr kumimoji="1" lang="en-US" altLang="ja-JP" sz="2800" dirty="0" smtClean="0"/>
              <a:t>&lt;&lt; T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-- For </a:t>
            </a:r>
            <a:r>
              <a:rPr lang="en-US" altLang="ja-JP" sz="2800" dirty="0"/>
              <a:t>(1+1)-D massless </a:t>
            </a:r>
            <a:r>
              <a:rPr lang="en-US" altLang="ja-JP" sz="2800" dirty="0" smtClean="0"/>
              <a:t>fermion, momentum transfer </a:t>
            </a:r>
          </a:p>
          <a:p>
            <a:r>
              <a:rPr lang="en-US" altLang="ja-JP" sz="2800" dirty="0"/>
              <a:t>	</a:t>
            </a:r>
            <a:r>
              <a:rPr lang="en-US" altLang="ja-JP" sz="2800" dirty="0" smtClean="0"/>
              <a:t>along B is strictly prohibited.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       -- Implies a large anisotropy.</a:t>
            </a:r>
          </a:p>
          <a:p>
            <a:endParaRPr lang="en-US" altLang="ja-JP" sz="2800" dirty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2. Finite contributions to κ</a:t>
            </a:r>
            <a:r>
              <a:rPr lang="en-US" altLang="ja-JP" sz="2800" baseline="-25000" dirty="0" smtClean="0"/>
              <a:t>|| </a:t>
            </a:r>
            <a:r>
              <a:rPr lang="en-US" altLang="ja-JP" sz="2800" dirty="0" smtClean="0"/>
              <a:t>will come from </a:t>
            </a:r>
            <a:endParaRPr lang="en-US" altLang="ja-JP" sz="2800" baseline="-25000" dirty="0" smtClean="0"/>
          </a:p>
          <a:p>
            <a:r>
              <a:rPr lang="en-US" altLang="ja-JP" sz="2800" baseline="-25000" dirty="0"/>
              <a:t> </a:t>
            </a:r>
            <a:r>
              <a:rPr lang="en-US" altLang="ja-JP" sz="2800" baseline="-25000" dirty="0" smtClean="0"/>
              <a:t>      </a:t>
            </a:r>
            <a:r>
              <a:rPr lang="en-US" altLang="ja-JP" sz="2800" dirty="0" smtClean="0">
                <a:solidFill>
                  <a:srgbClr val="FF0000"/>
                </a:solidFill>
              </a:rPr>
              <a:t>current quark mass correction </a:t>
            </a:r>
            <a:r>
              <a:rPr lang="en-US" altLang="ja-JP" sz="2800" dirty="0" smtClean="0"/>
              <a:t>and </a:t>
            </a:r>
            <a:r>
              <a:rPr lang="en-US" altLang="ja-JP" sz="2800" dirty="0" smtClean="0">
                <a:solidFill>
                  <a:srgbClr val="FF0000"/>
                </a:solidFill>
              </a:rPr>
              <a:t>gluon contribution.</a:t>
            </a:r>
          </a:p>
          <a:p>
            <a:endParaRPr lang="en-US" altLang="ja-JP" dirty="0" smtClean="0"/>
          </a:p>
          <a:p>
            <a:r>
              <a:rPr lang="en-US" altLang="ja-JP" dirty="0"/>
              <a:t>		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9" name="図 8" descr="\begin{document}&#10;\begin{align*}&#10;{\blue&#10;\kappa_\parallel^{\rm quark} = 0&#10;}&#10;\end{align*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89177"/>
            <a:ext cx="1656045" cy="57876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07704" y="385500"/>
            <a:ext cx="523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dirty="0">
                <a:solidFill>
                  <a:srgbClr val="0070C0"/>
                </a:solidFill>
              </a:rPr>
              <a:t>Kinematics in the strong field limit</a:t>
            </a:r>
          </a:p>
        </p:txBody>
      </p:sp>
      <p:pic>
        <p:nvPicPr>
          <p:cNvPr id="6" name="図 5" descr="\begin{document}&#10;\begin{align*}&#10;{\blue&#10;\frac{\kappa_\parallel }{ \kappa_\perp} \ll 1&#10;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2" y="3083183"/>
            <a:ext cx="1349896" cy="8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4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テキスト ボックス 66"/>
          <p:cNvSpPr txBox="1"/>
          <p:nvPr/>
        </p:nvSpPr>
        <p:spPr>
          <a:xfrm>
            <a:off x="611560" y="241484"/>
            <a:ext cx="759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Prohibition </a:t>
            </a:r>
            <a:r>
              <a:rPr lang="en-US" altLang="ja-JP" sz="2800" dirty="0" smtClean="0">
                <a:solidFill>
                  <a:srgbClr val="0070C0"/>
                </a:solidFill>
              </a:rPr>
              <a:t>of the longitudinal momentum transfer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611560" y="2091566"/>
            <a:ext cx="2143740" cy="2236948"/>
            <a:chOff x="2212237" y="2209649"/>
            <a:chExt cx="1255894" cy="1310499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2212237" y="2209649"/>
              <a:ext cx="0" cy="1310499"/>
            </a:xfrm>
            <a:prstGeom prst="line">
              <a:avLst/>
            </a:prstGeom>
            <a:ln w="101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805" y="2755690"/>
              <a:ext cx="1208326" cy="17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直線コネクタ 36"/>
            <p:cNvCxnSpPr/>
            <p:nvPr/>
          </p:nvCxnSpPr>
          <p:spPr>
            <a:xfrm>
              <a:off x="3468131" y="2209649"/>
              <a:ext cx="0" cy="1310499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グループ化 37"/>
            <p:cNvGrpSpPr/>
            <p:nvPr/>
          </p:nvGrpSpPr>
          <p:grpSpPr>
            <a:xfrm>
              <a:off x="2684861" y="2278724"/>
              <a:ext cx="406629" cy="275314"/>
              <a:chOff x="7211487" y="999812"/>
              <a:chExt cx="536233" cy="363065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H="1">
                <a:off x="7211487" y="1362877"/>
                <a:ext cx="536233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図 39" descr="\begin{document}&#10;\begin{align*}&#10;q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746" y="999812"/>
                <a:ext cx="138582" cy="219049"/>
              </a:xfrm>
              <a:prstGeom prst="rect">
                <a:avLst/>
              </a:prstGeom>
            </p:spPr>
          </p:pic>
        </p:grpSp>
      </p:grpSp>
      <p:grpSp>
        <p:nvGrpSpPr>
          <p:cNvPr id="87" name="グループ化 86"/>
          <p:cNvGrpSpPr/>
          <p:nvPr/>
        </p:nvGrpSpPr>
        <p:grpSpPr>
          <a:xfrm>
            <a:off x="2331843" y="3942854"/>
            <a:ext cx="295941" cy="555296"/>
            <a:chOff x="3195939" y="3691412"/>
            <a:chExt cx="295941" cy="555296"/>
          </a:xfrm>
        </p:grpSpPr>
        <p:pic>
          <p:nvPicPr>
            <p:cNvPr id="77" name="図 76" descr="\begin{document}&#10;\begin{align*}&#10;k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939" y="3754168"/>
              <a:ext cx="184005" cy="289380"/>
            </a:xfrm>
            <a:prstGeom prst="rect">
              <a:avLst/>
            </a:prstGeom>
          </p:spPr>
        </p:pic>
        <p:cxnSp>
          <p:nvCxnSpPr>
            <p:cNvPr id="79" name="直線矢印コネクタ 78"/>
            <p:cNvCxnSpPr/>
            <p:nvPr/>
          </p:nvCxnSpPr>
          <p:spPr>
            <a:xfrm flipV="1">
              <a:off x="3491880" y="3691412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2263708" y="1829002"/>
            <a:ext cx="364076" cy="555296"/>
            <a:chOff x="3127804" y="2060848"/>
            <a:chExt cx="364076" cy="555296"/>
          </a:xfrm>
        </p:grpSpPr>
        <p:pic>
          <p:nvPicPr>
            <p:cNvPr id="78" name="図 77" descr="\begin{document}&#10;\begin{align*}&#10;k^\prime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804" y="2065890"/>
              <a:ext cx="276008" cy="324360"/>
            </a:xfrm>
            <a:prstGeom prst="rect">
              <a:avLst/>
            </a:prstGeom>
          </p:spPr>
        </p:pic>
        <p:cxnSp>
          <p:nvCxnSpPr>
            <p:cNvPr id="80" name="直線矢印コネクタ 79"/>
            <p:cNvCxnSpPr/>
            <p:nvPr/>
          </p:nvCxnSpPr>
          <p:spPr>
            <a:xfrm flipV="1">
              <a:off x="3491880" y="2060848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809935" y="3989242"/>
            <a:ext cx="377689" cy="555296"/>
            <a:chOff x="2170074" y="3691412"/>
            <a:chExt cx="377689" cy="555296"/>
          </a:xfrm>
        </p:grpSpPr>
        <p:cxnSp>
          <p:nvCxnSpPr>
            <p:cNvPr id="81" name="直線矢印コネクタ 80"/>
            <p:cNvCxnSpPr/>
            <p:nvPr/>
          </p:nvCxnSpPr>
          <p:spPr>
            <a:xfrm flipV="1">
              <a:off x="2170074" y="3691412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図 81" descr="\begin{document}&#10;\begin{align*}&#10;P&#10;\end{align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112" y="3760459"/>
              <a:ext cx="272651" cy="270225"/>
            </a:xfrm>
            <a:prstGeom prst="rect">
              <a:avLst/>
            </a:prstGeom>
          </p:spPr>
        </p:pic>
      </p:grpSp>
      <p:grpSp>
        <p:nvGrpSpPr>
          <p:cNvPr id="85" name="グループ化 84"/>
          <p:cNvGrpSpPr/>
          <p:nvPr/>
        </p:nvGrpSpPr>
        <p:grpSpPr>
          <a:xfrm>
            <a:off x="755576" y="1808234"/>
            <a:ext cx="460404" cy="555296"/>
            <a:chOff x="2167481" y="2060848"/>
            <a:chExt cx="460404" cy="555296"/>
          </a:xfrm>
        </p:grpSpPr>
        <p:cxnSp>
          <p:nvCxnSpPr>
            <p:cNvPr id="83" name="直線矢印コネクタ 82"/>
            <p:cNvCxnSpPr/>
            <p:nvPr/>
          </p:nvCxnSpPr>
          <p:spPr>
            <a:xfrm flipV="1">
              <a:off x="2167481" y="2060848"/>
              <a:ext cx="0" cy="5552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図 83" descr="\begin{document}&#10;\begin{align*}&#10;P^\prime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520" y="2104276"/>
              <a:ext cx="355365" cy="310145"/>
            </a:xfrm>
            <a:prstGeom prst="rect">
              <a:avLst/>
            </a:prstGeom>
          </p:spPr>
        </p:pic>
      </p:grpSp>
      <p:pic>
        <p:nvPicPr>
          <p:cNvPr id="89" name="図 88" descr="\begin{document}&#10;\begin{align*}&#10;\epsilon_k = \pm k_z&#10;\end{align*}&#10;\end{document}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40" y="1549064"/>
            <a:ext cx="1503765" cy="349800"/>
          </a:xfrm>
          <a:prstGeom prst="rect">
            <a:avLst/>
          </a:prstGeom>
        </p:spPr>
      </p:pic>
      <p:pic>
        <p:nvPicPr>
          <p:cNvPr id="91" name="図 90" descr="\begin{document}&#10;When $q^0 \to 0$, $q_z \to 0$.&#10;\end{document}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75" y="4612812"/>
            <a:ext cx="3024336" cy="323089"/>
          </a:xfrm>
          <a:prstGeom prst="rect">
            <a:avLst/>
          </a:prstGeom>
        </p:spPr>
      </p:pic>
      <p:sp>
        <p:nvSpPr>
          <p:cNvPr id="94" name="テキスト ボックス 93"/>
          <p:cNvSpPr txBox="1"/>
          <p:nvPr/>
        </p:nvSpPr>
        <p:spPr>
          <a:xfrm>
            <a:off x="3275856" y="1484784"/>
            <a:ext cx="334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Linear dispersion relation</a:t>
            </a:r>
            <a:endParaRPr kumimoji="1" lang="ja-JP" altLang="en-US" sz="2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31840" y="961564"/>
            <a:ext cx="22220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Massless limit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707904" y="2967335"/>
            <a:ext cx="3428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the chirality conservation</a:t>
            </a:r>
            <a:endParaRPr kumimoji="1" lang="ja-JP" altLang="en-US" sz="2000" dirty="0"/>
          </a:p>
        </p:txBody>
      </p:sp>
      <p:pic>
        <p:nvPicPr>
          <p:cNvPr id="106" name="図 105" descr="\begin{document}&#10;\begin{eqnarray}&#10;q^0 &amp;=&amp; \pm( k_z^\prime - k_z ) = \pm q_z&#10;\nonumber&#10;\end{eqnarray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80" y="3389402"/>
            <a:ext cx="3829728" cy="399638"/>
          </a:xfrm>
          <a:prstGeom prst="rect">
            <a:avLst/>
          </a:prstGeom>
        </p:spPr>
      </p:pic>
      <p:pic>
        <p:nvPicPr>
          <p:cNvPr id="107" name="図 106" descr="\begin{document}&#10;\begin{eqnarray}&#10;q_z &amp;=&amp; k_z^\prime - k_z &#10;\nonumber&#10;\end{eqnarray}&#10;\end{document}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42" y="2550635"/>
            <a:ext cx="2218098" cy="374309"/>
          </a:xfrm>
          <a:prstGeom prst="rect">
            <a:avLst/>
          </a:prstGeom>
        </p:spPr>
      </p:pic>
      <p:sp>
        <p:nvSpPr>
          <p:cNvPr id="108" name="テキスト ボックス 107"/>
          <p:cNvSpPr txBox="1"/>
          <p:nvPr/>
        </p:nvSpPr>
        <p:spPr>
          <a:xfrm>
            <a:off x="3660191" y="2033588"/>
            <a:ext cx="526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</a:t>
            </a:r>
            <a:r>
              <a:rPr kumimoji="1" lang="en-US" altLang="ja-JP" sz="2000" dirty="0" smtClean="0"/>
              <a:t>patial momentum transfers in the direction of B</a:t>
            </a:r>
            <a:endParaRPr kumimoji="1" lang="ja-JP" altLang="en-US" sz="20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347864" y="4049812"/>
            <a:ext cx="312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Static limit (or HQ limit)</a:t>
            </a:r>
            <a:endParaRPr kumimoji="1" lang="ja-JP" altLang="en-US" sz="2400" dirty="0"/>
          </a:p>
        </p:txBody>
      </p:sp>
      <p:pic>
        <p:nvPicPr>
          <p:cNvPr id="113" name="図 112" descr="\begin{document}&#10;\begin{align*}&#10;q^0 \to 0&#10;\end{align*}&#10;\end{document}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83" y="4055740"/>
            <a:ext cx="1148446" cy="426120"/>
          </a:xfrm>
          <a:prstGeom prst="rect">
            <a:avLst/>
          </a:prstGeom>
        </p:spPr>
      </p:pic>
      <p:sp>
        <p:nvSpPr>
          <p:cNvPr id="115" name="正方形/長方形 114"/>
          <p:cNvSpPr/>
          <p:nvPr/>
        </p:nvSpPr>
        <p:spPr>
          <a:xfrm>
            <a:off x="3372631" y="4005064"/>
            <a:ext cx="5112568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 descr="\begin{document}&#10;{\red&#10;$\kappa_\parallel = 0$ in massless limit, while $\kappa_\perp \not = 0$.&#10;}&#10;\end{document}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91" y="5661248"/>
            <a:ext cx="6719533" cy="43204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43156" y="4509120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HQ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79712" y="4540478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Light quark</a:t>
            </a:r>
            <a:endParaRPr kumimoji="1" lang="ja-JP" altLang="en-US" dirty="0"/>
          </a:p>
        </p:txBody>
      </p:sp>
      <p:pic>
        <p:nvPicPr>
          <p:cNvPr id="6" name="図 5" descr="\begin{document}&#10;\begin{align*}&#10;q^0 = k^{\prime 0} - k^0&#10;\, ,&#10;\end{align*}&#10;\end{document}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20" y="2564904"/>
            <a:ext cx="2095576" cy="3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1048</Words>
  <Application>Microsoft Office PowerPoint</Application>
  <PresentationFormat>画面に合わせる (4:3)</PresentationFormat>
  <Paragraphs>196</Paragraphs>
  <Slides>29</Slides>
  <Notes>0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Koichi</dc:creator>
  <cp:lastModifiedBy>Koichi</cp:lastModifiedBy>
  <cp:revision>545</cp:revision>
  <dcterms:created xsi:type="dcterms:W3CDTF">2015-06-07T04:06:16Z</dcterms:created>
  <dcterms:modified xsi:type="dcterms:W3CDTF">2017-01-08T02:14:21Z</dcterms:modified>
</cp:coreProperties>
</file>