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2" r:id="rId4"/>
    <p:sldId id="290" r:id="rId5"/>
    <p:sldId id="261" r:id="rId6"/>
    <p:sldId id="291" r:id="rId7"/>
    <p:sldId id="263" r:id="rId8"/>
    <p:sldId id="264" r:id="rId9"/>
    <p:sldId id="277" r:id="rId10"/>
    <p:sldId id="286" r:id="rId11"/>
    <p:sldId id="265" r:id="rId12"/>
    <p:sldId id="266" r:id="rId13"/>
    <p:sldId id="268" r:id="rId14"/>
    <p:sldId id="288" r:id="rId15"/>
    <p:sldId id="289" r:id="rId16"/>
    <p:sldId id="269" r:id="rId17"/>
    <p:sldId id="270" r:id="rId18"/>
    <p:sldId id="271" r:id="rId19"/>
    <p:sldId id="273" r:id="rId20"/>
    <p:sldId id="276" r:id="rId21"/>
    <p:sldId id="274" r:id="rId22"/>
    <p:sldId id="278" r:id="rId23"/>
    <p:sldId id="279" r:id="rId24"/>
    <p:sldId id="280" r:id="rId25"/>
    <p:sldId id="281" r:id="rId26"/>
    <p:sldId id="285" r:id="rId27"/>
    <p:sldId id="282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24C35-D674-4687-A1CB-50EFC12524FF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40E3-3D7B-4032-968A-132F9B4C2F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8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EEF6C-04E7-480B-BC30-FBC57DB460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6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2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0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5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46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58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1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099C6-84F3-42F6-B2BE-34C4166FF25D}" type="datetimeFigureOut">
              <a:rPr kumimoji="1" lang="ja-JP" altLang="en-US" smtClean="0"/>
              <a:t>2017/1/8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164C-3445-4728-804B-355A83A6F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57.png"/><Relationship Id="rId7" Type="http://schemas.openxmlformats.org/officeDocument/2006/relationships/image" Target="../media/image6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microsoft.com/office/2007/relationships/hdphoto" Target="../media/hdphoto2.wdp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46.emf"/><Relationship Id="rId7" Type="http://schemas.openxmlformats.org/officeDocument/2006/relationships/image" Target="../media/image75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image" Target="../media/image79.png"/><Relationship Id="rId5" Type="http://schemas.openxmlformats.org/officeDocument/2006/relationships/image" Target="../media/image7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emf"/><Relationship Id="rId7" Type="http://schemas.openxmlformats.org/officeDocument/2006/relationships/image" Target="../media/image91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microsoft.com/office/2007/relationships/hdphoto" Target="../media/hdphoto5.wdp"/><Relationship Id="rId7" Type="http://schemas.openxmlformats.org/officeDocument/2006/relationships/image" Target="../media/image105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88.emf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3.wdp"/><Relationship Id="rId7" Type="http://schemas.openxmlformats.org/officeDocument/2006/relationships/image" Target="../media/image12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8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 smtClean="0"/>
              <a:t>How to measure the gluon </a:t>
            </a:r>
            <a:br>
              <a:rPr kumimoji="1" lang="en-US" altLang="ja-JP" sz="4400" dirty="0" smtClean="0"/>
            </a:br>
            <a:r>
              <a:rPr kumimoji="1" lang="en-US" altLang="ja-JP" sz="4400" dirty="0" smtClean="0"/>
              <a:t>orbital angular momentum 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075477"/>
            <a:ext cx="6858000" cy="1241822"/>
          </a:xfrm>
        </p:spPr>
        <p:txBody>
          <a:bodyPr/>
          <a:lstStyle/>
          <a:p>
            <a:r>
              <a:rPr lang="en-US" altLang="ja-JP" dirty="0" smtClean="0"/>
              <a:t>Yoshitaka</a:t>
            </a:r>
            <a:r>
              <a:rPr lang="ja-JP" altLang="en-US" dirty="0"/>
              <a:t> </a:t>
            </a:r>
            <a:r>
              <a:rPr lang="en-US" altLang="ja-JP" dirty="0" err="1" smtClean="0"/>
              <a:t>Hatta</a:t>
            </a:r>
            <a:endParaRPr lang="en-US" altLang="ja-JP" dirty="0" smtClean="0"/>
          </a:p>
          <a:p>
            <a:r>
              <a:rPr lang="en-US" altLang="ja-JP" dirty="0" smtClean="0"/>
              <a:t>Yukawa institute, Kyoto U.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1234445" y="5591318"/>
            <a:ext cx="673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w</a:t>
            </a:r>
            <a:r>
              <a:rPr lang="en-US" altLang="ja-JP" sz="2000" dirty="0" smtClean="0"/>
              <a:t>ith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Yuya</a:t>
            </a:r>
            <a:r>
              <a:rPr lang="en-US" altLang="ja-JP" sz="2000" dirty="0" smtClean="0">
                <a:solidFill>
                  <a:srgbClr val="0070C0"/>
                </a:solidFill>
              </a:rPr>
              <a:t> Nakagawa</a:t>
            </a:r>
            <a:r>
              <a:rPr lang="en-US" altLang="ja-JP" sz="2000" dirty="0">
                <a:solidFill>
                  <a:srgbClr val="0070C0"/>
                </a:solidFill>
              </a:rPr>
              <a:t>, </a:t>
            </a:r>
            <a:r>
              <a:rPr lang="en-US" altLang="ja-JP" sz="2000" dirty="0" smtClean="0">
                <a:solidFill>
                  <a:srgbClr val="0070C0"/>
                </a:solidFill>
              </a:rPr>
              <a:t>Feng Yuan</a:t>
            </a:r>
            <a:r>
              <a:rPr lang="en-US" altLang="ja-JP" sz="2000" dirty="0">
                <a:solidFill>
                  <a:srgbClr val="0070C0"/>
                </a:solidFill>
              </a:rPr>
              <a:t>, </a:t>
            </a:r>
            <a:r>
              <a:rPr lang="en-US" altLang="ja-JP" sz="2000" dirty="0" smtClean="0">
                <a:solidFill>
                  <a:srgbClr val="0070C0"/>
                </a:solidFill>
              </a:rPr>
              <a:t>Yong Zhao   </a:t>
            </a:r>
            <a:r>
              <a:rPr lang="en-US" altLang="ja-JP" sz="2000" dirty="0"/>
              <a:t>arXiv:1612.02445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30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572" y="3788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OAM at </a:t>
            </a:r>
            <a:r>
              <a:rPr lang="en-US" altLang="ja-JP" sz="4000" dirty="0"/>
              <a:t>s</a:t>
            </a:r>
            <a:r>
              <a:rPr kumimoji="1" lang="en-US" altLang="ja-JP" sz="4000" dirty="0" smtClean="0"/>
              <a:t>mall-x: </a:t>
            </a:r>
            <a:r>
              <a:rPr lang="en-US" altLang="ja-JP" sz="4000" dirty="0"/>
              <a:t>D</a:t>
            </a:r>
            <a:r>
              <a:rPr kumimoji="1" lang="en-US" altLang="ja-JP" sz="4000" dirty="0" smtClean="0"/>
              <a:t>oes it matter?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7946" y="1136176"/>
            <a:ext cx="6916876" cy="1420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76" y="2485577"/>
            <a:ext cx="6363526" cy="74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63604" y="3404364"/>
            <a:ext cx="4980151" cy="1124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77528" y="4707952"/>
            <a:ext cx="7260744" cy="1714826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6490442" y="6196591"/>
            <a:ext cx="1434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63604" y="6442656"/>
            <a:ext cx="5824031" cy="19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966" y="2495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OAM from the Wigner distribution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68856" y="4203374"/>
            <a:ext cx="216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Lorce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Pasquini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(2011);  </a:t>
            </a:r>
          </a:p>
          <a:p>
            <a:r>
              <a:rPr lang="en-US" altLang="ja-JP" sz="1600" dirty="0" smtClean="0">
                <a:solidFill>
                  <a:srgbClr val="002060"/>
                </a:solidFill>
              </a:rPr>
              <a:t>YH (2011);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757" y="1429818"/>
            <a:ext cx="354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Wigner distribution in QCD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34656" y="1491373"/>
            <a:ext cx="23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Belitsky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Ji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Yuan (2003)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4994" y="5976861"/>
            <a:ext cx="328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Which</a:t>
            </a:r>
            <a:r>
              <a:rPr kumimoji="1" lang="en-US" altLang="ja-JP" sz="2800" dirty="0" smtClean="0"/>
              <a:t> OAM is this??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966" y="4135017"/>
            <a:ext cx="10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Define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880317" y="2857213"/>
            <a:ext cx="2276585" cy="940345"/>
            <a:chOff x="5165285" y="2993822"/>
            <a:chExt cx="2276585" cy="94034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165285" y="3534057"/>
              <a:ext cx="227658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Need a Wilson line !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6162542" y="2993822"/>
              <a:ext cx="55192" cy="5402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 descr="%pptTeX&#10;\begin{document}&#10;\begin{eqnarray*}&#10;L^{q}=\int \!dx\int \!\!d^2b_\perp d^2k_\perp (\vec{b}_\perp \times \vec{k}_\perp)_z W^{q}(x,\vec{b}_\perp,\vec{k}_\perp) 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2" y="4934141"/>
            <a:ext cx="6615575" cy="719204"/>
          </a:xfrm>
          <a:prstGeom prst="rect">
            <a:avLst/>
          </a:prstGeom>
        </p:spPr>
      </p:pic>
      <p:pic>
        <p:nvPicPr>
          <p:cNvPr id="19" name="図 18" descr="%pptTeX&#10;\begin{document}&#10;\begin{eqnarray*}&#10;&amp;&amp;W(x,\vec{k}_\perp,\vec{b}_\perp) \\&amp;&amp;=\int \frac{d^2\Delta_\perp}{(2\pi)^2} &#10;\int \frac{dz^-d^2z_\perp}{16\pi^3}e^{ixP^+z^- -i\vec{k}_\perp\cdot \vec{z}_\perp}\langle P-\frac{\Delta}{2}|\bar{q}(b-\frac{z}{2})\gamma^+ q(b+\frac{z}{2})|P+\frac{\Delta}{2}\rangle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2" y="1987905"/>
            <a:ext cx="7585364" cy="9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flipH="1" flipV="1">
            <a:off x="6302059" y="2795747"/>
            <a:ext cx="2553011" cy="242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6294273" y="2795747"/>
            <a:ext cx="2553011" cy="242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7573504" y="4324194"/>
            <a:ext cx="149512" cy="16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79000" y="3656645"/>
            <a:ext cx="149512" cy="16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376436" y="2820641"/>
            <a:ext cx="1287545" cy="1599630"/>
            <a:chOff x="6056437" y="3995732"/>
            <a:chExt cx="1416300" cy="1759593"/>
          </a:xfrm>
        </p:grpSpPr>
        <p:cxnSp>
          <p:nvCxnSpPr>
            <p:cNvPr id="18" name="直線コネクタ 17"/>
            <p:cNvCxnSpPr/>
            <p:nvPr/>
          </p:nvCxnSpPr>
          <p:spPr>
            <a:xfrm flipH="1" flipV="1">
              <a:off x="6444664" y="3997224"/>
              <a:ext cx="1028073" cy="1008112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6056437" y="4356902"/>
              <a:ext cx="1404156" cy="139842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343744" y="4077072"/>
              <a:ext cx="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直線コネクタ 5120"/>
            <p:cNvCxnSpPr/>
            <p:nvPr/>
          </p:nvCxnSpPr>
          <p:spPr>
            <a:xfrm flipV="1">
              <a:off x="6070547" y="3995732"/>
              <a:ext cx="376049" cy="3787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25" name="直線矢印コネクタ 5124"/>
          <p:cNvCxnSpPr/>
          <p:nvPr/>
        </p:nvCxnSpPr>
        <p:spPr>
          <a:xfrm flipV="1">
            <a:off x="7638770" y="3725299"/>
            <a:ext cx="43615" cy="73914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 bwMode="auto">
          <a:xfrm>
            <a:off x="107504" y="260648"/>
            <a:ext cx="7584010" cy="461665"/>
            <a:chOff x="83128" y="260648"/>
            <a:chExt cx="7584010" cy="461665"/>
          </a:xfrm>
        </p:grpSpPr>
        <p:sp>
          <p:nvSpPr>
            <p:cNvPr id="5132" name="テキスト ボックス 5131"/>
            <p:cNvSpPr txBox="1"/>
            <p:nvPr/>
          </p:nvSpPr>
          <p:spPr bwMode="auto">
            <a:xfrm>
              <a:off x="6462962" y="284054"/>
              <a:ext cx="1204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2060"/>
                  </a:solidFill>
                </a:rPr>
                <a:t>YH (2011)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5133" name="テキスト ボックス 5132"/>
            <p:cNvSpPr txBox="1"/>
            <p:nvPr/>
          </p:nvSpPr>
          <p:spPr bwMode="auto">
            <a:xfrm>
              <a:off x="83128" y="260648"/>
              <a:ext cx="6157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C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anonical</a:t>
              </a:r>
              <a:r>
                <a:rPr kumimoji="1" lang="en-US" altLang="ja-JP" sz="2400" dirty="0" smtClean="0">
                  <a:solidFill>
                    <a:srgbClr val="C00000"/>
                  </a:solidFill>
                </a:rPr>
                <a:t> </a:t>
              </a:r>
              <a:r>
                <a:rPr kumimoji="1" lang="en-US" altLang="ja-JP" sz="2400" dirty="0" smtClean="0"/>
                <a:t>OAM from the light-cone Wilson line</a:t>
              </a:r>
              <a:endParaRPr kumimoji="1" lang="ja-JP" altLang="en-US" sz="2400" dirty="0"/>
            </a:p>
          </p:txBody>
        </p:sp>
      </p:grpSp>
      <p:pic>
        <p:nvPicPr>
          <p:cNvPr id="11" name="図 10" descr="%pptTeX&#10;\begin{document}&#10;\begin{eqnarray*}&#10;b+\frac{z}{2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00" y="2998002"/>
            <a:ext cx="599394" cy="482543"/>
          </a:xfrm>
          <a:prstGeom prst="rect">
            <a:avLst/>
          </a:prstGeom>
        </p:spPr>
      </p:pic>
      <p:pic>
        <p:nvPicPr>
          <p:cNvPr id="14" name="図 13" descr="%pptTeX&#10;\begin{document}&#10;\begin{eqnarray*}&#10;b-\frac{z}{2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23" y="4533924"/>
            <a:ext cx="659333" cy="530797"/>
          </a:xfrm>
          <a:prstGeom prst="rect">
            <a:avLst/>
          </a:prstGeom>
        </p:spPr>
      </p:pic>
      <p:pic>
        <p:nvPicPr>
          <p:cNvPr id="21" name="図 20" descr="%pptTeX&#10;\begin{document}&#10;\begin{eqnarray*}&#10;x^+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52" y="2382378"/>
            <a:ext cx="394715" cy="306079"/>
          </a:xfrm>
          <a:prstGeom prst="rect">
            <a:avLst/>
          </a:prstGeom>
        </p:spPr>
      </p:pic>
      <p:pic>
        <p:nvPicPr>
          <p:cNvPr id="26" name="図 25" descr="%pptTeX&#10;\begin{document}&#10;\begin{eqnarray*}&#10;x^-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91" y="2472433"/>
            <a:ext cx="389697" cy="220778"/>
          </a:xfrm>
          <a:prstGeom prst="rect">
            <a:avLst/>
          </a:prstGeom>
        </p:spPr>
      </p:pic>
      <p:pic>
        <p:nvPicPr>
          <p:cNvPr id="12" name="図 11" descr="%pptTeX&#10;\begin{document}&#10;\begin{eqnarray*}&#10;\int \vec{b}\times \vec{k} W_{light-cone}(\vec{b},\vec{k}) =\langle \bar{\psi}\vec{b}\times i\overleftrightarrow{D}_{pure}\psi\rangle&#10;\end{eqnarray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8" y="1052605"/>
            <a:ext cx="6680047" cy="791124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-15943" y="2707727"/>
            <a:ext cx="6043962" cy="2353767"/>
            <a:chOff x="-15943" y="2707727"/>
            <a:chExt cx="6043962" cy="2353767"/>
          </a:xfrm>
        </p:grpSpPr>
        <p:sp>
          <p:nvSpPr>
            <p:cNvPr id="5131" name="テキスト ボックス 5130"/>
            <p:cNvSpPr txBox="1"/>
            <p:nvPr/>
          </p:nvSpPr>
          <p:spPr bwMode="auto">
            <a:xfrm>
              <a:off x="1447447" y="3186757"/>
              <a:ext cx="24520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Ji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Xiong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, Yuan  (2012)</a:t>
              </a:r>
            </a:p>
          </p:txBody>
        </p:sp>
        <p:sp>
          <p:nvSpPr>
            <p:cNvPr id="5134" name="テキスト ボックス 5133"/>
            <p:cNvSpPr txBox="1"/>
            <p:nvPr/>
          </p:nvSpPr>
          <p:spPr bwMode="auto">
            <a:xfrm>
              <a:off x="-15943" y="2707727"/>
              <a:ext cx="6043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K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inetic (Ji’s) </a:t>
              </a:r>
              <a:r>
                <a:rPr kumimoji="1" lang="en-US" altLang="ja-JP" sz="2400" dirty="0" smtClean="0"/>
                <a:t>OAM </a:t>
              </a:r>
              <a:r>
                <a:rPr kumimoji="1" lang="en-US" altLang="ja-JP" sz="2400" dirty="0" smtClean="0"/>
                <a:t>from the straight Wilson line</a:t>
              </a:r>
              <a:endParaRPr kumimoji="1" lang="ja-JP" altLang="en-US" sz="2400" dirty="0"/>
            </a:p>
          </p:txBody>
        </p:sp>
        <p:pic>
          <p:nvPicPr>
            <p:cNvPr id="20" name="図 19" descr="%pptTeX&#10;\begin{document}&#10;\begin{eqnarray*}&#10;\int \vec{b}\times \vec{k} W_{straight}(\vec{b},\vec{k}) \nonumber \\&#10; =\langle \bar{\psi}\vec{b}\times i\overleftrightarrow{D}\psi\rangle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68" y="3666573"/>
              <a:ext cx="3338350" cy="139492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219547" y="5549170"/>
            <a:ext cx="8250705" cy="1122174"/>
            <a:chOff x="219547" y="5549170"/>
            <a:chExt cx="8250705" cy="1122174"/>
          </a:xfrm>
        </p:grpSpPr>
        <p:grpSp>
          <p:nvGrpSpPr>
            <p:cNvPr id="31" name="グループ化 30"/>
            <p:cNvGrpSpPr/>
            <p:nvPr/>
          </p:nvGrpSpPr>
          <p:grpSpPr bwMode="auto">
            <a:xfrm>
              <a:off x="5708599" y="5922097"/>
              <a:ext cx="2761653" cy="749247"/>
              <a:chOff x="5140922" y="5925646"/>
              <a:chExt cx="2761653" cy="749247"/>
            </a:xfrm>
          </p:grpSpPr>
          <p:sp>
            <p:nvSpPr>
              <p:cNvPr id="24" name="テキスト ボックス 23"/>
              <p:cNvSpPr txBox="1"/>
              <p:nvPr/>
            </p:nvSpPr>
            <p:spPr bwMode="auto">
              <a:xfrm>
                <a:off x="5140922" y="5925646"/>
                <a:ext cx="2761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Torque</a:t>
                </a:r>
                <a:r>
                  <a:rPr kumimoji="1" lang="en-US" altLang="ja-JP" sz="2000" dirty="0" smtClean="0"/>
                  <a:t> acting on a quark</a:t>
                </a:r>
                <a:endParaRPr kumimoji="1" lang="ja-JP" altLang="en-US" sz="20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 bwMode="auto">
              <a:xfrm>
                <a:off x="5944487" y="6274783"/>
                <a:ext cx="1826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solidFill>
                      <a:srgbClr val="002060"/>
                    </a:solidFill>
                  </a:rPr>
                  <a:t>Burkardt</a:t>
                </a:r>
                <a:r>
                  <a:rPr kumimoji="1" lang="en-US" altLang="ja-JP" sz="2000" dirty="0" smtClean="0">
                    <a:solidFill>
                      <a:srgbClr val="002060"/>
                    </a:solidFill>
                  </a:rPr>
                  <a:t> (2012)</a:t>
                </a:r>
                <a:endParaRPr kumimoji="1" lang="ja-JP" altLang="en-US" sz="2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19547" y="5549170"/>
              <a:ext cx="1853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`Potential’ </a:t>
              </a:r>
              <a:r>
                <a:rPr lang="en-US" altLang="ja-JP" sz="2000" dirty="0" smtClean="0"/>
                <a:t>OAM</a:t>
              </a:r>
              <a:endParaRPr kumimoji="1" lang="ja-JP" altLang="en-US" sz="2000" dirty="0"/>
            </a:p>
          </p:txBody>
        </p:sp>
        <p:pic>
          <p:nvPicPr>
            <p:cNvPr id="5" name="図 4" descr="%pptTeX&#10;\begin{document}&#10;\begin{eqnarray*}&#10;L_{pot}\equiv L^q_{\rm{Ji}}-L^q_{can}=\int \!\! dx^-  \langle \vec{b}\times \vec{F}\rangle&#10;\end{eqnarray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09" y="5922097"/>
              <a:ext cx="4774283" cy="719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7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12991" y="4502968"/>
            <a:ext cx="67004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 to the </a:t>
            </a:r>
            <a:r>
              <a:rPr kumimoji="1" lang="en-US" altLang="ja-JP" dirty="0" err="1" smtClean="0"/>
              <a:t>momentm</a:t>
            </a:r>
            <a:r>
              <a:rPr kumimoji="1" lang="en-US" altLang="ja-JP" dirty="0" smtClean="0"/>
              <a:t> space                          and look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the component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     Then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234" y="-32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OAM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</a:t>
            </a:r>
            <a:r>
              <a:rPr lang="en-US" altLang="ja-JP" dirty="0" smtClean="0"/>
              <a:t>distribution </a:t>
            </a:r>
            <a:r>
              <a:rPr lang="en-US" altLang="ja-JP" dirty="0" err="1" smtClean="0"/>
              <a:t>distribution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71917" y="2761353"/>
            <a:ext cx="7947300" cy="1314828"/>
            <a:chOff x="548133" y="5036781"/>
            <a:chExt cx="7947300" cy="1314828"/>
          </a:xfrm>
        </p:grpSpPr>
        <p:sp>
          <p:nvSpPr>
            <p:cNvPr id="14" name="右矢印 13"/>
            <p:cNvSpPr/>
            <p:nvPr/>
          </p:nvSpPr>
          <p:spPr>
            <a:xfrm>
              <a:off x="943517" y="5916403"/>
              <a:ext cx="414941" cy="2486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84368" y="5676705"/>
              <a:ext cx="611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??</a:t>
              </a:r>
              <a:endParaRPr kumimoji="1" lang="ja-JP" altLang="en-US" sz="3600" dirty="0"/>
            </a:p>
          </p:txBody>
        </p:sp>
        <p:pic>
          <p:nvPicPr>
            <p:cNvPr id="21" name="図 20" descr="%pptTeX&#10;\begin{document}&#10;\begin{eqnarray*}&#10;L^{q}_{can}({\color{red} x})=\int \!\!d^2b_\perp d^2k_\perp (\vec{b}_\perp \times \vec{k}_\perp)_z W^{q}({\color{red} x},\vec{b}_\perp,\vec{k}_\perp) &#10;\end{eqnarray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71" y="5757225"/>
              <a:ext cx="5464903" cy="594384"/>
            </a:xfrm>
            <a:prstGeom prst="rect">
              <a:avLst/>
            </a:prstGeom>
          </p:spPr>
        </p:pic>
        <p:pic>
          <p:nvPicPr>
            <p:cNvPr id="22" name="図 21" descr="%pptTeX&#10;\begin{document}&#10;\begin{eqnarray*}&#10;L^{q}_{can}={\color{red} \int \!dx}\int \!\!d^2b_\perp d^2k_\perp (\vec{b}_\perp \times \vec{k}_\perp)_z W^{q}(x,\vec{b}_\perp,\vec{k}_\perp) 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33" y="5036781"/>
              <a:ext cx="4715842" cy="491226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178698" y="1358216"/>
            <a:ext cx="8690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D</a:t>
            </a:r>
            <a:r>
              <a:rPr kumimoji="1" lang="en-US" altLang="ja-JP" sz="2000" dirty="0" smtClean="0"/>
              <a:t>efine the x-distribution                                  . </a:t>
            </a:r>
          </a:p>
          <a:p>
            <a:r>
              <a:rPr lang="en-US" altLang="ja-JP" sz="2000" dirty="0"/>
              <a:t> 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Natural, because Jaffe-Manohar decomposition has a </a:t>
            </a:r>
            <a:r>
              <a:rPr lang="en-US" altLang="ja-JP" sz="2000" dirty="0" err="1" smtClean="0"/>
              <a:t>partonic</a:t>
            </a:r>
            <a:r>
              <a:rPr lang="en-US" altLang="ja-JP" sz="2000" dirty="0" smtClean="0"/>
              <a:t> interpretation.</a:t>
            </a:r>
            <a:r>
              <a:rPr kumimoji="1" lang="en-US" altLang="ja-JP" sz="2000" dirty="0" smtClean="0"/>
              <a:t>         </a:t>
            </a:r>
          </a:p>
          <a:p>
            <a:endParaRPr kumimoji="1" lang="ja-JP" altLang="en-US" sz="2000" dirty="0"/>
          </a:p>
        </p:txBody>
      </p:sp>
      <p:pic>
        <p:nvPicPr>
          <p:cNvPr id="13" name="Picture 4" descr="\newcommand{\nn}{\nonumber \\}&#10;\begin{eqnarray*}&#10;L_{can}=\int dx L_{can}(x)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22" y="1355346"/>
            <a:ext cx="1793834" cy="4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85818" y="1413353"/>
            <a:ext cx="1781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YH, Yoshida (2012)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4102" name="Picture 6" descr="\newcommand{\nn}{\nonumber \\}&#10;\begin{eqnarray*}&#10;L^{q,g}_{can}(x) = \int d^2k_\perp k_\perp^2 f^{q,g}(x,k_\perp)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94" y="5865753"/>
            <a:ext cx="3382965" cy="5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newcommand{\nn}{\nonumber \\}&#10;\begin{eqnarray*}&#10;W^{q,g}=i\frac{S^+}{P^+} \epsilon^{ij}k_\perp^i \Delta_\perp^j \textcolor[rgb]{1,0,0}{f^{q,g}(x,k_\perp)}+\cdots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40" y="4941000"/>
            <a:ext cx="3998050" cy="5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begin{align*}&#10;b_\perp \to \Delta_\perp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28" y="4584446"/>
            <a:ext cx="1092958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Deconstructing</a:t>
            </a:r>
            <a:r>
              <a:rPr kumimoji="1" lang="en-US" altLang="ja-JP" sz="4000" dirty="0" smtClean="0"/>
              <a:t> OAM 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412776"/>
            <a:ext cx="755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Ji’s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OAM                         canonical OAM                    `potential OAM’       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図 3" descr="%pptTeX&#10;\begin{document}&#10;\begin{eqnarray*}&#10;\langle \bar{\psi} \vec{b}\times \vec{D}\psi\rangle = \langle \bar{\psi}\vec{b}\times \vec{D}_{pure} \psi\rangle +\langle \bar{\psi}\vec{b}\times ig\vec{A}_{phys}\psi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" y="1988840"/>
            <a:ext cx="8010368" cy="498591"/>
          </a:xfrm>
          <a:prstGeom prst="rect">
            <a:avLst/>
          </a:prstGeom>
        </p:spPr>
      </p:pic>
      <p:pic>
        <p:nvPicPr>
          <p:cNvPr id="5" name="図 4" descr="%pptTeX&#10;\begin{document}&#10;\begin{eqnarray*}&#10;A^\mu_{phys}=\frac{1}{D^+}F^{+\mu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93" y="2636912"/>
            <a:ext cx="1796923" cy="493512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6508" y="3586672"/>
            <a:ext cx="8402091" cy="3188685"/>
            <a:chOff x="76508" y="3586672"/>
            <a:chExt cx="8402091" cy="318868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6508" y="3586672"/>
              <a:ext cx="8402091" cy="3188685"/>
              <a:chOff x="41211" y="3501008"/>
              <a:chExt cx="8402091" cy="3188685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41211" y="3501008"/>
                <a:ext cx="6776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For a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ja-JP" sz="2000" dirty="0" smtClean="0"/>
                  <a:t>-body operator, it is natural to define the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double</a:t>
                </a:r>
                <a:r>
                  <a:rPr lang="en-US" altLang="ja-JP" sz="2000" dirty="0" smtClean="0"/>
                  <a:t> density.</a:t>
                </a:r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5044540" y="5232132"/>
                <a:ext cx="3398762" cy="1457561"/>
                <a:chOff x="386285" y="4918160"/>
                <a:chExt cx="3684320" cy="1727504"/>
              </a:xfrm>
            </p:grpSpPr>
            <p:cxnSp>
              <p:nvCxnSpPr>
                <p:cNvPr id="15" name="直線矢印コネクタ 14"/>
                <p:cNvCxnSpPr/>
                <p:nvPr/>
              </p:nvCxnSpPr>
              <p:spPr>
                <a:xfrm flipV="1">
                  <a:off x="1363287" y="4942708"/>
                  <a:ext cx="0" cy="11450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矢印コネクタ 15"/>
                <p:cNvCxnSpPr/>
                <p:nvPr/>
              </p:nvCxnSpPr>
              <p:spPr>
                <a:xfrm>
                  <a:off x="3115856" y="4918160"/>
                  <a:ext cx="16625" cy="10979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Freeform 5"/>
                <p:cNvSpPr>
                  <a:spLocks noChangeAspect="1"/>
                </p:cNvSpPr>
                <p:nvPr/>
              </p:nvSpPr>
              <p:spPr bwMode="auto">
                <a:xfrm rot="5400000">
                  <a:off x="1564512" y="5549915"/>
                  <a:ext cx="1371314" cy="146427"/>
                </a:xfrm>
                <a:custGeom>
                  <a:avLst/>
                  <a:gdLst>
                    <a:gd name="T0" fmla="*/ 0 w 2320"/>
                    <a:gd name="T1" fmla="*/ 3 h 246"/>
                    <a:gd name="T2" fmla="*/ 186 w 2320"/>
                    <a:gd name="T3" fmla="*/ 84 h 246"/>
                    <a:gd name="T4" fmla="*/ 210 w 2320"/>
                    <a:gd name="T5" fmla="*/ 186 h 246"/>
                    <a:gd name="T6" fmla="*/ 126 w 2320"/>
                    <a:gd name="T7" fmla="*/ 243 h 246"/>
                    <a:gd name="T8" fmla="*/ 48 w 2320"/>
                    <a:gd name="T9" fmla="*/ 192 h 246"/>
                    <a:gd name="T10" fmla="*/ 69 w 2320"/>
                    <a:gd name="T11" fmla="*/ 84 h 246"/>
                    <a:gd name="T12" fmla="*/ 288 w 2320"/>
                    <a:gd name="T13" fmla="*/ 3 h 246"/>
                    <a:gd name="T14" fmla="*/ 492 w 2320"/>
                    <a:gd name="T15" fmla="*/ 81 h 246"/>
                    <a:gd name="T16" fmla="*/ 510 w 2320"/>
                    <a:gd name="T17" fmla="*/ 195 h 246"/>
                    <a:gd name="T18" fmla="*/ 432 w 2320"/>
                    <a:gd name="T19" fmla="*/ 243 h 246"/>
                    <a:gd name="T20" fmla="*/ 345 w 2320"/>
                    <a:gd name="T21" fmla="*/ 195 h 246"/>
                    <a:gd name="T22" fmla="*/ 360 w 2320"/>
                    <a:gd name="T23" fmla="*/ 81 h 246"/>
                    <a:gd name="T24" fmla="*/ 576 w 2320"/>
                    <a:gd name="T25" fmla="*/ 3 h 246"/>
                    <a:gd name="T26" fmla="*/ 792 w 2320"/>
                    <a:gd name="T27" fmla="*/ 81 h 246"/>
                    <a:gd name="T28" fmla="*/ 816 w 2320"/>
                    <a:gd name="T29" fmla="*/ 189 h 246"/>
                    <a:gd name="T30" fmla="*/ 732 w 2320"/>
                    <a:gd name="T31" fmla="*/ 243 h 246"/>
                    <a:gd name="T32" fmla="*/ 648 w 2320"/>
                    <a:gd name="T33" fmla="*/ 186 h 246"/>
                    <a:gd name="T34" fmla="*/ 666 w 2320"/>
                    <a:gd name="T35" fmla="*/ 78 h 246"/>
                    <a:gd name="T36" fmla="*/ 879 w 2320"/>
                    <a:gd name="T37" fmla="*/ 6 h 246"/>
                    <a:gd name="T38" fmla="*/ 1095 w 2320"/>
                    <a:gd name="T39" fmla="*/ 78 h 246"/>
                    <a:gd name="T40" fmla="*/ 1122 w 2320"/>
                    <a:gd name="T41" fmla="*/ 189 h 246"/>
                    <a:gd name="T42" fmla="*/ 1038 w 2320"/>
                    <a:gd name="T43" fmla="*/ 240 h 246"/>
                    <a:gd name="T44" fmla="*/ 951 w 2320"/>
                    <a:gd name="T45" fmla="*/ 192 h 246"/>
                    <a:gd name="T46" fmla="*/ 966 w 2320"/>
                    <a:gd name="T47" fmla="*/ 84 h 246"/>
                    <a:gd name="T48" fmla="*/ 1185 w 2320"/>
                    <a:gd name="T49" fmla="*/ 6 h 246"/>
                    <a:gd name="T50" fmla="*/ 1398 w 2320"/>
                    <a:gd name="T51" fmla="*/ 81 h 246"/>
                    <a:gd name="T52" fmla="*/ 1407 w 2320"/>
                    <a:gd name="T53" fmla="*/ 189 h 246"/>
                    <a:gd name="T54" fmla="*/ 1329 w 2320"/>
                    <a:gd name="T55" fmla="*/ 237 h 246"/>
                    <a:gd name="T56" fmla="*/ 1242 w 2320"/>
                    <a:gd name="T57" fmla="*/ 189 h 246"/>
                    <a:gd name="T58" fmla="*/ 1251 w 2320"/>
                    <a:gd name="T59" fmla="*/ 84 h 246"/>
                    <a:gd name="T60" fmla="*/ 1467 w 2320"/>
                    <a:gd name="T61" fmla="*/ 3 h 246"/>
                    <a:gd name="T62" fmla="*/ 1692 w 2320"/>
                    <a:gd name="T63" fmla="*/ 84 h 246"/>
                    <a:gd name="T64" fmla="*/ 1707 w 2320"/>
                    <a:gd name="T65" fmla="*/ 189 h 246"/>
                    <a:gd name="T66" fmla="*/ 1620 w 2320"/>
                    <a:gd name="T67" fmla="*/ 240 h 246"/>
                    <a:gd name="T68" fmla="*/ 1533 w 2320"/>
                    <a:gd name="T69" fmla="*/ 186 h 246"/>
                    <a:gd name="T70" fmla="*/ 1554 w 2320"/>
                    <a:gd name="T71" fmla="*/ 81 h 246"/>
                    <a:gd name="T72" fmla="*/ 1767 w 2320"/>
                    <a:gd name="T73" fmla="*/ 3 h 246"/>
                    <a:gd name="T74" fmla="*/ 1995 w 2320"/>
                    <a:gd name="T75" fmla="*/ 87 h 246"/>
                    <a:gd name="T76" fmla="*/ 2013 w 2320"/>
                    <a:gd name="T77" fmla="*/ 195 h 246"/>
                    <a:gd name="T78" fmla="*/ 1926 w 2320"/>
                    <a:gd name="T79" fmla="*/ 246 h 246"/>
                    <a:gd name="T80" fmla="*/ 1836 w 2320"/>
                    <a:gd name="T81" fmla="*/ 195 h 246"/>
                    <a:gd name="T82" fmla="*/ 1851 w 2320"/>
                    <a:gd name="T83" fmla="*/ 84 h 246"/>
                    <a:gd name="T84" fmla="*/ 2067 w 2320"/>
                    <a:gd name="T85" fmla="*/ 0 h 246"/>
                    <a:gd name="T86" fmla="*/ 2280 w 2320"/>
                    <a:gd name="T87" fmla="*/ 81 h 246"/>
                    <a:gd name="T88" fmla="*/ 2307 w 2320"/>
                    <a:gd name="T89" fmla="*/ 189 h 246"/>
                    <a:gd name="T90" fmla="*/ 2211 w 2320"/>
                    <a:gd name="T91" fmla="*/ 240 h 246"/>
                    <a:gd name="T92" fmla="*/ 2127 w 2320"/>
                    <a:gd name="T93" fmla="*/ 192 h 246"/>
                    <a:gd name="T94" fmla="*/ 2142 w 2320"/>
                    <a:gd name="T95" fmla="*/ 81 h 246"/>
                    <a:gd name="T96" fmla="*/ 2319 w 2320"/>
                    <a:gd name="T97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上矢印 17"/>
                <p:cNvSpPr/>
                <p:nvPr/>
              </p:nvSpPr>
              <p:spPr>
                <a:xfrm rot="6531626">
                  <a:off x="3450654" y="5983639"/>
                  <a:ext cx="515892" cy="72401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" name="Picture 6" descr="http://www.sciweavers.org/upload/Tex2Img_1352969400/eq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285" y="5739354"/>
                  <a:ext cx="432312" cy="3904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円/楕円 23"/>
                <p:cNvSpPr/>
                <p:nvPr/>
              </p:nvSpPr>
              <p:spPr>
                <a:xfrm>
                  <a:off x="1039074" y="5907690"/>
                  <a:ext cx="2488954" cy="56243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上矢印 24"/>
                <p:cNvSpPr/>
                <p:nvPr/>
              </p:nvSpPr>
              <p:spPr>
                <a:xfrm rot="4125727">
                  <a:off x="597146" y="6025713"/>
                  <a:ext cx="515892" cy="72401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9" name="図 8" descr="%pptTeX&#10;\begin{document}&#10;\begin{eqnarray*}&#10;\int d\lambda d\mu e^{i\frac{\lambda}{2}(x_1+x_2) + i\mu (x_1-x_2)}\langle P'S'|\bar{\psi}(-\lambda/2)D^i(\mu)\psi(\lambda/2)|PS\rangle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70" y="4092277"/>
              <a:ext cx="6991662" cy="594384"/>
            </a:xfrm>
            <a:prstGeom prst="rect">
              <a:avLst/>
            </a:prstGeom>
          </p:spPr>
        </p:pic>
        <p:pic>
          <p:nvPicPr>
            <p:cNvPr id="12" name="図 11" descr="%pptTeX&#10;\begin{document}&#10;\begin{eqnarray*}&#10;= \epsilon^{ij}\Delta_j S^+\Phi_D(x_1,x_2)+\cdots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5" y="4778146"/>
              <a:ext cx="4164574" cy="418141"/>
            </a:xfrm>
            <a:prstGeom prst="rect">
              <a:avLst/>
            </a:prstGeom>
          </p:spPr>
        </p:pic>
        <p:pic>
          <p:nvPicPr>
            <p:cNvPr id="6" name="図 5" descr="%pptTeX&#10;\begin{document}&#10;\begin{eqnarray*}&#10;x_1&#10;\end{eqnarray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450504"/>
              <a:ext cx="312761" cy="210744"/>
            </a:xfrm>
            <a:prstGeom prst="rect">
              <a:avLst/>
            </a:prstGeom>
          </p:spPr>
        </p:pic>
        <p:pic>
          <p:nvPicPr>
            <p:cNvPr id="10" name="図 9" descr="%pptTeX&#10;\begin{document}&#10;\begin{eqnarray*}&#10;x_2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412177"/>
              <a:ext cx="353236" cy="231818"/>
            </a:xfrm>
            <a:prstGeom prst="rect">
              <a:avLst/>
            </a:prstGeom>
          </p:spPr>
        </p:pic>
        <p:pic>
          <p:nvPicPr>
            <p:cNvPr id="13" name="図 12" descr="%pptTeX&#10;\begin{document}&#10;\begin{eqnarray*}&#10;x_1-x_2&#10;\end{eqnarray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628" y="5076476"/>
              <a:ext cx="1015676" cy="19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3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%pptTeX&#10;\begin{document}&#10;\begin{eqnarray*}&#10;\langle \bar{\psi} \vec{b}\times \vec{D}\psi\rangle = \langle \bar{\psi}\vec{b}\times \vec{D}_{pure} \psi\rangle +\langle \bar{\psi}\vec{b}\times ig\vec{A}_{phys}\psi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4" y="1095892"/>
            <a:ext cx="8010368" cy="49859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61289" y="3443570"/>
            <a:ext cx="5188308" cy="2755156"/>
            <a:chOff x="210978" y="4008346"/>
            <a:chExt cx="5188308" cy="275515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10978" y="4573600"/>
              <a:ext cx="3006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 g</a:t>
              </a:r>
              <a:r>
                <a:rPr kumimoji="1" lang="en-US" altLang="ja-JP" sz="2000" dirty="0" smtClean="0"/>
                <a:t>luon has zero energy, </a:t>
              </a:r>
            </a:p>
            <a:p>
              <a:r>
                <a:rPr kumimoji="1" lang="en-US" altLang="ja-JP" sz="2000" dirty="0" err="1" smtClean="0">
                  <a:sym typeface="Wingdings" pitchFamily="2" charset="2"/>
                </a:rPr>
                <a:t>partonic</a:t>
              </a:r>
              <a:r>
                <a:rPr kumimoji="1" lang="en-US" altLang="ja-JP" sz="2000" dirty="0" smtClean="0">
                  <a:sym typeface="Wingdings" pitchFamily="2" charset="2"/>
                </a:rPr>
                <a:t> interpretation!</a:t>
              </a:r>
              <a:endParaRPr kumimoji="1" lang="ja-JP" altLang="en-US" sz="2000" dirty="0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2682383" y="5427278"/>
              <a:ext cx="2716903" cy="1336224"/>
              <a:chOff x="386285" y="4918160"/>
              <a:chExt cx="3837569" cy="1727504"/>
            </a:xfrm>
          </p:grpSpPr>
          <p:cxnSp>
            <p:nvCxnSpPr>
              <p:cNvPr id="13" name="直線矢印コネクタ 12"/>
              <p:cNvCxnSpPr/>
              <p:nvPr/>
            </p:nvCxnSpPr>
            <p:spPr>
              <a:xfrm flipV="1">
                <a:off x="1363287" y="4942708"/>
                <a:ext cx="0" cy="1145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3115856" y="4918160"/>
                <a:ext cx="16625" cy="10979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5"/>
              <p:cNvSpPr>
                <a:spLocks noChangeAspect="1"/>
              </p:cNvSpPr>
              <p:nvPr/>
            </p:nvSpPr>
            <p:spPr bwMode="auto">
              <a:xfrm rot="5400000">
                <a:off x="1564512" y="5549915"/>
                <a:ext cx="1371314" cy="146427"/>
              </a:xfrm>
              <a:custGeom>
                <a:avLst/>
                <a:gdLst>
                  <a:gd name="T0" fmla="*/ 0 w 2320"/>
                  <a:gd name="T1" fmla="*/ 3 h 246"/>
                  <a:gd name="T2" fmla="*/ 186 w 2320"/>
                  <a:gd name="T3" fmla="*/ 84 h 246"/>
                  <a:gd name="T4" fmla="*/ 210 w 2320"/>
                  <a:gd name="T5" fmla="*/ 186 h 246"/>
                  <a:gd name="T6" fmla="*/ 126 w 2320"/>
                  <a:gd name="T7" fmla="*/ 243 h 246"/>
                  <a:gd name="T8" fmla="*/ 48 w 2320"/>
                  <a:gd name="T9" fmla="*/ 192 h 246"/>
                  <a:gd name="T10" fmla="*/ 69 w 2320"/>
                  <a:gd name="T11" fmla="*/ 84 h 246"/>
                  <a:gd name="T12" fmla="*/ 288 w 2320"/>
                  <a:gd name="T13" fmla="*/ 3 h 246"/>
                  <a:gd name="T14" fmla="*/ 492 w 2320"/>
                  <a:gd name="T15" fmla="*/ 81 h 246"/>
                  <a:gd name="T16" fmla="*/ 510 w 2320"/>
                  <a:gd name="T17" fmla="*/ 195 h 246"/>
                  <a:gd name="T18" fmla="*/ 432 w 2320"/>
                  <a:gd name="T19" fmla="*/ 243 h 246"/>
                  <a:gd name="T20" fmla="*/ 345 w 2320"/>
                  <a:gd name="T21" fmla="*/ 195 h 246"/>
                  <a:gd name="T22" fmla="*/ 360 w 2320"/>
                  <a:gd name="T23" fmla="*/ 81 h 246"/>
                  <a:gd name="T24" fmla="*/ 576 w 2320"/>
                  <a:gd name="T25" fmla="*/ 3 h 246"/>
                  <a:gd name="T26" fmla="*/ 792 w 2320"/>
                  <a:gd name="T27" fmla="*/ 81 h 246"/>
                  <a:gd name="T28" fmla="*/ 816 w 2320"/>
                  <a:gd name="T29" fmla="*/ 189 h 246"/>
                  <a:gd name="T30" fmla="*/ 732 w 2320"/>
                  <a:gd name="T31" fmla="*/ 243 h 246"/>
                  <a:gd name="T32" fmla="*/ 648 w 2320"/>
                  <a:gd name="T33" fmla="*/ 186 h 246"/>
                  <a:gd name="T34" fmla="*/ 666 w 2320"/>
                  <a:gd name="T35" fmla="*/ 78 h 246"/>
                  <a:gd name="T36" fmla="*/ 879 w 2320"/>
                  <a:gd name="T37" fmla="*/ 6 h 246"/>
                  <a:gd name="T38" fmla="*/ 1095 w 2320"/>
                  <a:gd name="T39" fmla="*/ 78 h 246"/>
                  <a:gd name="T40" fmla="*/ 1122 w 2320"/>
                  <a:gd name="T41" fmla="*/ 189 h 246"/>
                  <a:gd name="T42" fmla="*/ 1038 w 2320"/>
                  <a:gd name="T43" fmla="*/ 240 h 246"/>
                  <a:gd name="T44" fmla="*/ 951 w 2320"/>
                  <a:gd name="T45" fmla="*/ 192 h 246"/>
                  <a:gd name="T46" fmla="*/ 966 w 2320"/>
                  <a:gd name="T47" fmla="*/ 84 h 246"/>
                  <a:gd name="T48" fmla="*/ 1185 w 2320"/>
                  <a:gd name="T49" fmla="*/ 6 h 246"/>
                  <a:gd name="T50" fmla="*/ 1398 w 2320"/>
                  <a:gd name="T51" fmla="*/ 81 h 246"/>
                  <a:gd name="T52" fmla="*/ 1407 w 2320"/>
                  <a:gd name="T53" fmla="*/ 189 h 246"/>
                  <a:gd name="T54" fmla="*/ 1329 w 2320"/>
                  <a:gd name="T55" fmla="*/ 237 h 246"/>
                  <a:gd name="T56" fmla="*/ 1242 w 2320"/>
                  <a:gd name="T57" fmla="*/ 189 h 246"/>
                  <a:gd name="T58" fmla="*/ 1251 w 2320"/>
                  <a:gd name="T59" fmla="*/ 84 h 246"/>
                  <a:gd name="T60" fmla="*/ 1467 w 2320"/>
                  <a:gd name="T61" fmla="*/ 3 h 246"/>
                  <a:gd name="T62" fmla="*/ 1692 w 2320"/>
                  <a:gd name="T63" fmla="*/ 84 h 246"/>
                  <a:gd name="T64" fmla="*/ 1707 w 2320"/>
                  <a:gd name="T65" fmla="*/ 189 h 246"/>
                  <a:gd name="T66" fmla="*/ 1620 w 2320"/>
                  <a:gd name="T67" fmla="*/ 240 h 246"/>
                  <a:gd name="T68" fmla="*/ 1533 w 2320"/>
                  <a:gd name="T69" fmla="*/ 186 h 246"/>
                  <a:gd name="T70" fmla="*/ 1554 w 2320"/>
                  <a:gd name="T71" fmla="*/ 81 h 246"/>
                  <a:gd name="T72" fmla="*/ 1767 w 2320"/>
                  <a:gd name="T73" fmla="*/ 3 h 246"/>
                  <a:gd name="T74" fmla="*/ 1995 w 2320"/>
                  <a:gd name="T75" fmla="*/ 87 h 246"/>
                  <a:gd name="T76" fmla="*/ 2013 w 2320"/>
                  <a:gd name="T77" fmla="*/ 195 h 246"/>
                  <a:gd name="T78" fmla="*/ 1926 w 2320"/>
                  <a:gd name="T79" fmla="*/ 246 h 246"/>
                  <a:gd name="T80" fmla="*/ 1836 w 2320"/>
                  <a:gd name="T81" fmla="*/ 195 h 246"/>
                  <a:gd name="T82" fmla="*/ 1851 w 2320"/>
                  <a:gd name="T83" fmla="*/ 84 h 246"/>
                  <a:gd name="T84" fmla="*/ 2067 w 2320"/>
                  <a:gd name="T85" fmla="*/ 0 h 246"/>
                  <a:gd name="T86" fmla="*/ 2280 w 2320"/>
                  <a:gd name="T87" fmla="*/ 81 h 246"/>
                  <a:gd name="T88" fmla="*/ 2307 w 2320"/>
                  <a:gd name="T89" fmla="*/ 189 h 246"/>
                  <a:gd name="T90" fmla="*/ 2211 w 2320"/>
                  <a:gd name="T91" fmla="*/ 240 h 246"/>
                  <a:gd name="T92" fmla="*/ 2127 w 2320"/>
                  <a:gd name="T93" fmla="*/ 192 h 246"/>
                  <a:gd name="T94" fmla="*/ 2142 w 2320"/>
                  <a:gd name="T95" fmla="*/ 81 h 246"/>
                  <a:gd name="T96" fmla="*/ 2319 w 2320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上矢印 18"/>
              <p:cNvSpPr/>
              <p:nvPr/>
            </p:nvSpPr>
            <p:spPr>
              <a:xfrm rot="6531626">
                <a:off x="3450654" y="5983639"/>
                <a:ext cx="515892" cy="72401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Picture 6" descr="http://www.sciweavers.org/upload/Tex2Img_1352969400/eq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85" y="5739354"/>
                <a:ext cx="432312" cy="39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://www.sciweavers.org/upload/Tex2Img_1352969420/eq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1387" y="5640324"/>
                <a:ext cx="532467" cy="39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http://www.sciweavers.org/upload/Tex2Img_1352969448/eq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907" y="5494645"/>
                <a:ext cx="456400" cy="316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http://www.sciweavers.org/upload/Tex2Img_1352969465/eq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124" y="5304885"/>
                <a:ext cx="414909" cy="288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円/楕円 25"/>
              <p:cNvSpPr/>
              <p:nvPr/>
            </p:nvSpPr>
            <p:spPr>
              <a:xfrm>
                <a:off x="1039074" y="5907690"/>
                <a:ext cx="2488954" cy="56243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上矢印 26"/>
              <p:cNvSpPr/>
              <p:nvPr/>
            </p:nvSpPr>
            <p:spPr>
              <a:xfrm rot="4125727">
                <a:off x="597146" y="6025713"/>
                <a:ext cx="515892" cy="72401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右矢印 1"/>
            <p:cNvSpPr/>
            <p:nvPr/>
          </p:nvSpPr>
          <p:spPr>
            <a:xfrm rot="18066400">
              <a:off x="2536652" y="4133979"/>
              <a:ext cx="470126" cy="21885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2556579" y="5577413"/>
              <a:ext cx="1279797" cy="1892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図 3" descr="%pptTeX&#10;\begin{document}&#10;\begin{eqnarray*}&#10;x_1-x_2=0&#10;\end{eqnarray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29" y="5778547"/>
              <a:ext cx="1625385" cy="264569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412614" y="3518497"/>
            <a:ext cx="4106162" cy="1325853"/>
            <a:chOff x="4642302" y="3912639"/>
            <a:chExt cx="4106162" cy="1325853"/>
          </a:xfrm>
        </p:grpSpPr>
        <p:sp>
          <p:nvSpPr>
            <p:cNvPr id="31" name="曲折矢印 30"/>
            <p:cNvSpPr/>
            <p:nvPr/>
          </p:nvSpPr>
          <p:spPr>
            <a:xfrm rot="16200000">
              <a:off x="4664973" y="3889968"/>
              <a:ext cx="672575" cy="717917"/>
            </a:xfrm>
            <a:prstGeom prst="ben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609423" y="4383760"/>
              <a:ext cx="3086486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Canonical OAM density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68050" y="4869160"/>
              <a:ext cx="1980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 YH, Yoshida (2012)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56258" y="1811119"/>
            <a:ext cx="8398138" cy="1648217"/>
            <a:chOff x="156258" y="2410213"/>
            <a:chExt cx="8398138" cy="1648217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56258" y="2410213"/>
              <a:ext cx="3263535" cy="1005085"/>
              <a:chOff x="156258" y="2410213"/>
              <a:chExt cx="3263535" cy="1005085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764386" y="2686265"/>
                <a:ext cx="2655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doubly-</a:t>
                </a:r>
                <a:r>
                  <a:rPr lang="en-US" altLang="ja-JP" sz="2400" dirty="0" err="1" smtClean="0">
                    <a:solidFill>
                      <a:srgbClr val="FF0000"/>
                    </a:solidFill>
                  </a:rPr>
                  <a:t>u</a:t>
                </a:r>
                <a:r>
                  <a:rPr kumimoji="1" lang="en-US" altLang="ja-JP" sz="2400" dirty="0" err="1" smtClean="0">
                    <a:solidFill>
                      <a:srgbClr val="FF0000"/>
                    </a:solidFill>
                  </a:rPr>
                  <a:t>nintegrate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上カーブ矢印 32"/>
              <p:cNvSpPr/>
              <p:nvPr/>
            </p:nvSpPr>
            <p:spPr>
              <a:xfrm rot="5215151">
                <a:off x="-71484" y="2637955"/>
                <a:ext cx="1005085" cy="549602"/>
              </a:xfrm>
              <a:prstGeom prst="curved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0" name="図 19" descr="%pptTeX&#10;\begin{document}&#10;\begin{eqnarray*}&#10;\Phi_D(x_1,x_2) = \delta(x_1-x_2) {\color{red} L_{can}^q(x_1)} + {\mathcal P}\frac{1}{x_1-x_2}\Phi_F(x_1,x_2)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07" y="3352912"/>
              <a:ext cx="7879089" cy="705518"/>
            </a:xfrm>
            <a:prstGeom prst="rect">
              <a:avLst/>
            </a:prstGeom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5757496" y="5270658"/>
            <a:ext cx="338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coincides with               defined </a:t>
            </a:r>
          </a:p>
          <a:p>
            <a:r>
              <a:rPr kumimoji="1" lang="en-US" altLang="ja-JP" dirty="0" smtClean="0"/>
              <a:t>via the Wigner distribution</a:t>
            </a:r>
            <a:endParaRPr kumimoji="1" lang="ja-JP" altLang="en-US" dirty="0"/>
          </a:p>
        </p:txBody>
      </p:sp>
      <p:pic>
        <p:nvPicPr>
          <p:cNvPr id="1026" name="Picture 2" descr="\newcommand{\nn}{\nonumber \\}&#10;\begin{eqnarray*}&#10;L_{can}(x)&#10;\end{eqnarray*}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87" y="5370394"/>
            <a:ext cx="659856" cy="2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885948" y="545664"/>
            <a:ext cx="755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Ji’s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OAM                         canonical OAM                    `potential OAM’       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Twist structure of OAM distributions</a:t>
            </a:r>
            <a:endParaRPr lang="ja-JP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00" y="1864292"/>
            <a:ext cx="6183021" cy="20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flipH="1">
            <a:off x="5918412" y="1676863"/>
            <a:ext cx="702934" cy="234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621346" y="1444954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Wandzur</a:t>
            </a:r>
            <a:r>
              <a:rPr lang="en-US" altLang="ja-JP" dirty="0" err="1" smtClean="0">
                <a:solidFill>
                  <a:srgbClr val="FF0000"/>
                </a:solidFill>
              </a:rPr>
              <a:t>a-Wilczek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4073" y="4404234"/>
            <a:ext cx="8312727" cy="13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38425" y="844212"/>
            <a:ext cx="192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YH,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Yoshida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(2012)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75343" y="4034902"/>
            <a:ext cx="251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Genuine twist-three 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6363873" y="3737835"/>
            <a:ext cx="792301" cy="21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88836" y="5776289"/>
            <a:ext cx="4349751" cy="61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8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6938" y="4923"/>
            <a:ext cx="5848359" cy="982337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Gluon Wigner distribution</a:t>
            </a:r>
            <a:endParaRPr kumimoji="1" lang="ja-JP" altLang="en-US" sz="32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867445" y="2932047"/>
            <a:ext cx="1287545" cy="1599630"/>
            <a:chOff x="6056437" y="3995732"/>
            <a:chExt cx="1416300" cy="1759593"/>
          </a:xfrm>
        </p:grpSpPr>
        <p:cxnSp>
          <p:nvCxnSpPr>
            <p:cNvPr id="27" name="直線コネクタ 26"/>
            <p:cNvCxnSpPr/>
            <p:nvPr/>
          </p:nvCxnSpPr>
          <p:spPr>
            <a:xfrm flipH="1" flipV="1">
              <a:off x="6444664" y="3997224"/>
              <a:ext cx="1028073" cy="1008112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6056437" y="4356902"/>
              <a:ext cx="1404156" cy="139842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343744" y="4077072"/>
              <a:ext cx="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6070547" y="3995732"/>
              <a:ext cx="376049" cy="37870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457549" y="2669659"/>
            <a:ext cx="3248669" cy="2673427"/>
            <a:chOff x="624758" y="2536080"/>
            <a:chExt cx="3248669" cy="2673427"/>
          </a:xfrm>
        </p:grpSpPr>
        <p:cxnSp>
          <p:nvCxnSpPr>
            <p:cNvPr id="22" name="直線矢印コネクタ 21"/>
            <p:cNvCxnSpPr/>
            <p:nvPr/>
          </p:nvCxnSpPr>
          <p:spPr>
            <a:xfrm flipH="1" flipV="1">
              <a:off x="965788" y="2787420"/>
              <a:ext cx="2553011" cy="24220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958002" y="2787420"/>
              <a:ext cx="2553011" cy="24220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/>
            <p:nvPr/>
          </p:nvSpPr>
          <p:spPr>
            <a:xfrm>
              <a:off x="2237233" y="4315867"/>
              <a:ext cx="149512" cy="16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42729" y="3648318"/>
              <a:ext cx="149512" cy="16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34" name="図 33" descr="%pptTeX&#10;\begin{document}&#10;\begin{eqnarray*}&#10;x^+&#10;\end{eqnarray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216" y="2536080"/>
              <a:ext cx="326211" cy="252958"/>
            </a:xfrm>
            <a:prstGeom prst="rect">
              <a:avLst/>
            </a:prstGeom>
          </p:spPr>
        </p:pic>
        <p:pic>
          <p:nvPicPr>
            <p:cNvPr id="35" name="図 34" descr="%pptTeX&#10;\begin{document}&#10;\begin{eqnarray*}&#10;x^-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58" y="2608210"/>
              <a:ext cx="292785" cy="165874"/>
            </a:xfrm>
            <a:prstGeom prst="rect">
              <a:avLst/>
            </a:prstGeom>
          </p:spPr>
        </p:pic>
        <p:pic>
          <p:nvPicPr>
            <p:cNvPr id="38" name="図 37" descr="%pptTeX&#10;\begin{document}&#10;\begin{eqnarray*}&#10;z/2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662" y="3261599"/>
              <a:ext cx="379491" cy="268917"/>
            </a:xfrm>
            <a:prstGeom prst="rect">
              <a:avLst/>
            </a:prstGeom>
          </p:spPr>
        </p:pic>
        <p:pic>
          <p:nvPicPr>
            <p:cNvPr id="39" name="図 38" descr="%pptTeX&#10;\begin{document}&#10;\begin{eqnarray*}&#10;-z/2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537" y="4617165"/>
              <a:ext cx="634452" cy="295809"/>
            </a:xfrm>
            <a:prstGeom prst="rect">
              <a:avLst/>
            </a:prstGeom>
          </p:spPr>
        </p:pic>
      </p:grpSp>
      <p:grpSp>
        <p:nvGrpSpPr>
          <p:cNvPr id="40" name="グループ化 39"/>
          <p:cNvGrpSpPr/>
          <p:nvPr/>
        </p:nvGrpSpPr>
        <p:grpSpPr>
          <a:xfrm rot="10800000">
            <a:off x="2158423" y="3844908"/>
            <a:ext cx="1287545" cy="1599630"/>
            <a:chOff x="6056437" y="3995732"/>
            <a:chExt cx="1416300" cy="1759593"/>
          </a:xfrm>
        </p:grpSpPr>
        <p:cxnSp>
          <p:nvCxnSpPr>
            <p:cNvPr id="41" name="直線コネクタ 40"/>
            <p:cNvCxnSpPr/>
            <p:nvPr/>
          </p:nvCxnSpPr>
          <p:spPr>
            <a:xfrm flipH="1" flipV="1">
              <a:off x="6444664" y="3997224"/>
              <a:ext cx="1028073" cy="1008112"/>
            </a:xfrm>
            <a:prstGeom prst="line">
              <a:avLst/>
            </a:prstGeom>
            <a:ln w="3810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6056437" y="4356902"/>
              <a:ext cx="1404156" cy="139842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343744" y="4077072"/>
              <a:ext cx="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6070547" y="3995732"/>
              <a:ext cx="376049" cy="37870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 descr="%pptTeX&#10;\begin{document}&#10;\begin{eqnarray*}&#10;&amp;&amp;xW(x,\vec{k}_\perp,\vec{b}_\perp) \\&amp;&amp;=\int \frac{d^2\Delta_\perp}{(2\pi)^2} e^{i\vec{b}_\perp \cdot \vec{\Delta}_\perp}&#10;\int \frac{dz^-d^2z_\perp}{16\pi^3}e^{ixP^+z^- -i\vec{k}_\perp\cdot \vec{z}_\perp}\langle P-\Delta/2|F^{+i}(-z/2) F^+_{\ i}(z/2)|P+\Delta/2\rangle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6" y="1026493"/>
            <a:ext cx="8510330" cy="919885"/>
          </a:xfrm>
          <a:prstGeom prst="rect">
            <a:avLst/>
          </a:prstGeom>
        </p:spPr>
      </p:pic>
      <p:pic>
        <p:nvPicPr>
          <p:cNvPr id="5" name="図 4" descr="%pptTeX&#10;\begin{document}&#10;\begin{eqnarray*}&#10;U^{[+]}&#10;\end{eqnarray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7" y="3708275"/>
            <a:ext cx="548891" cy="311705"/>
          </a:xfrm>
          <a:prstGeom prst="rect">
            <a:avLst/>
          </a:prstGeom>
        </p:spPr>
      </p:pic>
      <p:pic>
        <p:nvPicPr>
          <p:cNvPr id="6" name="図 5" descr="%pptTeX&#10;\begin{document}&#10;\begin{eqnarray*}&#10;U^{[-]}&#10;\end{eqnarray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36" y="4137679"/>
            <a:ext cx="607125" cy="342876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4063339" y="3347297"/>
            <a:ext cx="3733765" cy="2170784"/>
            <a:chOff x="4790244" y="3219580"/>
            <a:chExt cx="3733765" cy="2170784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790244" y="3219580"/>
              <a:ext cx="3243067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Weizsacker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-Williams distribution</a:t>
              </a:r>
            </a:p>
            <a:p>
              <a:endParaRPr kumimoji="1" lang="en-US" altLang="ja-JP" dirty="0" smtClean="0">
                <a:solidFill>
                  <a:srgbClr val="FF0000"/>
                </a:solidFill>
              </a:endParaRPr>
            </a:p>
            <a:p>
              <a:endParaRPr lang="en-US" altLang="ja-JP" dirty="0">
                <a:solidFill>
                  <a:srgbClr val="FF0000"/>
                </a:solidFill>
              </a:endParaRPr>
            </a:p>
            <a:p>
              <a:endParaRPr kumimoji="1" lang="en-US" altLang="ja-JP" dirty="0" smtClean="0">
                <a:solidFill>
                  <a:srgbClr val="FF0000"/>
                </a:solidFill>
              </a:endParaRPr>
            </a:p>
            <a:p>
              <a:endParaRPr kumimoji="1" lang="en-US" altLang="ja-JP" dirty="0">
                <a:solidFill>
                  <a:srgbClr val="FF0000"/>
                </a:solidFill>
              </a:endParaRPr>
            </a:p>
            <a:p>
              <a:r>
                <a:rPr lang="en-US" altLang="ja-JP" dirty="0">
                  <a:solidFill>
                    <a:srgbClr val="FF0000"/>
                  </a:solidFill>
                </a:rPr>
                <a:t>Dipole distribution</a:t>
              </a:r>
            </a:p>
            <a:p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8" name="図 7" descr="%pptTeX&#10;\begin{document}&#10;\begin{eqnarray*}&#10;{\rm Tr} [F(-z/2)U^{[+]}F(z/2)U^{[-]}]&#10;\end{eqnarray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955" y="5071183"/>
              <a:ext cx="3252054" cy="319181"/>
            </a:xfrm>
            <a:prstGeom prst="rect">
              <a:avLst/>
            </a:prstGeom>
          </p:spPr>
        </p:pic>
        <p:pic>
          <p:nvPicPr>
            <p:cNvPr id="12" name="図 11" descr="%pptTeX&#10;\begin{document}&#10;\begin{eqnarray*}&#10;{\rm Tr} [F(-z/2)U^{[+]}F(z/2)U^{[+]}]&#10;\end{eqnarray*}&#10;\end{document}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746" y="3752819"/>
              <a:ext cx="3249539" cy="319181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4515271" y="1839043"/>
            <a:ext cx="4495778" cy="1266929"/>
            <a:chOff x="4700461" y="1968736"/>
            <a:chExt cx="4495778" cy="126692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700461" y="2310591"/>
              <a:ext cx="4491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There are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two</a:t>
              </a:r>
              <a:r>
                <a:rPr kumimoji="1" lang="en-US" altLang="ja-JP" dirty="0" smtClean="0"/>
                <a:t> ways to make it gauge invariant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6974669" y="1968736"/>
              <a:ext cx="0" cy="3705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テキスト ボックス 2"/>
            <p:cNvSpPr txBox="1"/>
            <p:nvPr/>
          </p:nvSpPr>
          <p:spPr>
            <a:xfrm>
              <a:off x="5705988" y="2650890"/>
              <a:ext cx="34902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solidFill>
                    <a:srgbClr val="0070C0"/>
                  </a:solidFill>
                </a:rPr>
                <a:t>Bomhof</a:t>
              </a:r>
              <a:r>
                <a:rPr kumimoji="1" lang="en-US" altLang="ja-JP" sz="1600" dirty="0" smtClean="0">
                  <a:solidFill>
                    <a:srgbClr val="0070C0"/>
                  </a:solidFill>
                </a:rPr>
                <a:t>, Mulders, </a:t>
              </a:r>
              <a:r>
                <a:rPr kumimoji="1" lang="en-US" altLang="ja-JP" sz="1600" dirty="0" err="1" smtClean="0">
                  <a:solidFill>
                    <a:srgbClr val="0070C0"/>
                  </a:solidFill>
                </a:rPr>
                <a:t>Pijlman</a:t>
              </a:r>
              <a:r>
                <a:rPr kumimoji="1" lang="en-US" altLang="ja-JP" sz="1600" dirty="0" smtClean="0">
                  <a:solidFill>
                    <a:srgbClr val="0070C0"/>
                  </a:solidFill>
                </a:rPr>
                <a:t> (2006)</a:t>
              </a:r>
            </a:p>
            <a:p>
              <a:r>
                <a:rPr kumimoji="1" lang="en-US" altLang="ja-JP" sz="1600" dirty="0" smtClean="0">
                  <a:solidFill>
                    <a:srgbClr val="0070C0"/>
                  </a:solidFill>
                </a:rPr>
                <a:t>Dominguez, </a:t>
              </a:r>
              <a:r>
                <a:rPr kumimoji="1" lang="en-US" altLang="ja-JP" sz="1600" dirty="0" err="1" smtClean="0">
                  <a:solidFill>
                    <a:srgbClr val="0070C0"/>
                  </a:solidFill>
                </a:rPr>
                <a:t>Marquet</a:t>
              </a:r>
              <a:r>
                <a:rPr kumimoji="1" lang="en-US" altLang="ja-JP" sz="1600" dirty="0" smtClean="0">
                  <a:solidFill>
                    <a:srgbClr val="0070C0"/>
                  </a:solidFill>
                </a:rPr>
                <a:t>, Xiao, Yuan (2011)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3" name="Picture 4" descr="\newcommand{\nn}{\nonumber \\}&#10;\begin{eqnarray*}&#10;L^{WW}_g(x)=L^{dip}_g(x)&#10;\end{eqnarray*}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64" y="6341269"/>
            <a:ext cx="2218445" cy="3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1505697" y="6331264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One can prove that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6088" y="4323203"/>
            <a:ext cx="402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This was used to define gluon OAM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YH(2011)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992160" y="5582158"/>
            <a:ext cx="359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This has a better chance to be measured </a:t>
            </a:r>
          </a:p>
          <a:p>
            <a:r>
              <a:rPr lang="en-US" altLang="ja-JP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</a:rPr>
              <a:t>                                  YH</a:t>
            </a:r>
            <a:r>
              <a:rPr lang="en-US" altLang="ja-JP" sz="1600" dirty="0">
                <a:solidFill>
                  <a:srgbClr val="0070C0"/>
                </a:solidFill>
              </a:rPr>
              <a:t>, Xiao, Yuan (2016)</a:t>
            </a:r>
          </a:p>
        </p:txBody>
      </p:sp>
    </p:spTree>
    <p:extLst>
      <p:ext uri="{BB962C8B-B14F-4D97-AF65-F5344CB8AC3E}">
        <p14:creationId xmlns:p14="http://schemas.microsoft.com/office/powerpoint/2010/main" val="23081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842" y="-14329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Dipole g</a:t>
            </a:r>
            <a:r>
              <a:rPr kumimoji="1" lang="en-US" altLang="ja-JP" sz="2800" dirty="0" smtClean="0"/>
              <a:t>luon Wigner distribution at small-x</a:t>
            </a:r>
            <a:endParaRPr kumimoji="1" lang="ja-JP" altLang="en-US" sz="2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84921" y="2669817"/>
            <a:ext cx="3345998" cy="389885"/>
            <a:chOff x="128851" y="2784643"/>
            <a:chExt cx="3345998" cy="389885"/>
          </a:xfrm>
        </p:grpSpPr>
        <p:pic>
          <p:nvPicPr>
            <p:cNvPr id="12" name="図 11" descr="%pptTeX&#10;\begin{document}&#10;\begin{eqnarray*}&#10;e^{ixP^+z^-}\approx 1&#10;\end{eqnarray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670" y="2784643"/>
              <a:ext cx="1512179" cy="312396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28851" y="2805196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Approximate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84921" y="3313981"/>
            <a:ext cx="8341014" cy="1205901"/>
            <a:chOff x="117423" y="3395657"/>
            <a:chExt cx="8341014" cy="1205901"/>
          </a:xfrm>
        </p:grpSpPr>
        <p:pic>
          <p:nvPicPr>
            <p:cNvPr id="10" name="図 9" descr="%pptTeX&#10;\begin{document}&#10;\begin{eqnarray*}&#10;-F^{+i}+D^+A^i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468" y="4343951"/>
              <a:ext cx="1646132" cy="257607"/>
            </a:xfrm>
            <a:prstGeom prst="rect">
              <a:avLst/>
            </a:prstGeom>
          </p:spPr>
        </p:pic>
        <p:sp>
          <p:nvSpPr>
            <p:cNvPr id="11" name="右中かっこ 10"/>
            <p:cNvSpPr/>
            <p:nvPr/>
          </p:nvSpPr>
          <p:spPr>
            <a:xfrm rot="5400000">
              <a:off x="6570516" y="3345851"/>
              <a:ext cx="435099" cy="14071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7423" y="3478608"/>
              <a:ext cx="1678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Use</a:t>
              </a:r>
              <a:r>
                <a:rPr kumimoji="1" lang="ja-JP" altLang="en-US" dirty="0" smtClean="0"/>
                <a:t> </a:t>
              </a:r>
              <a:r>
                <a:rPr kumimoji="1" lang="en-US" altLang="ja-JP" dirty="0" smtClean="0"/>
                <a:t>the</a:t>
              </a:r>
              <a:r>
                <a:rPr kumimoji="1" lang="ja-JP" altLang="en-US" dirty="0" smtClean="0"/>
                <a:t> </a:t>
              </a:r>
              <a:r>
                <a:rPr kumimoji="1" lang="en-US" altLang="ja-JP" dirty="0" smtClean="0"/>
                <a:t>identity</a:t>
              </a:r>
              <a:endParaRPr kumimoji="1" lang="ja-JP" altLang="en-US" dirty="0"/>
            </a:p>
          </p:txBody>
        </p:sp>
        <p:pic>
          <p:nvPicPr>
            <p:cNvPr id="23" name="図 22" descr="%pptTeX&#10;\begin{document}&#10;\begin{eqnarray*}&#10;\partial^i_{z} U_{\infty,-\infty}(\vec{z}_\perp) =-ig\int \! dz^- U_{\infty,z^-} \partial^i A^+(z^-,\vec{z}_\perp)U_{z^-,-\infty}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044" y="3395657"/>
              <a:ext cx="6368393" cy="594384"/>
            </a:xfrm>
            <a:prstGeom prst="rect">
              <a:avLst/>
            </a:prstGeom>
          </p:spPr>
        </p:pic>
      </p:grpSp>
      <p:pic>
        <p:nvPicPr>
          <p:cNvPr id="7" name="図 6" descr="%pptTeX&#10;\begin{document}&#10;\begin{eqnarray*}&#10;&amp;&amp;xW(x,\vec{k}_\perp,\vec{b}_\perp) \\&amp;&amp;=\int_{\Delta_\perp} e^{i\vec{b}_\perp \cdot \vec{\Delta}_\perp}&#10;\int_{z^-,z_\perp} e^{ixP^+z^- -i\vec{k}_\perp\cdot \vec{z}_\perp}\langle P-\Delta/2|{\rm Tr} F^{+i}(-z/2) U^{[+]} F^+_{\ i}(z/2) U^{[-]}|P+\Delta/2\rangle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5" y="1304652"/>
            <a:ext cx="8682137" cy="91561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534322" y="764604"/>
            <a:ext cx="218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YH, Xiao, Yuan (2016)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74892" y="6043366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``Dipole S-matrix”</a:t>
            </a:r>
            <a:endParaRPr kumimoji="1" lang="ja-JP" altLang="en-US" sz="2400" dirty="0"/>
          </a:p>
        </p:txBody>
      </p:sp>
      <p:pic>
        <p:nvPicPr>
          <p:cNvPr id="4098" name="Picture 2" descr="\newcommand{\nn}{\nonumber \\}&#10;\begin{eqnarray*}&#10;xW(x,\vec{k}_\perp,\vec{b}_\perp) &amp;\approx&amp; \frac{2N_c}{\alpha_s}\int \frac{d^2\vec{r}_\perp}{(2\pi)^2}e^{i\vec{k}_\perp \cdot \vec{r}_\perp} \left(\frac{1}{4}\vec{\nabla}_b^2 -\vec{\nabla}_r^2 \right)S(\vec{r}_\perp,\vec{b}_\perp)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8" y="4949895"/>
            <a:ext cx="6558932" cy="6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newcommand{\nn}{\nonumber \\}&#10;\begin{eqnarray*}&#10;\textcolor[rgb]{1,0,0}{S(\vec{r}_\perp,\vec{b}_\perp)=\left\langle \frac{1}{N_c} {\rm Tr}\, U\left(\vec{b}_\perp-\frac{\vec{r}_\perp}{2}\right)U^\dagger\left(\vec{b}_\perp+\frac{\vec{r}_\perp}{2}\right) \right\rangle_x}&#10;\end{eqnarray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0" y="6037348"/>
            <a:ext cx="4623888" cy="4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786" y="-17630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Probing Wigner in Diffractive </a:t>
            </a:r>
            <a:r>
              <a:rPr lang="en-US" altLang="ja-JP" sz="3200" dirty="0" err="1" smtClean="0"/>
              <a:t>dijet</a:t>
            </a:r>
            <a:r>
              <a:rPr lang="en-US" altLang="ja-JP" sz="3200" dirty="0" smtClean="0"/>
              <a:t> production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7" y="1405549"/>
            <a:ext cx="4057778" cy="2548861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3859905" y="1596013"/>
            <a:ext cx="735093" cy="400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857322" y="2154079"/>
            <a:ext cx="735093" cy="36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27971" y="1559297"/>
            <a:ext cx="667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Jet 1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Jet 2</a:t>
            </a:r>
            <a:endParaRPr kumimoji="1" lang="en-US" altLang="ja-JP" sz="2000" dirty="0" smtClean="0"/>
          </a:p>
        </p:txBody>
      </p:sp>
      <p:pic>
        <p:nvPicPr>
          <p:cNvPr id="26" name="図 25" descr="%pptTeX&#10;\begin{document}&#10;\begin{eqnarray*}&#10;\vec{\Delta_\perp }= - (\vec{k}_{1\perp}+\vec{k}_{2\perp})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28" y="1830443"/>
            <a:ext cx="2104216" cy="299305"/>
          </a:xfrm>
          <a:prstGeom prst="rect">
            <a:avLst/>
          </a:prstGeom>
        </p:spPr>
      </p:pic>
      <p:pic>
        <p:nvPicPr>
          <p:cNvPr id="27" name="図 26" descr="%pptTeX&#10;\begin{document}&#10;\begin{eqnarray*}&#10;\vec{P}_\perp= \frac{1}{2}(\vec{k}_{2\perp} -\vec{k}_{1\perp})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67" y="2715775"/>
            <a:ext cx="1875419" cy="45136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444899" y="3189440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Dijet relative momentum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3796" y="2185660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Proton recoil momentum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47239" y="3969902"/>
            <a:ext cx="213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Fourier transform of </a:t>
            </a:r>
            <a:endParaRPr kumimoji="1" lang="ja-JP" altLang="en-US" dirty="0"/>
          </a:p>
        </p:txBody>
      </p:sp>
      <p:pic>
        <p:nvPicPr>
          <p:cNvPr id="33" name="図 32" descr="%pptTeX&#10;\begin{document}&#10;\begin{eqnarray*}&#10;S(\vec{r}_\perp,\vec{b}_\perp)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01" y="3998119"/>
            <a:ext cx="965288" cy="299305"/>
          </a:xfrm>
          <a:prstGeom prst="rect">
            <a:avLst/>
          </a:prstGeom>
        </p:spPr>
      </p:pic>
      <p:cxnSp>
        <p:nvCxnSpPr>
          <p:cNvPr id="35" name="直線矢印コネクタ 34"/>
          <p:cNvCxnSpPr/>
          <p:nvPr/>
        </p:nvCxnSpPr>
        <p:spPr>
          <a:xfrm flipH="1">
            <a:off x="4894187" y="4404769"/>
            <a:ext cx="170455" cy="361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032431" y="842611"/>
            <a:ext cx="1954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</a:rPr>
              <a:t>YH, Xiao, Yuan (2016)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3201" y="6224278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(for                small)</a:t>
            </a:r>
            <a:endParaRPr kumimoji="1" lang="ja-JP" altLang="en-US" dirty="0"/>
          </a:p>
        </p:txBody>
      </p:sp>
      <p:pic>
        <p:nvPicPr>
          <p:cNvPr id="3074" name="Picture 2" descr="https://latex.codecogs.com/gif.latex?%5Cepsilon%20%5Csim%20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7" y="6301722"/>
            <a:ext cx="705646" cy="2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eqnarray}&#10;\frac{d\sigma ^{\gamma_{T}^{\ast }A\rightarrow q\bar{q}X}}{dy_1d^2k_{1\perp}dy_2d^2k_{2\perp}}&#10;&amp;\propto&amp; \int d^2 q_\perp d^2 q_\perp^\prime  S(q_\perp, \Delta_\perp)S(q_\perp^\prime , \Delta_\perp)  \nonumber \\&#10;&amp;&amp; \times\left[  \frac{P_\perp}{P_\perp^2 +\epsilon_f^2 } - \frac{P_\perp-q_\perp }{(P_\perp-q_\perp)^2 +\epsilon_f^2} \right] \cdot  \left[  \frac{P_\perp}{P_\perp^2 +\epsilon_f^2 }  - \frac{P_\perp-q_\perp^\prime}{(P_\perp-q_\perp^\prime)^2 +\epsilon_f^2 } \right] &#10;\end{equnarray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3" y="4677225"/>
            <a:ext cx="8398271" cy="13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eqnarray}&#10;\propto \left|S(P_\perp,\Delta_\perp)\right|^2&#10;\end{equnarray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0" y="6247577"/>
            <a:ext cx="1632341" cy="3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Nucleon spin decomposition</a:t>
            </a:r>
            <a:endParaRPr kumimoji="1" lang="en-US" altLang="ja-JP" dirty="0" smtClean="0"/>
          </a:p>
          <a:p>
            <a:r>
              <a:rPr lang="en-US" altLang="ja-JP" dirty="0" smtClean="0"/>
              <a:t>Orbital angular momentum and Wigner distribution </a:t>
            </a:r>
          </a:p>
          <a:p>
            <a:r>
              <a:rPr lang="en-US" altLang="ja-JP" dirty="0" smtClean="0"/>
              <a:t>Method to </a:t>
            </a:r>
            <a:r>
              <a:rPr lang="en-US" altLang="ja-JP" dirty="0" smtClean="0"/>
              <a:t>measure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gluon OAM at small-x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1524" y="535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Where is spin dependence?</a:t>
            </a:r>
            <a:endParaRPr kumimoji="1" lang="ja-JP" altLang="en-US" sz="4000" dirty="0"/>
          </a:p>
        </p:txBody>
      </p:sp>
      <p:pic>
        <p:nvPicPr>
          <p:cNvPr id="5" name="図 4" descr="%pptTeX&#10;\begin{document}&#10;\begin{eqnarray*}&#10;e^{ixP^+z^-}\approx 1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62" y="5305073"/>
            <a:ext cx="1249735" cy="25817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51130" y="2733854"/>
            <a:ext cx="32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“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”                   “</a:t>
            </a:r>
            <a:r>
              <a:rPr lang="en-US" altLang="ja-JP" dirty="0" err="1" smtClean="0">
                <a:solidFill>
                  <a:srgbClr val="FF0000"/>
                </a:solidFill>
              </a:rPr>
              <a:t>o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dderon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\begin{eqnarray}&#10;S(x,\Delta_\perp, q_\perp) &#10;\end{equnarray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2" y="3797592"/>
            <a:ext cx="1198985" cy="2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552787" y="3724313"/>
            <a:ext cx="620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annot contain the structure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                                                                    forbidden by PT symmetry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068" y="5268770"/>
            <a:ext cx="7559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Reason: </a:t>
            </a:r>
            <a:r>
              <a:rPr lang="en-US" altLang="ja-JP" sz="2000" dirty="0" err="1" smtClean="0"/>
              <a:t>eikonal</a:t>
            </a:r>
            <a:r>
              <a:rPr lang="en-US" altLang="ja-JP" sz="2000" dirty="0" smtClean="0"/>
              <a:t> approximation</a:t>
            </a:r>
          </a:p>
          <a:p>
            <a:endParaRPr kumimoji="1" lang="en-US" altLang="ja-JP" sz="2000" dirty="0"/>
          </a:p>
          <a:p>
            <a:r>
              <a:rPr lang="en-US" altLang="ja-JP" sz="2000" dirty="0" smtClean="0"/>
              <a:t>                    </a:t>
            </a:r>
            <a:r>
              <a:rPr lang="en-US" altLang="ja-JP" sz="2000" dirty="0" smtClean="0"/>
              <a:t>                                       All </a:t>
            </a:r>
            <a:r>
              <a:rPr lang="en-US" altLang="ja-JP" sz="2000" dirty="0" smtClean="0"/>
              <a:t>the information about spin is </a:t>
            </a:r>
            <a:r>
              <a:rPr lang="en-US" altLang="ja-JP" sz="2000" dirty="0" smtClean="0"/>
              <a:t>lost…</a:t>
            </a:r>
            <a:endParaRPr kumimoji="1" lang="ja-JP" altLang="en-US" sz="2000" dirty="0"/>
          </a:p>
        </p:txBody>
      </p:sp>
      <p:pic>
        <p:nvPicPr>
          <p:cNvPr id="3074" name="Picture 2" descr="\newcommand{\nn}{\nonumber \\}&#10;\begin{eqnarray*}&#10;=P(x,\Delta_\perp,q_\perp) + iq_\perp \cdot \Delta_\perp O(x,|q_\perp| )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4" y="2445718"/>
            <a:ext cx="4680203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newcommand{\nn}{\nonumber \\}&#10;\begin{eqnarray*}&#10;S(x,\Delta_\perp, q_\perp) &amp;\equiv&amp;  \int d^2x_\perp d^2y_\perp e^{iq_\perp \cdot (x_\perp-y_\perp)+ i(x_\perp + y_\perp)\cdot \frac{\Delta_\perp}{2}} &#10; \left\langle P+\frac{\Delta}{2}\left| \frac{1}{N_c}  {\rm Tr} \left[U(x_\perp) U^\dagger(y_\perp)\right]&#10; \right|P-\frac{\Delta}{2}\right\rangle \nonumber \\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8" y="1791229"/>
            <a:ext cx="8436396" cy="4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newcommand{\nn}{\nonumber \\}&#10;\begin{eqnarray*}&#10;W=i\frac{S^+}{P^+} \epsilon^{ij}q_\perp^i \Delta_\perp^j f(x,q_\perp)+\cdots 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8" y="4154902"/>
            <a:ext cx="3424366" cy="5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777" y="-150735"/>
            <a:ext cx="8220882" cy="1293193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OAM as a next-to-</a:t>
            </a:r>
            <a:r>
              <a:rPr kumimoji="1" lang="en-US" altLang="ja-JP" sz="4000" dirty="0" err="1" smtClean="0"/>
              <a:t>eikonal</a:t>
            </a:r>
            <a:r>
              <a:rPr kumimoji="1" lang="en-US" altLang="ja-JP" sz="4000" dirty="0" smtClean="0"/>
              <a:t> effect</a:t>
            </a:r>
            <a:endParaRPr kumimoji="1" lang="ja-JP" altLang="en-US" sz="4000" dirty="0"/>
          </a:p>
        </p:txBody>
      </p:sp>
      <p:pic>
        <p:nvPicPr>
          <p:cNvPr id="5" name="図 4" descr="%pptTeX&#10;\begin{document}&#10;\begin{eqnarray*}&#10;e^{ixP^+z^-}\approx 1 + ixP^+z^-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03" y="1491216"/>
            <a:ext cx="4243801" cy="487736"/>
          </a:xfrm>
          <a:prstGeom prst="rect">
            <a:avLst/>
          </a:prstGeom>
        </p:spPr>
      </p:pic>
      <p:pic>
        <p:nvPicPr>
          <p:cNvPr id="3078" name="Picture 6" descr="\begin{eqnarray}&#10;W=W_0+\delta W&#10;\end{equnarray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3" y="2357472"/>
            <a:ext cx="1939350" cy="2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begin{eqnarray}&#10; \delta W(x,\Delta_\perp,q_\perp,S)&amp;=&amp;\frac{2P^+}{g^2(2\pi)^3}\int d^2x_\perp d^2y_\perp e^{i(q_\perp +\frac{\Delta_\perp}{2})\cdot x_\perp + i(-q_\perp+ \frac{\Delta_\perp}{2})\cdot y_\perp } \nonumber\\&#10;&amp;&amp; \times \biggl\{ &#10;  \left(q_\perp^i-\frac{\Delta^i_\perp}{2}\right)\int dz^- \left\langle  {\rm Tr} \left[  U_{\infty z^-} (x_\perp)\overleftarrow{D}_i  U_{z^--\infty} (x_\perp) U^\dagger(y_\perp)  \right] \right\rangle  \nonumber \\&#10;&amp;&amp; \qquad + \left(q_\perp^i +\frac{\Delta^i_\perp}{2} \right) \int dz^- \left\langle  {\rm Tr} \left[U(x_\perp)  U_{-\infty z^-}(y_\perp) D_i U_{z^-\infty} (y_\perp)  \right] \right\rangle \biggr\} &#10;\end{equnarray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0" y="2827569"/>
            <a:ext cx="7566363" cy="16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2789" y="4629064"/>
            <a:ext cx="3518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Parameterization of the matrix element 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\newcommand{\nn}{\nonumber \\}&#10;\begin{eqnarray*}&#10;&amp;&amp; F.T.\int dz^-  \left\langle  {\rm Tr} \left[  U_{\infty z^-}(x_\perp) \overleftarrow{D}_i U_{z^--\infty} (x_\perp) U^\dagger(y_\perp)  \right] \right\rangle \nonumber \\&#10;&amp;&amp; \quad \sim i\frac{S^+}{2P^+} \epsilon_{ij} \left( q_\perp^j + \frac{\Delta_\perp^j}{2} + \left(q^j_\perp-\frac{\Delta^j_\perp}{2}\right)  A \right) \textcolor[rgb]{1,0,0}{f(x,|q_\perp|)} +  i\frac{S^+}{2P^+} \epsilon_{ij}q^j_\perp \Delta_\perp \cdot q_\perp B \nonumber \\&#10;&amp;&amp; \quad + \frac{S^+}{2P^+} \epsilon_{ij} \left( q_\perp^j + \frac{\Delta_\perp^j}{2} + \left(q^j_\perp-\frac{\Delta^j_\perp}{2}\right)  C \right) D(x,|q_\perp|) +  \frac{S^+}{2P^+} \epsilon_{ij}q^j_\perp \Delta_\perp \cdot q_\perp E +\cdots&#10;\end{eqnarray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28" y="5145202"/>
            <a:ext cx="5921950" cy="15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26218" y="84575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 smtClean="0">
                <a:sym typeface="Wingdings" panose="05000000000000000000" pitchFamily="2" charset="2"/>
              </a:rPr>
              <a:t>  </a:t>
            </a:r>
            <a:r>
              <a:rPr lang="en-US" altLang="ja-JP" sz="1600" dirty="0" smtClean="0"/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YH, Nakagawa, Yuan, Zhao   </a:t>
            </a:r>
            <a:r>
              <a:rPr lang="en-US" altLang="ja-JP" sz="1600" dirty="0"/>
              <a:t>arXiv:1612.02445 </a:t>
            </a:r>
            <a:r>
              <a:rPr lang="en-US" altLang="ja-JP" sz="1600" dirty="0">
                <a:solidFill>
                  <a:srgbClr val="0070C0"/>
                </a:solidFill>
              </a:rPr>
              <a:t> </a:t>
            </a:r>
            <a:endParaRPr lang="en-US" altLang="ja-JP" sz="16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155096" y="5145202"/>
            <a:ext cx="556591" cy="48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690271" y="4903276"/>
            <a:ext cx="7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OAM!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2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261" y="-88917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Dijet production at next-to-</a:t>
            </a:r>
            <a:r>
              <a:rPr kumimoji="1" lang="en-US" altLang="ja-JP" sz="3600" dirty="0" err="1" smtClean="0"/>
              <a:t>eikonal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pic>
        <p:nvPicPr>
          <p:cNvPr id="4098" name="Picture 2" descr="\begin{eqnarray}&#10; \int d^2x_\perp d^2x'_\perp d^2 y_\perp d^2y'_\perp e^{-ik_{1\perp}\cdot x_\perp - ik_{2\perp} \cdot y_\perp}  \label{go}  \nn &#10;&amp;&amp; \times \left\langle\frac{1}{N_c}{\rm Tr}[U(x_\perp,x'_\perp)U^\dagger(y_\perp,y'_\perp)] \right\rangle  \frac{\varepsilon K_1(\varepsilon r'_\perp)}{2\pi} \frac{r'^i_\perp }{r'_\perp}&#10;\end{equnarray}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8" y="2094253"/>
            <a:ext cx="7693446" cy="5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begin{eqnarray}&#10; \int d^2x_\perp  d^2 y_\perp e^{-ik_{1\perp}\cdot x_\perp - ik_{2\perp} \cdot y_\perp}  \nn &amp;&amp;&#10; \times \left\langle\frac{1}{N_c}{\rm Tr}[U(x_\perp)U^\dagger(y_\perp)] \right\rangle  \frac{\varepsilon K_1(\varepsilon r_\perp)}{2\pi} \frac{r^i_\perp }{r_\perp}&#10;\end{equnarray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1" y="1374816"/>
            <a:ext cx="5077689" cy="4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22671" y="6456896"/>
            <a:ext cx="410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c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f. </a:t>
            </a:r>
            <a:r>
              <a:rPr kumimoji="1" lang="en-US" altLang="ja-JP" sz="1400" dirty="0" err="1" smtClean="0">
                <a:solidFill>
                  <a:srgbClr val="0070C0"/>
                </a:solidFill>
              </a:rPr>
              <a:t>Altinoluk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1400" dirty="0" err="1" smtClean="0">
                <a:solidFill>
                  <a:srgbClr val="0070C0"/>
                </a:solidFill>
              </a:rPr>
              <a:t>Armesto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1400" dirty="0" err="1" smtClean="0">
                <a:solidFill>
                  <a:srgbClr val="0070C0"/>
                </a:solidFill>
              </a:rPr>
              <a:t>Beuf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, Martinez, Salgado (2014) 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15" name="Picture 2" descr="\begin{eqnarray}&#10;\left[ i\frac{\partial}{\partial x^-} + \frac{1}{2k^-}D^2_{x_\perp} - gA^+(x^-,x_\perp) \right] G_{k^-}(x^-,x_\perp,x'^-,x'_\perp) =i\delta(x^- - x'^-)\delta^{(2)}(x_\perp-x'_\perp)&#10;\end{equnarray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5" y="5281019"/>
            <a:ext cx="7585914" cy="4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6"/>
          <p:cNvSpPr>
            <a:spLocks noChangeAspect="1"/>
          </p:cNvSpPr>
          <p:nvPr/>
        </p:nvSpPr>
        <p:spPr bwMode="auto">
          <a:xfrm>
            <a:off x="1304403" y="3429729"/>
            <a:ext cx="1388218" cy="207071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5"/>
          <p:cNvSpPr>
            <a:spLocks noChangeAspect="1"/>
          </p:cNvSpPr>
          <p:nvPr/>
        </p:nvSpPr>
        <p:spPr bwMode="auto">
          <a:xfrm rot="5400000">
            <a:off x="5334233" y="3941805"/>
            <a:ext cx="1246649" cy="133114"/>
          </a:xfrm>
          <a:custGeom>
            <a:avLst/>
            <a:gdLst>
              <a:gd name="T0" fmla="*/ 0 w 2320"/>
              <a:gd name="T1" fmla="*/ 495994 h 246"/>
              <a:gd name="T2" fmla="*/ 30315564 w 2320"/>
              <a:gd name="T3" fmla="*/ 13883780 h 246"/>
              <a:gd name="T4" fmla="*/ 34227588 w 2320"/>
              <a:gd name="T5" fmla="*/ 30743120 h 246"/>
              <a:gd name="T6" fmla="*/ 20536311 w 2320"/>
              <a:gd name="T7" fmla="*/ 40164169 h 246"/>
              <a:gd name="T8" fmla="*/ 7823241 w 2320"/>
              <a:gd name="T9" fmla="*/ 31734702 h 246"/>
              <a:gd name="T10" fmla="*/ 11246363 w 2320"/>
              <a:gd name="T11" fmla="*/ 13883780 h 246"/>
              <a:gd name="T12" fmla="*/ 46940657 w 2320"/>
              <a:gd name="T13" fmla="*/ 495994 h 246"/>
              <a:gd name="T14" fmla="*/ 80190038 w 2320"/>
              <a:gd name="T15" fmla="*/ 13388192 h 246"/>
              <a:gd name="T16" fmla="*/ 83123854 w 2320"/>
              <a:gd name="T17" fmla="*/ 32230696 h 246"/>
              <a:gd name="T18" fmla="*/ 70410784 w 2320"/>
              <a:gd name="T19" fmla="*/ 40164169 h 246"/>
              <a:gd name="T20" fmla="*/ 56231009 w 2320"/>
              <a:gd name="T21" fmla="*/ 32230696 h 246"/>
              <a:gd name="T22" fmla="*/ 58675519 w 2320"/>
              <a:gd name="T23" fmla="*/ 13388192 h 246"/>
              <a:gd name="T24" fmla="*/ 93880911 w 2320"/>
              <a:gd name="T25" fmla="*/ 495994 h 246"/>
              <a:gd name="T26" fmla="*/ 129086303 w 2320"/>
              <a:gd name="T27" fmla="*/ 13388192 h 246"/>
              <a:gd name="T28" fmla="*/ 132998328 w 2320"/>
              <a:gd name="T29" fmla="*/ 31238708 h 246"/>
              <a:gd name="T30" fmla="*/ 119307050 w 2320"/>
              <a:gd name="T31" fmla="*/ 40164169 h 246"/>
              <a:gd name="T32" fmla="*/ 105616177 w 2320"/>
              <a:gd name="T33" fmla="*/ 30743120 h 246"/>
              <a:gd name="T34" fmla="*/ 108549993 w 2320"/>
              <a:gd name="T35" fmla="*/ 12892197 h 246"/>
              <a:gd name="T36" fmla="*/ 143266483 w 2320"/>
              <a:gd name="T37" fmla="*/ 991582 h 246"/>
              <a:gd name="T38" fmla="*/ 178471875 w 2320"/>
              <a:gd name="T39" fmla="*/ 12892197 h 246"/>
              <a:gd name="T40" fmla="*/ 182872398 w 2320"/>
              <a:gd name="T41" fmla="*/ 31238708 h 246"/>
              <a:gd name="T42" fmla="*/ 169181524 w 2320"/>
              <a:gd name="T43" fmla="*/ 39668581 h 246"/>
              <a:gd name="T44" fmla="*/ 155001748 w 2320"/>
              <a:gd name="T45" fmla="*/ 31734702 h 246"/>
              <a:gd name="T46" fmla="*/ 157446259 w 2320"/>
              <a:gd name="T47" fmla="*/ 13883780 h 246"/>
              <a:gd name="T48" fmla="*/ 193140553 w 2320"/>
              <a:gd name="T49" fmla="*/ 991582 h 246"/>
              <a:gd name="T50" fmla="*/ 227857043 w 2320"/>
              <a:gd name="T51" fmla="*/ 13388192 h 246"/>
              <a:gd name="T52" fmla="*/ 229324153 w 2320"/>
              <a:gd name="T53" fmla="*/ 31238708 h 246"/>
              <a:gd name="T54" fmla="*/ 216611084 w 2320"/>
              <a:gd name="T55" fmla="*/ 39172586 h 246"/>
              <a:gd name="T56" fmla="*/ 202430904 w 2320"/>
              <a:gd name="T57" fmla="*/ 31238708 h 246"/>
              <a:gd name="T58" fmla="*/ 203898014 w 2320"/>
              <a:gd name="T59" fmla="*/ 13883780 h 246"/>
              <a:gd name="T60" fmla="*/ 239103406 w 2320"/>
              <a:gd name="T61" fmla="*/ 495994 h 246"/>
              <a:gd name="T62" fmla="*/ 275775505 w 2320"/>
              <a:gd name="T63" fmla="*/ 13883780 h 246"/>
              <a:gd name="T64" fmla="*/ 278220419 w 2320"/>
              <a:gd name="T65" fmla="*/ 31238708 h 246"/>
              <a:gd name="T66" fmla="*/ 264040643 w 2320"/>
              <a:gd name="T67" fmla="*/ 39668581 h 246"/>
              <a:gd name="T68" fmla="*/ 249860464 w 2320"/>
              <a:gd name="T69" fmla="*/ 30743120 h 246"/>
              <a:gd name="T70" fmla="*/ 253283182 w 2320"/>
              <a:gd name="T71" fmla="*/ 13388192 h 246"/>
              <a:gd name="T72" fmla="*/ 287999672 w 2320"/>
              <a:gd name="T73" fmla="*/ 495994 h 246"/>
              <a:gd name="T74" fmla="*/ 325161077 w 2320"/>
              <a:gd name="T75" fmla="*/ 14379774 h 246"/>
              <a:gd name="T76" fmla="*/ 328094893 w 2320"/>
              <a:gd name="T77" fmla="*/ 32230696 h 246"/>
              <a:gd name="T78" fmla="*/ 313914713 w 2320"/>
              <a:gd name="T79" fmla="*/ 40660163 h 246"/>
              <a:gd name="T80" fmla="*/ 299246035 w 2320"/>
              <a:gd name="T81" fmla="*/ 32230696 h 246"/>
              <a:gd name="T82" fmla="*/ 301690546 w 2320"/>
              <a:gd name="T83" fmla="*/ 13883780 h 246"/>
              <a:gd name="T84" fmla="*/ 336895938 w 2320"/>
              <a:gd name="T85" fmla="*/ 0 h 246"/>
              <a:gd name="T86" fmla="*/ 371612428 w 2320"/>
              <a:gd name="T87" fmla="*/ 13388192 h 246"/>
              <a:gd name="T88" fmla="*/ 376013355 w 2320"/>
              <a:gd name="T89" fmla="*/ 31238708 h 246"/>
              <a:gd name="T90" fmla="*/ 360366469 w 2320"/>
              <a:gd name="T91" fmla="*/ 39668581 h 246"/>
              <a:gd name="T92" fmla="*/ 346675191 w 2320"/>
              <a:gd name="T93" fmla="*/ 31734702 h 246"/>
              <a:gd name="T94" fmla="*/ 349120106 w 2320"/>
              <a:gd name="T95" fmla="*/ 13388192 h 246"/>
              <a:gd name="T96" fmla="*/ 377968963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5"/>
          <p:cNvSpPr>
            <a:spLocks noChangeAspect="1"/>
          </p:cNvSpPr>
          <p:nvPr/>
        </p:nvSpPr>
        <p:spPr bwMode="auto">
          <a:xfrm rot="5400000">
            <a:off x="2986220" y="3916227"/>
            <a:ext cx="1246649" cy="133114"/>
          </a:xfrm>
          <a:custGeom>
            <a:avLst/>
            <a:gdLst>
              <a:gd name="T0" fmla="*/ 0 w 2320"/>
              <a:gd name="T1" fmla="*/ 495994 h 246"/>
              <a:gd name="T2" fmla="*/ 30315564 w 2320"/>
              <a:gd name="T3" fmla="*/ 13883780 h 246"/>
              <a:gd name="T4" fmla="*/ 34227588 w 2320"/>
              <a:gd name="T5" fmla="*/ 30743120 h 246"/>
              <a:gd name="T6" fmla="*/ 20536311 w 2320"/>
              <a:gd name="T7" fmla="*/ 40164169 h 246"/>
              <a:gd name="T8" fmla="*/ 7823241 w 2320"/>
              <a:gd name="T9" fmla="*/ 31734702 h 246"/>
              <a:gd name="T10" fmla="*/ 11246363 w 2320"/>
              <a:gd name="T11" fmla="*/ 13883780 h 246"/>
              <a:gd name="T12" fmla="*/ 46940657 w 2320"/>
              <a:gd name="T13" fmla="*/ 495994 h 246"/>
              <a:gd name="T14" fmla="*/ 80190038 w 2320"/>
              <a:gd name="T15" fmla="*/ 13388192 h 246"/>
              <a:gd name="T16" fmla="*/ 83123854 w 2320"/>
              <a:gd name="T17" fmla="*/ 32230696 h 246"/>
              <a:gd name="T18" fmla="*/ 70410784 w 2320"/>
              <a:gd name="T19" fmla="*/ 40164169 h 246"/>
              <a:gd name="T20" fmla="*/ 56231009 w 2320"/>
              <a:gd name="T21" fmla="*/ 32230696 h 246"/>
              <a:gd name="T22" fmla="*/ 58675519 w 2320"/>
              <a:gd name="T23" fmla="*/ 13388192 h 246"/>
              <a:gd name="T24" fmla="*/ 93880911 w 2320"/>
              <a:gd name="T25" fmla="*/ 495994 h 246"/>
              <a:gd name="T26" fmla="*/ 129086303 w 2320"/>
              <a:gd name="T27" fmla="*/ 13388192 h 246"/>
              <a:gd name="T28" fmla="*/ 132998328 w 2320"/>
              <a:gd name="T29" fmla="*/ 31238708 h 246"/>
              <a:gd name="T30" fmla="*/ 119307050 w 2320"/>
              <a:gd name="T31" fmla="*/ 40164169 h 246"/>
              <a:gd name="T32" fmla="*/ 105616177 w 2320"/>
              <a:gd name="T33" fmla="*/ 30743120 h 246"/>
              <a:gd name="T34" fmla="*/ 108549993 w 2320"/>
              <a:gd name="T35" fmla="*/ 12892197 h 246"/>
              <a:gd name="T36" fmla="*/ 143266483 w 2320"/>
              <a:gd name="T37" fmla="*/ 991582 h 246"/>
              <a:gd name="T38" fmla="*/ 178471875 w 2320"/>
              <a:gd name="T39" fmla="*/ 12892197 h 246"/>
              <a:gd name="T40" fmla="*/ 182872398 w 2320"/>
              <a:gd name="T41" fmla="*/ 31238708 h 246"/>
              <a:gd name="T42" fmla="*/ 169181524 w 2320"/>
              <a:gd name="T43" fmla="*/ 39668581 h 246"/>
              <a:gd name="T44" fmla="*/ 155001748 w 2320"/>
              <a:gd name="T45" fmla="*/ 31734702 h 246"/>
              <a:gd name="T46" fmla="*/ 157446259 w 2320"/>
              <a:gd name="T47" fmla="*/ 13883780 h 246"/>
              <a:gd name="T48" fmla="*/ 193140553 w 2320"/>
              <a:gd name="T49" fmla="*/ 991582 h 246"/>
              <a:gd name="T50" fmla="*/ 227857043 w 2320"/>
              <a:gd name="T51" fmla="*/ 13388192 h 246"/>
              <a:gd name="T52" fmla="*/ 229324153 w 2320"/>
              <a:gd name="T53" fmla="*/ 31238708 h 246"/>
              <a:gd name="T54" fmla="*/ 216611084 w 2320"/>
              <a:gd name="T55" fmla="*/ 39172586 h 246"/>
              <a:gd name="T56" fmla="*/ 202430904 w 2320"/>
              <a:gd name="T57" fmla="*/ 31238708 h 246"/>
              <a:gd name="T58" fmla="*/ 203898014 w 2320"/>
              <a:gd name="T59" fmla="*/ 13883780 h 246"/>
              <a:gd name="T60" fmla="*/ 239103406 w 2320"/>
              <a:gd name="T61" fmla="*/ 495994 h 246"/>
              <a:gd name="T62" fmla="*/ 275775505 w 2320"/>
              <a:gd name="T63" fmla="*/ 13883780 h 246"/>
              <a:gd name="T64" fmla="*/ 278220419 w 2320"/>
              <a:gd name="T65" fmla="*/ 31238708 h 246"/>
              <a:gd name="T66" fmla="*/ 264040643 w 2320"/>
              <a:gd name="T67" fmla="*/ 39668581 h 246"/>
              <a:gd name="T68" fmla="*/ 249860464 w 2320"/>
              <a:gd name="T69" fmla="*/ 30743120 h 246"/>
              <a:gd name="T70" fmla="*/ 253283182 w 2320"/>
              <a:gd name="T71" fmla="*/ 13388192 h 246"/>
              <a:gd name="T72" fmla="*/ 287999672 w 2320"/>
              <a:gd name="T73" fmla="*/ 495994 h 246"/>
              <a:gd name="T74" fmla="*/ 325161077 w 2320"/>
              <a:gd name="T75" fmla="*/ 14379774 h 246"/>
              <a:gd name="T76" fmla="*/ 328094893 w 2320"/>
              <a:gd name="T77" fmla="*/ 32230696 h 246"/>
              <a:gd name="T78" fmla="*/ 313914713 w 2320"/>
              <a:gd name="T79" fmla="*/ 40660163 h 246"/>
              <a:gd name="T80" fmla="*/ 299246035 w 2320"/>
              <a:gd name="T81" fmla="*/ 32230696 h 246"/>
              <a:gd name="T82" fmla="*/ 301690546 w 2320"/>
              <a:gd name="T83" fmla="*/ 13883780 h 246"/>
              <a:gd name="T84" fmla="*/ 336895938 w 2320"/>
              <a:gd name="T85" fmla="*/ 0 h 246"/>
              <a:gd name="T86" fmla="*/ 371612428 w 2320"/>
              <a:gd name="T87" fmla="*/ 13388192 h 246"/>
              <a:gd name="T88" fmla="*/ 376013355 w 2320"/>
              <a:gd name="T89" fmla="*/ 31238708 h 246"/>
              <a:gd name="T90" fmla="*/ 360366469 w 2320"/>
              <a:gd name="T91" fmla="*/ 39668581 h 246"/>
              <a:gd name="T92" fmla="*/ 346675191 w 2320"/>
              <a:gd name="T93" fmla="*/ 31734702 h 246"/>
              <a:gd name="T94" fmla="*/ 349120106 w 2320"/>
              <a:gd name="T95" fmla="*/ 13388192 h 246"/>
              <a:gd name="T96" fmla="*/ 377968963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5"/>
          <p:cNvSpPr>
            <a:spLocks noChangeAspect="1"/>
          </p:cNvSpPr>
          <p:nvPr/>
        </p:nvSpPr>
        <p:spPr bwMode="auto">
          <a:xfrm rot="5400000">
            <a:off x="3611729" y="3941806"/>
            <a:ext cx="1246649" cy="133114"/>
          </a:xfrm>
          <a:custGeom>
            <a:avLst/>
            <a:gdLst>
              <a:gd name="T0" fmla="*/ 0 w 2320"/>
              <a:gd name="T1" fmla="*/ 495994 h 246"/>
              <a:gd name="T2" fmla="*/ 30315564 w 2320"/>
              <a:gd name="T3" fmla="*/ 13883780 h 246"/>
              <a:gd name="T4" fmla="*/ 34227588 w 2320"/>
              <a:gd name="T5" fmla="*/ 30743120 h 246"/>
              <a:gd name="T6" fmla="*/ 20536311 w 2320"/>
              <a:gd name="T7" fmla="*/ 40164169 h 246"/>
              <a:gd name="T8" fmla="*/ 7823241 w 2320"/>
              <a:gd name="T9" fmla="*/ 31734702 h 246"/>
              <a:gd name="T10" fmla="*/ 11246363 w 2320"/>
              <a:gd name="T11" fmla="*/ 13883780 h 246"/>
              <a:gd name="T12" fmla="*/ 46940657 w 2320"/>
              <a:gd name="T13" fmla="*/ 495994 h 246"/>
              <a:gd name="T14" fmla="*/ 80190038 w 2320"/>
              <a:gd name="T15" fmla="*/ 13388192 h 246"/>
              <a:gd name="T16" fmla="*/ 83123854 w 2320"/>
              <a:gd name="T17" fmla="*/ 32230696 h 246"/>
              <a:gd name="T18" fmla="*/ 70410784 w 2320"/>
              <a:gd name="T19" fmla="*/ 40164169 h 246"/>
              <a:gd name="T20" fmla="*/ 56231009 w 2320"/>
              <a:gd name="T21" fmla="*/ 32230696 h 246"/>
              <a:gd name="T22" fmla="*/ 58675519 w 2320"/>
              <a:gd name="T23" fmla="*/ 13388192 h 246"/>
              <a:gd name="T24" fmla="*/ 93880911 w 2320"/>
              <a:gd name="T25" fmla="*/ 495994 h 246"/>
              <a:gd name="T26" fmla="*/ 129086303 w 2320"/>
              <a:gd name="T27" fmla="*/ 13388192 h 246"/>
              <a:gd name="T28" fmla="*/ 132998328 w 2320"/>
              <a:gd name="T29" fmla="*/ 31238708 h 246"/>
              <a:gd name="T30" fmla="*/ 119307050 w 2320"/>
              <a:gd name="T31" fmla="*/ 40164169 h 246"/>
              <a:gd name="T32" fmla="*/ 105616177 w 2320"/>
              <a:gd name="T33" fmla="*/ 30743120 h 246"/>
              <a:gd name="T34" fmla="*/ 108549993 w 2320"/>
              <a:gd name="T35" fmla="*/ 12892197 h 246"/>
              <a:gd name="T36" fmla="*/ 143266483 w 2320"/>
              <a:gd name="T37" fmla="*/ 991582 h 246"/>
              <a:gd name="T38" fmla="*/ 178471875 w 2320"/>
              <a:gd name="T39" fmla="*/ 12892197 h 246"/>
              <a:gd name="T40" fmla="*/ 182872398 w 2320"/>
              <a:gd name="T41" fmla="*/ 31238708 h 246"/>
              <a:gd name="T42" fmla="*/ 169181524 w 2320"/>
              <a:gd name="T43" fmla="*/ 39668581 h 246"/>
              <a:gd name="T44" fmla="*/ 155001748 w 2320"/>
              <a:gd name="T45" fmla="*/ 31734702 h 246"/>
              <a:gd name="T46" fmla="*/ 157446259 w 2320"/>
              <a:gd name="T47" fmla="*/ 13883780 h 246"/>
              <a:gd name="T48" fmla="*/ 193140553 w 2320"/>
              <a:gd name="T49" fmla="*/ 991582 h 246"/>
              <a:gd name="T50" fmla="*/ 227857043 w 2320"/>
              <a:gd name="T51" fmla="*/ 13388192 h 246"/>
              <a:gd name="T52" fmla="*/ 229324153 w 2320"/>
              <a:gd name="T53" fmla="*/ 31238708 h 246"/>
              <a:gd name="T54" fmla="*/ 216611084 w 2320"/>
              <a:gd name="T55" fmla="*/ 39172586 h 246"/>
              <a:gd name="T56" fmla="*/ 202430904 w 2320"/>
              <a:gd name="T57" fmla="*/ 31238708 h 246"/>
              <a:gd name="T58" fmla="*/ 203898014 w 2320"/>
              <a:gd name="T59" fmla="*/ 13883780 h 246"/>
              <a:gd name="T60" fmla="*/ 239103406 w 2320"/>
              <a:gd name="T61" fmla="*/ 495994 h 246"/>
              <a:gd name="T62" fmla="*/ 275775505 w 2320"/>
              <a:gd name="T63" fmla="*/ 13883780 h 246"/>
              <a:gd name="T64" fmla="*/ 278220419 w 2320"/>
              <a:gd name="T65" fmla="*/ 31238708 h 246"/>
              <a:gd name="T66" fmla="*/ 264040643 w 2320"/>
              <a:gd name="T67" fmla="*/ 39668581 h 246"/>
              <a:gd name="T68" fmla="*/ 249860464 w 2320"/>
              <a:gd name="T69" fmla="*/ 30743120 h 246"/>
              <a:gd name="T70" fmla="*/ 253283182 w 2320"/>
              <a:gd name="T71" fmla="*/ 13388192 h 246"/>
              <a:gd name="T72" fmla="*/ 287999672 w 2320"/>
              <a:gd name="T73" fmla="*/ 495994 h 246"/>
              <a:gd name="T74" fmla="*/ 325161077 w 2320"/>
              <a:gd name="T75" fmla="*/ 14379774 h 246"/>
              <a:gd name="T76" fmla="*/ 328094893 w 2320"/>
              <a:gd name="T77" fmla="*/ 32230696 h 246"/>
              <a:gd name="T78" fmla="*/ 313914713 w 2320"/>
              <a:gd name="T79" fmla="*/ 40660163 h 246"/>
              <a:gd name="T80" fmla="*/ 299246035 w 2320"/>
              <a:gd name="T81" fmla="*/ 32230696 h 246"/>
              <a:gd name="T82" fmla="*/ 301690546 w 2320"/>
              <a:gd name="T83" fmla="*/ 13883780 h 246"/>
              <a:gd name="T84" fmla="*/ 336895938 w 2320"/>
              <a:gd name="T85" fmla="*/ 0 h 246"/>
              <a:gd name="T86" fmla="*/ 371612428 w 2320"/>
              <a:gd name="T87" fmla="*/ 13388192 h 246"/>
              <a:gd name="T88" fmla="*/ 376013355 w 2320"/>
              <a:gd name="T89" fmla="*/ 31238708 h 246"/>
              <a:gd name="T90" fmla="*/ 360366469 w 2320"/>
              <a:gd name="T91" fmla="*/ 39668581 h 246"/>
              <a:gd name="T92" fmla="*/ 346675191 w 2320"/>
              <a:gd name="T93" fmla="*/ 31734702 h 246"/>
              <a:gd name="T94" fmla="*/ 349120106 w 2320"/>
              <a:gd name="T95" fmla="*/ 13388192 h 246"/>
              <a:gd name="T96" fmla="*/ 377968963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5"/>
          <p:cNvSpPr>
            <a:spLocks noChangeAspect="1"/>
          </p:cNvSpPr>
          <p:nvPr/>
        </p:nvSpPr>
        <p:spPr bwMode="auto">
          <a:xfrm rot="5400000">
            <a:off x="4171869" y="3941807"/>
            <a:ext cx="1246649" cy="133114"/>
          </a:xfrm>
          <a:custGeom>
            <a:avLst/>
            <a:gdLst>
              <a:gd name="T0" fmla="*/ 0 w 2320"/>
              <a:gd name="T1" fmla="*/ 495994 h 246"/>
              <a:gd name="T2" fmla="*/ 30315564 w 2320"/>
              <a:gd name="T3" fmla="*/ 13883780 h 246"/>
              <a:gd name="T4" fmla="*/ 34227588 w 2320"/>
              <a:gd name="T5" fmla="*/ 30743120 h 246"/>
              <a:gd name="T6" fmla="*/ 20536311 w 2320"/>
              <a:gd name="T7" fmla="*/ 40164169 h 246"/>
              <a:gd name="T8" fmla="*/ 7823241 w 2320"/>
              <a:gd name="T9" fmla="*/ 31734702 h 246"/>
              <a:gd name="T10" fmla="*/ 11246363 w 2320"/>
              <a:gd name="T11" fmla="*/ 13883780 h 246"/>
              <a:gd name="T12" fmla="*/ 46940657 w 2320"/>
              <a:gd name="T13" fmla="*/ 495994 h 246"/>
              <a:gd name="T14" fmla="*/ 80190038 w 2320"/>
              <a:gd name="T15" fmla="*/ 13388192 h 246"/>
              <a:gd name="T16" fmla="*/ 83123854 w 2320"/>
              <a:gd name="T17" fmla="*/ 32230696 h 246"/>
              <a:gd name="T18" fmla="*/ 70410784 w 2320"/>
              <a:gd name="T19" fmla="*/ 40164169 h 246"/>
              <a:gd name="T20" fmla="*/ 56231009 w 2320"/>
              <a:gd name="T21" fmla="*/ 32230696 h 246"/>
              <a:gd name="T22" fmla="*/ 58675519 w 2320"/>
              <a:gd name="T23" fmla="*/ 13388192 h 246"/>
              <a:gd name="T24" fmla="*/ 93880911 w 2320"/>
              <a:gd name="T25" fmla="*/ 495994 h 246"/>
              <a:gd name="T26" fmla="*/ 129086303 w 2320"/>
              <a:gd name="T27" fmla="*/ 13388192 h 246"/>
              <a:gd name="T28" fmla="*/ 132998328 w 2320"/>
              <a:gd name="T29" fmla="*/ 31238708 h 246"/>
              <a:gd name="T30" fmla="*/ 119307050 w 2320"/>
              <a:gd name="T31" fmla="*/ 40164169 h 246"/>
              <a:gd name="T32" fmla="*/ 105616177 w 2320"/>
              <a:gd name="T33" fmla="*/ 30743120 h 246"/>
              <a:gd name="T34" fmla="*/ 108549993 w 2320"/>
              <a:gd name="T35" fmla="*/ 12892197 h 246"/>
              <a:gd name="T36" fmla="*/ 143266483 w 2320"/>
              <a:gd name="T37" fmla="*/ 991582 h 246"/>
              <a:gd name="T38" fmla="*/ 178471875 w 2320"/>
              <a:gd name="T39" fmla="*/ 12892197 h 246"/>
              <a:gd name="T40" fmla="*/ 182872398 w 2320"/>
              <a:gd name="T41" fmla="*/ 31238708 h 246"/>
              <a:gd name="T42" fmla="*/ 169181524 w 2320"/>
              <a:gd name="T43" fmla="*/ 39668581 h 246"/>
              <a:gd name="T44" fmla="*/ 155001748 w 2320"/>
              <a:gd name="T45" fmla="*/ 31734702 h 246"/>
              <a:gd name="T46" fmla="*/ 157446259 w 2320"/>
              <a:gd name="T47" fmla="*/ 13883780 h 246"/>
              <a:gd name="T48" fmla="*/ 193140553 w 2320"/>
              <a:gd name="T49" fmla="*/ 991582 h 246"/>
              <a:gd name="T50" fmla="*/ 227857043 w 2320"/>
              <a:gd name="T51" fmla="*/ 13388192 h 246"/>
              <a:gd name="T52" fmla="*/ 229324153 w 2320"/>
              <a:gd name="T53" fmla="*/ 31238708 h 246"/>
              <a:gd name="T54" fmla="*/ 216611084 w 2320"/>
              <a:gd name="T55" fmla="*/ 39172586 h 246"/>
              <a:gd name="T56" fmla="*/ 202430904 w 2320"/>
              <a:gd name="T57" fmla="*/ 31238708 h 246"/>
              <a:gd name="T58" fmla="*/ 203898014 w 2320"/>
              <a:gd name="T59" fmla="*/ 13883780 h 246"/>
              <a:gd name="T60" fmla="*/ 239103406 w 2320"/>
              <a:gd name="T61" fmla="*/ 495994 h 246"/>
              <a:gd name="T62" fmla="*/ 275775505 w 2320"/>
              <a:gd name="T63" fmla="*/ 13883780 h 246"/>
              <a:gd name="T64" fmla="*/ 278220419 w 2320"/>
              <a:gd name="T65" fmla="*/ 31238708 h 246"/>
              <a:gd name="T66" fmla="*/ 264040643 w 2320"/>
              <a:gd name="T67" fmla="*/ 39668581 h 246"/>
              <a:gd name="T68" fmla="*/ 249860464 w 2320"/>
              <a:gd name="T69" fmla="*/ 30743120 h 246"/>
              <a:gd name="T70" fmla="*/ 253283182 w 2320"/>
              <a:gd name="T71" fmla="*/ 13388192 h 246"/>
              <a:gd name="T72" fmla="*/ 287999672 w 2320"/>
              <a:gd name="T73" fmla="*/ 495994 h 246"/>
              <a:gd name="T74" fmla="*/ 325161077 w 2320"/>
              <a:gd name="T75" fmla="*/ 14379774 h 246"/>
              <a:gd name="T76" fmla="*/ 328094893 w 2320"/>
              <a:gd name="T77" fmla="*/ 32230696 h 246"/>
              <a:gd name="T78" fmla="*/ 313914713 w 2320"/>
              <a:gd name="T79" fmla="*/ 40660163 h 246"/>
              <a:gd name="T80" fmla="*/ 299246035 w 2320"/>
              <a:gd name="T81" fmla="*/ 32230696 h 246"/>
              <a:gd name="T82" fmla="*/ 301690546 w 2320"/>
              <a:gd name="T83" fmla="*/ 13883780 h 246"/>
              <a:gd name="T84" fmla="*/ 336895938 w 2320"/>
              <a:gd name="T85" fmla="*/ 0 h 246"/>
              <a:gd name="T86" fmla="*/ 371612428 w 2320"/>
              <a:gd name="T87" fmla="*/ 13388192 h 246"/>
              <a:gd name="T88" fmla="*/ 376013355 w 2320"/>
              <a:gd name="T89" fmla="*/ 31238708 h 246"/>
              <a:gd name="T90" fmla="*/ 360366469 w 2320"/>
              <a:gd name="T91" fmla="*/ 39668581 h 246"/>
              <a:gd name="T92" fmla="*/ 346675191 w 2320"/>
              <a:gd name="T93" fmla="*/ 31734702 h 246"/>
              <a:gd name="T94" fmla="*/ 349120106 w 2320"/>
              <a:gd name="T95" fmla="*/ 13388192 h 246"/>
              <a:gd name="T96" fmla="*/ 377968963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 rot="5400000">
            <a:off x="4753051" y="3926618"/>
            <a:ext cx="1246649" cy="133114"/>
          </a:xfrm>
          <a:custGeom>
            <a:avLst/>
            <a:gdLst>
              <a:gd name="T0" fmla="*/ 0 w 2320"/>
              <a:gd name="T1" fmla="*/ 495994 h 246"/>
              <a:gd name="T2" fmla="*/ 30315564 w 2320"/>
              <a:gd name="T3" fmla="*/ 13883780 h 246"/>
              <a:gd name="T4" fmla="*/ 34227588 w 2320"/>
              <a:gd name="T5" fmla="*/ 30743120 h 246"/>
              <a:gd name="T6" fmla="*/ 20536311 w 2320"/>
              <a:gd name="T7" fmla="*/ 40164169 h 246"/>
              <a:gd name="T8" fmla="*/ 7823241 w 2320"/>
              <a:gd name="T9" fmla="*/ 31734702 h 246"/>
              <a:gd name="T10" fmla="*/ 11246363 w 2320"/>
              <a:gd name="T11" fmla="*/ 13883780 h 246"/>
              <a:gd name="T12" fmla="*/ 46940657 w 2320"/>
              <a:gd name="T13" fmla="*/ 495994 h 246"/>
              <a:gd name="T14" fmla="*/ 80190038 w 2320"/>
              <a:gd name="T15" fmla="*/ 13388192 h 246"/>
              <a:gd name="T16" fmla="*/ 83123854 w 2320"/>
              <a:gd name="T17" fmla="*/ 32230696 h 246"/>
              <a:gd name="T18" fmla="*/ 70410784 w 2320"/>
              <a:gd name="T19" fmla="*/ 40164169 h 246"/>
              <a:gd name="T20" fmla="*/ 56231009 w 2320"/>
              <a:gd name="T21" fmla="*/ 32230696 h 246"/>
              <a:gd name="T22" fmla="*/ 58675519 w 2320"/>
              <a:gd name="T23" fmla="*/ 13388192 h 246"/>
              <a:gd name="T24" fmla="*/ 93880911 w 2320"/>
              <a:gd name="T25" fmla="*/ 495994 h 246"/>
              <a:gd name="T26" fmla="*/ 129086303 w 2320"/>
              <a:gd name="T27" fmla="*/ 13388192 h 246"/>
              <a:gd name="T28" fmla="*/ 132998328 w 2320"/>
              <a:gd name="T29" fmla="*/ 31238708 h 246"/>
              <a:gd name="T30" fmla="*/ 119307050 w 2320"/>
              <a:gd name="T31" fmla="*/ 40164169 h 246"/>
              <a:gd name="T32" fmla="*/ 105616177 w 2320"/>
              <a:gd name="T33" fmla="*/ 30743120 h 246"/>
              <a:gd name="T34" fmla="*/ 108549993 w 2320"/>
              <a:gd name="T35" fmla="*/ 12892197 h 246"/>
              <a:gd name="T36" fmla="*/ 143266483 w 2320"/>
              <a:gd name="T37" fmla="*/ 991582 h 246"/>
              <a:gd name="T38" fmla="*/ 178471875 w 2320"/>
              <a:gd name="T39" fmla="*/ 12892197 h 246"/>
              <a:gd name="T40" fmla="*/ 182872398 w 2320"/>
              <a:gd name="T41" fmla="*/ 31238708 h 246"/>
              <a:gd name="T42" fmla="*/ 169181524 w 2320"/>
              <a:gd name="T43" fmla="*/ 39668581 h 246"/>
              <a:gd name="T44" fmla="*/ 155001748 w 2320"/>
              <a:gd name="T45" fmla="*/ 31734702 h 246"/>
              <a:gd name="T46" fmla="*/ 157446259 w 2320"/>
              <a:gd name="T47" fmla="*/ 13883780 h 246"/>
              <a:gd name="T48" fmla="*/ 193140553 w 2320"/>
              <a:gd name="T49" fmla="*/ 991582 h 246"/>
              <a:gd name="T50" fmla="*/ 227857043 w 2320"/>
              <a:gd name="T51" fmla="*/ 13388192 h 246"/>
              <a:gd name="T52" fmla="*/ 229324153 w 2320"/>
              <a:gd name="T53" fmla="*/ 31238708 h 246"/>
              <a:gd name="T54" fmla="*/ 216611084 w 2320"/>
              <a:gd name="T55" fmla="*/ 39172586 h 246"/>
              <a:gd name="T56" fmla="*/ 202430904 w 2320"/>
              <a:gd name="T57" fmla="*/ 31238708 h 246"/>
              <a:gd name="T58" fmla="*/ 203898014 w 2320"/>
              <a:gd name="T59" fmla="*/ 13883780 h 246"/>
              <a:gd name="T60" fmla="*/ 239103406 w 2320"/>
              <a:gd name="T61" fmla="*/ 495994 h 246"/>
              <a:gd name="T62" fmla="*/ 275775505 w 2320"/>
              <a:gd name="T63" fmla="*/ 13883780 h 246"/>
              <a:gd name="T64" fmla="*/ 278220419 w 2320"/>
              <a:gd name="T65" fmla="*/ 31238708 h 246"/>
              <a:gd name="T66" fmla="*/ 264040643 w 2320"/>
              <a:gd name="T67" fmla="*/ 39668581 h 246"/>
              <a:gd name="T68" fmla="*/ 249860464 w 2320"/>
              <a:gd name="T69" fmla="*/ 30743120 h 246"/>
              <a:gd name="T70" fmla="*/ 253283182 w 2320"/>
              <a:gd name="T71" fmla="*/ 13388192 h 246"/>
              <a:gd name="T72" fmla="*/ 287999672 w 2320"/>
              <a:gd name="T73" fmla="*/ 495994 h 246"/>
              <a:gd name="T74" fmla="*/ 325161077 w 2320"/>
              <a:gd name="T75" fmla="*/ 14379774 h 246"/>
              <a:gd name="T76" fmla="*/ 328094893 w 2320"/>
              <a:gd name="T77" fmla="*/ 32230696 h 246"/>
              <a:gd name="T78" fmla="*/ 313914713 w 2320"/>
              <a:gd name="T79" fmla="*/ 40660163 h 246"/>
              <a:gd name="T80" fmla="*/ 299246035 w 2320"/>
              <a:gd name="T81" fmla="*/ 32230696 h 246"/>
              <a:gd name="T82" fmla="*/ 301690546 w 2320"/>
              <a:gd name="T83" fmla="*/ 13883780 h 246"/>
              <a:gd name="T84" fmla="*/ 336895938 w 2320"/>
              <a:gd name="T85" fmla="*/ 0 h 246"/>
              <a:gd name="T86" fmla="*/ 371612428 w 2320"/>
              <a:gd name="T87" fmla="*/ 13388192 h 246"/>
              <a:gd name="T88" fmla="*/ 376013355 w 2320"/>
              <a:gd name="T89" fmla="*/ 31238708 h 246"/>
              <a:gd name="T90" fmla="*/ 360366469 w 2320"/>
              <a:gd name="T91" fmla="*/ 39668581 h 246"/>
              <a:gd name="T92" fmla="*/ 346675191 w 2320"/>
              <a:gd name="T93" fmla="*/ 31734702 h 246"/>
              <a:gd name="T94" fmla="*/ 349120106 w 2320"/>
              <a:gd name="T95" fmla="*/ 13388192 h 246"/>
              <a:gd name="T96" fmla="*/ 377968963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円/楕円 10"/>
          <p:cNvSpPr/>
          <p:nvPr/>
        </p:nvSpPr>
        <p:spPr>
          <a:xfrm>
            <a:off x="2626086" y="3251526"/>
            <a:ext cx="170965" cy="497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23" idx="0"/>
          </p:cNvCxnSpPr>
          <p:nvPr/>
        </p:nvCxnSpPr>
        <p:spPr>
          <a:xfrm flipV="1">
            <a:off x="2711569" y="2897378"/>
            <a:ext cx="3853009" cy="35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711569" y="3745415"/>
            <a:ext cx="3853009" cy="20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 descr="%pptTeX&#10;\begin{document}&#10;\begin{eqnarray*}&#10;x_\perp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60" y="2826751"/>
            <a:ext cx="361873" cy="191585"/>
          </a:xfrm>
          <a:prstGeom prst="rect">
            <a:avLst/>
          </a:prstGeom>
        </p:spPr>
      </p:pic>
      <p:pic>
        <p:nvPicPr>
          <p:cNvPr id="27" name="図 26" descr="%pptTeX&#10;\begin{document}&#10;\begin{eqnarray*}&#10;y_\perp&#10;\end{eqnarray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43" y="3907830"/>
            <a:ext cx="334505" cy="209831"/>
          </a:xfrm>
          <a:prstGeom prst="rect">
            <a:avLst/>
          </a:prstGeom>
        </p:spPr>
      </p:pic>
      <p:pic>
        <p:nvPicPr>
          <p:cNvPr id="28" name="図 27" descr="%pptTeX&#10;\begin{document}&#10;\begin{eqnarray*}&#10;x'_\perp&#10;\end{eqnarray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19" y="3023034"/>
            <a:ext cx="299068" cy="281484"/>
          </a:xfrm>
          <a:prstGeom prst="rect">
            <a:avLst/>
          </a:prstGeom>
        </p:spPr>
      </p:pic>
      <p:pic>
        <p:nvPicPr>
          <p:cNvPr id="29" name="図 28" descr="%pptTeX&#10;\begin{document}&#10;\begin{eqnarray*}&#10;y'_\perp&#10;\end{eqnarray*}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39" y="3739409"/>
            <a:ext cx="276450" cy="281484"/>
          </a:xfrm>
          <a:prstGeom prst="rect">
            <a:avLst/>
          </a:prstGeom>
        </p:spPr>
      </p:pic>
      <p:sp>
        <p:nvSpPr>
          <p:cNvPr id="30" name="円/楕円 2"/>
          <p:cNvSpPr/>
          <p:nvPr/>
        </p:nvSpPr>
        <p:spPr>
          <a:xfrm>
            <a:off x="2496489" y="4437209"/>
            <a:ext cx="386076" cy="358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2846874" y="4616499"/>
            <a:ext cx="3896637" cy="9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>
            <a:off x="191057" y="2211639"/>
            <a:ext cx="502078" cy="27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46" y="4829060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Green’s function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\newcommand{\nn}{\nonumber \\}&#10;\begin{eqnarray*}&#10;\int d^2x_\perp e^{-ik_\perp \cdot (x_\perp-x'_\perp) } U(x_\perp,x'_\perp) =U(x'_\perp) + \frac{i}{2k^-} \int_{-\infty}^\infty dz^- &#10;U_{\infty z^-}(x'_\perp) (\overleftarrow{D}^2_{x'_\perp} -2ik^i_\perp \textcolor[rgb]{1,0,0}{\overleftarrow{D}_{x'^i_\perp}} -k_\perp^2) U_{z^- -\infty}(x'_\perp) &#10;\end{eqnarray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0" y="5949091"/>
            <a:ext cx="8402625" cy="4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\newcommand{\nn}{\nonumber \\}&#10;\begin{eqnarray*}&#10; &amp;&amp;i\frac{S^+}{2P^+} \epsilon_{ij} \left( q_\perp^j + \frac{\Delta_\perp^j}{2} + \left(q^j_\perp-\frac{\Delta^j_\perp}{2}\right)  A \right) \textcolor[rgb]{1,0,0}{f(x,|q_\perp|)} +  i\frac{S^+}{2P^+} \epsilon_{ij}q^j_\perp \Delta_\perp \cdot q_\perp B \nonumber \\&#10;&amp;&amp; + \frac{S^+}{2P^+} \epsilon_{ij} \left( q_\perp^j + \frac{\Delta_\perp^j}{2} + \left(q^j_\perp-\frac{\Delta^j_\perp}{2}\right)  C \right) D(x,|q_\perp|) +  \frac{S^+}{2P^+} \epsilon_{ij}q^j_\perp \Delta_\perp \cdot q_\perp E +\cdots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99" y="4146383"/>
            <a:ext cx="6965159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3828" y="3495576"/>
            <a:ext cx="71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NLO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0243" y="5697321"/>
            <a:ext cx="7142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Interference between </a:t>
            </a:r>
            <a:r>
              <a:rPr lang="en-US" altLang="ja-JP" dirty="0" err="1" smtClean="0"/>
              <a:t>eikonal</a:t>
            </a:r>
            <a:r>
              <a:rPr lang="en-US" altLang="ja-JP" dirty="0" smtClean="0"/>
              <a:t> and next-to-</a:t>
            </a:r>
            <a:r>
              <a:rPr lang="en-US" altLang="ja-JP" dirty="0" err="1" smtClean="0"/>
              <a:t>eikonal</a:t>
            </a:r>
            <a:r>
              <a:rPr lang="en-US" altLang="ja-JP" dirty="0"/>
              <a:t> </a:t>
            </a:r>
            <a:r>
              <a:rPr lang="en-US" altLang="ja-JP" dirty="0" smtClean="0"/>
              <a:t>contributions.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OAM function    interferes with </a:t>
            </a:r>
            <a:r>
              <a:rPr lang="en-US" altLang="ja-JP" dirty="0" err="1" smtClean="0"/>
              <a:t>odderon</a:t>
            </a:r>
            <a:r>
              <a:rPr lang="en-US" altLang="ja-JP" dirty="0" smtClean="0"/>
              <a:t>, but </a:t>
            </a:r>
            <a:r>
              <a:rPr lang="en-US" altLang="ja-JP" dirty="0" err="1" smtClean="0"/>
              <a:t>Pomeron</a:t>
            </a:r>
            <a:r>
              <a:rPr lang="en-US" altLang="ja-JP" dirty="0" smtClean="0"/>
              <a:t> usually dominates…</a:t>
            </a:r>
            <a:endParaRPr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51" y="1391254"/>
            <a:ext cx="2290509" cy="1438765"/>
          </a:xfrm>
          <a:prstGeom prst="rect">
            <a:avLst/>
          </a:prstGeom>
        </p:spPr>
      </p:pic>
      <p:pic>
        <p:nvPicPr>
          <p:cNvPr id="5128" name="Picture 8" descr="\newcommand{\nn}{\nonumber \\}&#10;\begin{eqnarray*}&#10;f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97" y="6341505"/>
            <a:ext cx="124200" cy="2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\newcommand{\nn}{\nonumber \\}&#10;\begin{eqnarray*}&#10;d\Delta \sigma \sim 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" y="2086910"/>
            <a:ext cx="1152525" cy="2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68921" y="251268"/>
            <a:ext cx="604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Longitudinal single spin asymmetry</a:t>
            </a:r>
            <a:endParaRPr kumimoji="1" lang="ja-JP" altLang="en-US" sz="3200" dirty="0"/>
          </a:p>
        </p:txBody>
      </p:sp>
      <p:sp>
        <p:nvSpPr>
          <p:cNvPr id="7" name="右矢印 6"/>
          <p:cNvSpPr/>
          <p:nvPr/>
        </p:nvSpPr>
        <p:spPr>
          <a:xfrm rot="19483637">
            <a:off x="2184154" y="2416954"/>
            <a:ext cx="414941" cy="2260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920967" y="1422069"/>
            <a:ext cx="0" cy="158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981448" y="12919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10" y="1409881"/>
            <a:ext cx="2290509" cy="1438765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 rot="8662403">
            <a:off x="5508195" y="2435353"/>
            <a:ext cx="385697" cy="202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97307" y="1257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1603" y="1533278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/>
              <a:t>-</a:t>
            </a:r>
            <a:endParaRPr kumimoji="1" lang="ja-JP" altLang="en-US" sz="72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4021445" y="1362436"/>
            <a:ext cx="0" cy="158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187638" y="1352722"/>
            <a:ext cx="0" cy="158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287753" y="1337474"/>
            <a:ext cx="0" cy="158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下カーブ矢印 2"/>
          <p:cNvSpPr/>
          <p:nvPr/>
        </p:nvSpPr>
        <p:spPr>
          <a:xfrm rot="2674326">
            <a:off x="6003367" y="3442635"/>
            <a:ext cx="1216152" cy="4893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右カーブ矢印 7"/>
          <p:cNvSpPr/>
          <p:nvPr/>
        </p:nvSpPr>
        <p:spPr>
          <a:xfrm>
            <a:off x="1175974" y="3768894"/>
            <a:ext cx="462500" cy="14202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\newcommand{\nn}{\nonumber \\}&#10;\begin{eqnarray*}&#10;P(x,\Delta_\perp,q_\perp) + iq_\perp \cdot \Delta_\perp O(x,|q_\perp| )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64" y="3650069"/>
            <a:ext cx="4372484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\newcommand{\nn}{\nonumber \\}&#10;\begin{eqnarray*}&#10;\frac{d\Delta \sigma }{dy_1d^2k_{1\perp} dy_2 d^2k_{2\perp} }  &amp;\propto&amp; &#10;   \frac{ x(1-2z)\sin \phi_{P\Delta}P_\perp  \Delta_\perp }{z(1-z)Q^2(P_\perp^4\  \mbox{or} \ Q^4)} \nn &#10;&amp;&amp; \quad \times \int d^2q'_\perp q'^2_\perp O (q'_\perp)  \textcolor[rgb]{1,0,0}{\int d^2q_\perp q^2_\perp }\textcolor[rgb]{1,0,0}{f (1+A)}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0296"/>
            <a:ext cx="6547104" cy="12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04800" y="400238"/>
            <a:ext cx="29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Look at the kinematic regions</a:t>
            </a:r>
            <a:endParaRPr kumimoji="1" lang="ja-JP" altLang="en-US" dirty="0"/>
          </a:p>
        </p:txBody>
      </p:sp>
      <p:pic>
        <p:nvPicPr>
          <p:cNvPr id="7178" name="Picture 10" descr="\newcommand{\nn}{\nonumber \\}&#10;\begin{eqnarray*}&#10;P_\perp \gg q_\perp,Q&#10;\end{eqnarray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62" y="1046501"/>
            <a:ext cx="20383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\newcommand{\nn}{\nonumber \\}&#10;\begin{eqnarray*}&#10;Q \gg q_\perp,P_\perp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60" y="1078659"/>
            <a:ext cx="20097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%pptTeX&#10;\begin{document}&#10;\begin{eqnarray*}&#10;\vec{P}_\perp= \frac{1}{2}(\vec{k}_{2\perp} -\vec{k}_{1\perp})&#10;\end{eqnarray*}&#10;\end{document}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83" y="1087319"/>
            <a:ext cx="1549933" cy="373032"/>
          </a:xfrm>
          <a:prstGeom prst="rect">
            <a:avLst/>
          </a:prstGeom>
        </p:spPr>
      </p:pic>
      <p:sp>
        <p:nvSpPr>
          <p:cNvPr id="6" name="上下矢印 5"/>
          <p:cNvSpPr/>
          <p:nvPr/>
        </p:nvSpPr>
        <p:spPr>
          <a:xfrm>
            <a:off x="5839751" y="4712974"/>
            <a:ext cx="193084" cy="6282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280" y="2214523"/>
            <a:ext cx="287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Pomeron</a:t>
            </a:r>
            <a:r>
              <a:rPr kumimoji="1" lang="en-US" altLang="ja-JP" dirty="0" smtClean="0"/>
              <a:t> drops out because </a:t>
            </a:r>
            <a:endParaRPr kumimoji="1" lang="ja-JP" altLang="en-US" dirty="0"/>
          </a:p>
        </p:txBody>
      </p:sp>
      <p:pic>
        <p:nvPicPr>
          <p:cNvPr id="7184" name="Picture 16" descr="\newcommand{\nn}{\nonumber \\}&#10;\begin{eqnarray*}&#10;\int d^2q_\perp P(x,q_\perp,\Delta_\perp)=0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0" y="2166899"/>
            <a:ext cx="2381840" cy="5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newcommand{\nn}{\nonumber \\}&#10;\begin{eqnarray*}&#10;+{\mathcal O}\left(\frac{\sin2\phi_{P\Delta}}{P_\perp^2\ \mbox{or}\  Q^2}\right)&#10;\end{eqnarray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78" y="4109717"/>
            <a:ext cx="1803855" cy="6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newcommand{\nn}{\nonumber \\}&#10;\begin{eqnarray*}&#10;L^g_{can}(x) = \int d^2q_\perp q_\perp^2 f(x,q_\perp)&#10;\end{eqnarray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38" y="5544651"/>
            <a:ext cx="2779710" cy="5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2329" y="615269"/>
            <a:ext cx="10692934" cy="4653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Experimental signature:                dependence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What is     </a:t>
            </a:r>
            <a:r>
              <a:rPr kumimoji="1" lang="en-US" altLang="ja-JP" dirty="0" smtClean="0"/>
              <a:t> ?  We </a:t>
            </a:r>
            <a:r>
              <a:rPr kumimoji="1" lang="en-US" altLang="ja-JP" dirty="0" smtClean="0"/>
              <a:t>don’t know…        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</a:t>
            </a:r>
            <a:r>
              <a:rPr kumimoji="1" lang="en-US" altLang="ja-JP" dirty="0" smtClean="0"/>
              <a:t>  in one-loop calculation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Structure                                                       follows from parity</a:t>
            </a:r>
            <a:endParaRPr kumimoji="1" lang="en-US" altLang="ja-JP" dirty="0"/>
          </a:p>
        </p:txBody>
      </p:sp>
      <p:pic>
        <p:nvPicPr>
          <p:cNvPr id="9218" name="Picture 2" descr="\newcommand{\nn}{\nonumber \\}&#10;\begin{eqnarray*}&#10;\sin \phi_{P\Delta}&#10;\end{eqnarray*}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06" y="696381"/>
            <a:ext cx="1054835" cy="2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newcommand{\nn}{\nonumber \\}&#10;\begin{eqnarray*}&#10;A&#10;\end{eqnarray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38" y="2227052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newcommand{\nn}{\nonumber \\}&#10;\begin{eqnarray*}&#10;A=1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88" y="2755160"/>
            <a:ext cx="891886" cy="2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newcommand{\nn}{\nonumber \\}&#10;\begin{eqnarray*}&#10;\phi_{P\Delta}=\frac{\pi}{2}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4" y="5144898"/>
            <a:ext cx="1066935" cy="4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newcommand{\nn}{\nonumber \\}&#10;\begin{eqnarray*}&#10;|k_{1\perp}|=|k_{2\perp}|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16" y="5238580"/>
            <a:ext cx="1617318" cy="3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66322" y="5539144"/>
            <a:ext cx="332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Two jets are indistinguishable.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1646" y="523538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endParaRPr kumimoji="1" lang="ja-JP" altLang="en-US" dirty="0"/>
          </a:p>
        </p:txBody>
      </p:sp>
      <p:pic>
        <p:nvPicPr>
          <p:cNvPr id="1040" name="Picture 16" descr="\newcommand{\nn}{\nonumber \\}&#10;\begin{eqnarray*}&#10;z=\frac{1}{2}&#10;\end{eqnarray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60" y="5688162"/>
            <a:ext cx="795062" cy="6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newcommand{\nn}{\nonumber \\}&#10;\begin{eqnarray*}&#10;C(1-2z)\sin \phi_{P\Delta} + C'\sin 2\phi_{P\Delta}&#10;\end{eqnarray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68" y="4257561"/>
            <a:ext cx="4129169" cy="3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中かっこ 6"/>
          <p:cNvSpPr/>
          <p:nvPr/>
        </p:nvSpPr>
        <p:spPr>
          <a:xfrm>
            <a:off x="4509630" y="5198539"/>
            <a:ext cx="293778" cy="1081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872" y="-6205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Expected    </a:t>
            </a:r>
            <a:r>
              <a:rPr kumimoji="1" lang="en-US" altLang="ja-JP" sz="3600" dirty="0" smtClean="0"/>
              <a:t>-dependence</a:t>
            </a:r>
            <a:endParaRPr kumimoji="1" lang="ja-JP" altLang="en-US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872" y="1363969"/>
            <a:ext cx="8312727" cy="13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newcommand{\nn}{\nonumber \\}&#10;\begin{eqnarray*}&#10;H_g(x) = xG(x) \sim x^{-0.3}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4" y="4081572"/>
            <a:ext cx="3034260" cy="3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newcommand{\nn}{\nonumber \\}&#10;\begin{eqnarray*}&#10;\Delta G(x) \sim xG(x) \sim x^{-0.3}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3" y="4565588"/>
            <a:ext cx="3127292" cy="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newcommand{\nn}{\nonumber \\}&#10;\begin{eqnarray*}&#10;L_g^{can}(x) \sim x^{-0.3}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07" y="4232765"/>
            <a:ext cx="2046695" cy="3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4640618" y="4232765"/>
            <a:ext cx="607515" cy="331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6" name="Picture 8" descr="\newcommand{\nn}{\nonumber \\}&#10;\begin{eqnarray*}&#10;O(x) \sim x^0&#10;\end{eqnarray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08" y="5970663"/>
            <a:ext cx="1567295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47210" y="5893339"/>
            <a:ext cx="344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Odderon</a:t>
            </a:r>
            <a:r>
              <a:rPr kumimoji="1" lang="en-US" altLang="ja-JP" dirty="0" smtClean="0"/>
              <a:t> intercept is unity.  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    </a:t>
            </a:r>
            <a:r>
              <a:rPr kumimoji="1" lang="en-US" altLang="ja-JP" dirty="0" smtClean="0">
                <a:solidFill>
                  <a:srgbClr val="0070C0"/>
                </a:solidFill>
              </a:rPr>
              <a:t>Bartels,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Lipatov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Vacca</a:t>
            </a:r>
            <a:r>
              <a:rPr kumimoji="1" lang="en-US" altLang="ja-JP" dirty="0" smtClean="0">
                <a:solidFill>
                  <a:srgbClr val="0070C0"/>
                </a:solidFill>
              </a:rPr>
              <a:t> (1999)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54462" y="2754045"/>
            <a:ext cx="4349751" cy="61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newcommand{\nn}{\nonumber \\}&#10;\begin{eqnarray*}&#10;x&#10;\end{eqnarray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20" y="523501"/>
            <a:ext cx="242031" cy="2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Gauge invariant canonical </a:t>
            </a:r>
            <a:r>
              <a:rPr lang="en-US" altLang="ja-JP" dirty="0" smtClean="0"/>
              <a:t>OAMs</a:t>
            </a:r>
            <a:r>
              <a:rPr lang="en-US" altLang="ja-JP" dirty="0" smtClean="0"/>
              <a:t>, even t</a:t>
            </a:r>
            <a:r>
              <a:rPr lang="en-US" altLang="ja-JP" dirty="0" smtClean="0"/>
              <a:t>heir </a:t>
            </a:r>
          </a:p>
          <a:p>
            <a:pPr marL="0" indent="0">
              <a:buNone/>
            </a:pPr>
            <a:r>
              <a:rPr lang="en-US" altLang="ja-JP" dirty="0" smtClean="0"/>
              <a:t>x-distribution             </a:t>
            </a:r>
            <a:r>
              <a:rPr lang="en-US" altLang="ja-JP" dirty="0" smtClean="0"/>
              <a:t>well </a:t>
            </a:r>
            <a:r>
              <a:rPr lang="en-US" altLang="ja-JP" dirty="0" smtClean="0"/>
              <a:t>defined in QCD </a:t>
            </a:r>
            <a:r>
              <a:rPr lang="en-US" altLang="ja-JP" dirty="0" smtClean="0"/>
              <a:t>and important.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First-ever experimental signature of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OAM</a:t>
            </a:r>
            <a:r>
              <a:rPr lang="en-US" altLang="ja-JP" dirty="0" smtClean="0"/>
              <a:t>!</a:t>
            </a:r>
          </a:p>
          <a:p>
            <a:pPr marL="0" indent="0">
              <a:buNone/>
            </a:pPr>
            <a:r>
              <a:rPr lang="en-US" altLang="ja-JP" dirty="0" smtClean="0"/>
              <a:t>Measurable at the EIC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OAM—Holy </a:t>
            </a:r>
            <a:r>
              <a:rPr lang="en-US" altLang="ja-JP" dirty="0"/>
              <a:t>G</a:t>
            </a:r>
            <a:r>
              <a:rPr lang="en-US" altLang="ja-JP" dirty="0" smtClean="0"/>
              <a:t>rail in </a:t>
            </a:r>
            <a:r>
              <a:rPr lang="en-US" altLang="ja-JP" dirty="0"/>
              <a:t>spin </a:t>
            </a:r>
            <a:r>
              <a:rPr lang="en-US" altLang="ja-JP" dirty="0" smtClean="0"/>
              <a:t>physics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en-US" altLang="ja-JP" dirty="0" err="1" smtClean="0"/>
              <a:t>Odderon</a:t>
            </a:r>
            <a:r>
              <a:rPr lang="en-US" altLang="ja-JP" dirty="0" smtClean="0"/>
              <a:t>—Holy </a:t>
            </a:r>
            <a:r>
              <a:rPr lang="en-US" altLang="ja-JP" dirty="0"/>
              <a:t>G</a:t>
            </a:r>
            <a:r>
              <a:rPr lang="en-US" altLang="ja-JP" dirty="0" smtClean="0"/>
              <a:t>rail in </a:t>
            </a:r>
            <a:r>
              <a:rPr lang="en-US" altLang="ja-JP" dirty="0"/>
              <a:t>small-x </a:t>
            </a:r>
            <a:r>
              <a:rPr lang="en-US" altLang="ja-JP" dirty="0" smtClean="0"/>
              <a:t>physics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          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          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                      </a:t>
            </a:r>
            <a:r>
              <a:rPr lang="en-US" altLang="ja-JP" dirty="0" smtClean="0"/>
              <a:t>Kill </a:t>
            </a:r>
            <a:r>
              <a:rPr lang="en-US" altLang="ja-JP" dirty="0"/>
              <a:t>two birds with one stone! </a:t>
            </a:r>
            <a:endParaRPr kumimoji="1" lang="ja-JP" altLang="en-US" dirty="0"/>
          </a:p>
        </p:txBody>
      </p:sp>
      <p:pic>
        <p:nvPicPr>
          <p:cNvPr id="5122" name="Picture 2" descr="\newcommand{\nn}{\nonumber \\}&#10;\begin{eqnarray*}&#10;L_{can}(x)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47" y="2270544"/>
            <a:ext cx="878269" cy="2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9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 proton spin problem</a:t>
            </a:r>
            <a:endParaRPr lang="en-US" altLang="ja-JP" sz="40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0906" y="1165939"/>
            <a:ext cx="3480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The proton has spin ½.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266214" y="2442099"/>
            <a:ext cx="6913064" cy="1989235"/>
            <a:chOff x="2123728" y="2348880"/>
            <a:chExt cx="6913064" cy="1989235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V="1">
              <a:off x="4644008" y="3175263"/>
              <a:ext cx="6985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3784408" y="3745283"/>
              <a:ext cx="16300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2060"/>
                  </a:solidFill>
                </a:rPr>
                <a:t>Quarks’ helicity</a:t>
              </a:r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H="1" flipV="1">
              <a:off x="6084168" y="3086121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450043" y="3968783"/>
              <a:ext cx="1624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2060"/>
                  </a:solidFill>
                </a:rPr>
                <a:t>Gluons’ helicity</a:t>
              </a: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 flipV="1">
              <a:off x="7157909" y="3086121"/>
              <a:ext cx="144463" cy="49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038145" y="3662185"/>
              <a:ext cx="1998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2060"/>
                  </a:solidFill>
                </a:rPr>
                <a:t>Orbital </a:t>
              </a:r>
              <a:r>
                <a:rPr lang="en-US" altLang="ja-JP" dirty="0">
                  <a:solidFill>
                    <a:srgbClr val="002060"/>
                  </a:solidFill>
                </a:rPr>
                <a:t>angular </a:t>
              </a:r>
            </a:p>
            <a:p>
              <a:r>
                <a:rPr lang="en-US" altLang="ja-JP" dirty="0" smtClean="0">
                  <a:solidFill>
                    <a:srgbClr val="002060"/>
                  </a:solidFill>
                </a:rPr>
                <a:t>Momentum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(OAM)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>
              <a:off x="2123728" y="2605385"/>
              <a:ext cx="628241" cy="388594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7637544" y="3086121"/>
              <a:ext cx="318832" cy="4911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図 1" descr="%pptTeX&#10;\begin{document}&#10;\begin{eqnarray*}&#10;\frac{1}{2}=\frac{1}{2}\Delta \Sigma + \Delta G + L^q + L^g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180" y="2348880"/>
              <a:ext cx="5041159" cy="874286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3926894" y="4776633"/>
            <a:ext cx="3449256" cy="2237784"/>
            <a:chOff x="3377978" y="4623519"/>
            <a:chExt cx="3449256" cy="223778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377978" y="5106977"/>
              <a:ext cx="234698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with relativistic effects,</a:t>
              </a:r>
            </a:p>
            <a:p>
              <a:endParaRPr lang="en-US" altLang="ja-JP" dirty="0"/>
            </a:p>
            <a:p>
              <a:r>
                <a:rPr lang="en-US" altLang="ja-JP" dirty="0" smtClean="0"/>
                <a:t>EMC </a:t>
              </a:r>
              <a:r>
                <a:rPr lang="en-US" altLang="ja-JP" dirty="0" smtClean="0"/>
                <a:t>result (1987)</a:t>
              </a:r>
              <a:endParaRPr lang="en-US" altLang="ja-JP" dirty="0" smtClean="0"/>
            </a:p>
            <a:p>
              <a:endParaRPr lang="en-US" altLang="ja-JP" dirty="0"/>
            </a:p>
            <a:p>
              <a:r>
                <a:rPr lang="en-US" altLang="ja-JP" dirty="0" smtClean="0"/>
                <a:t>Current value </a:t>
              </a:r>
              <a:endParaRPr kumimoji="1" lang="en-US" altLang="ja-JP" dirty="0" smtClean="0"/>
            </a:p>
            <a:p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377978" y="4623519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 the quark model, </a:t>
              </a:r>
              <a:endParaRPr kumimoji="1" lang="ja-JP" altLang="en-US" dirty="0"/>
            </a:p>
          </p:txBody>
        </p:sp>
        <p:pic>
          <p:nvPicPr>
            <p:cNvPr id="11" name="図 10" descr="%pptTeX&#10;\begin{document}&#10;\begin{eqnarray*}&#10;\Delta \Sigma \approx 0.7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31" y="5193946"/>
              <a:ext cx="1097003" cy="198547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83568" y="1700808"/>
            <a:ext cx="614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The proton is not an elementary particle.</a:t>
            </a:r>
          </a:p>
          <a:p>
            <a:endParaRPr kumimoji="1" lang="ja-JP" altLang="en-US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46" y="3377713"/>
            <a:ext cx="3520010" cy="3363655"/>
          </a:xfrm>
          <a:prstGeom prst="rect">
            <a:avLst/>
          </a:prstGeom>
        </p:spPr>
      </p:pic>
      <p:pic>
        <p:nvPicPr>
          <p:cNvPr id="10" name="図 9" descr="%pptTeX&#10;\begin{document}&#10;\begin{eqnarray*}&#10;\Delta \Sigma =1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13" y="4858957"/>
            <a:ext cx="959280" cy="212872"/>
          </a:xfrm>
          <a:prstGeom prst="rect">
            <a:avLst/>
          </a:prstGeom>
        </p:spPr>
      </p:pic>
      <p:pic>
        <p:nvPicPr>
          <p:cNvPr id="21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95" y="5889723"/>
            <a:ext cx="2783619" cy="23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図 21" descr="%pptTeX&#10;\begin{document}&#10;\begin{eqnarray*}&#10;\Delta \Sigma = 0.25 \sim 0.3&#10;\end{eqnarray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70" y="6460543"/>
            <a:ext cx="1921326" cy="1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07887" y="1258597"/>
            <a:ext cx="5964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Longitudinal double spin asymmetry in </a:t>
            </a:r>
            <a:r>
              <a:rPr lang="en-US" altLang="ja-JP" sz="2000" dirty="0">
                <a:solidFill>
                  <a:srgbClr val="FF0000"/>
                </a:solidFill>
              </a:rPr>
              <a:t>p</a:t>
            </a:r>
            <a:r>
              <a:rPr lang="en-US" altLang="ja-JP" sz="2000" dirty="0" smtClean="0">
                <a:solidFill>
                  <a:srgbClr val="FF0000"/>
                </a:solidFill>
              </a:rPr>
              <a:t>olarized DIS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85997" y="188640"/>
            <a:ext cx="6559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           from polarized DIS</a:t>
            </a:r>
            <a:r>
              <a:rPr kumimoji="1" lang="en-US" altLang="ja-JP" sz="4000" dirty="0" smtClean="0"/>
              <a:t>           </a:t>
            </a:r>
            <a:endParaRPr kumimoji="1" lang="ja-JP" altLang="en-US" sz="4000" dirty="0"/>
          </a:p>
        </p:txBody>
      </p:sp>
      <p:pic>
        <p:nvPicPr>
          <p:cNvPr id="6" name="図 5" descr="%pptTeX&#10;\begin{document}&#10;\begin{eqnarray*}&#10;\Delta \Sigma 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358321"/>
            <a:ext cx="756660" cy="377116"/>
          </a:xfrm>
          <a:prstGeom prst="rect">
            <a:avLst/>
          </a:prstGeom>
        </p:spPr>
      </p:pic>
      <p:sp>
        <p:nvSpPr>
          <p:cNvPr id="36" name="Line 6"/>
          <p:cNvSpPr>
            <a:spLocks noChangeShapeType="1"/>
          </p:cNvSpPr>
          <p:nvPr/>
        </p:nvSpPr>
        <p:spPr bwMode="auto">
          <a:xfrm flipV="1">
            <a:off x="6442470" y="1857052"/>
            <a:ext cx="104933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5462983" y="239204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Freeform 8"/>
          <p:cNvSpPr>
            <a:spLocks noChangeAspect="1"/>
          </p:cNvSpPr>
          <p:nvPr/>
        </p:nvSpPr>
        <p:spPr bwMode="auto">
          <a:xfrm rot="2357365">
            <a:off x="6301183" y="2696840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>
            <p:extLst/>
          </p:nvPr>
        </p:nvGraphicFramePr>
        <p:xfrm>
          <a:off x="6147171" y="2549365"/>
          <a:ext cx="4143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171" y="2549365"/>
                        <a:ext cx="4143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072583" y="3179440"/>
            <a:ext cx="1371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7367983" y="2988940"/>
            <a:ext cx="976312" cy="596900"/>
          </a:xfrm>
          <a:prstGeom prst="rightArrow">
            <a:avLst>
              <a:gd name="adj1" fmla="val 50000"/>
              <a:gd name="adj2" fmla="val 4089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2" name="Object 13"/>
          <p:cNvGraphicFramePr>
            <a:graphicFrameLocks noChangeAspect="1"/>
          </p:cNvGraphicFramePr>
          <p:nvPr>
            <p:extLst/>
          </p:nvPr>
        </p:nvGraphicFramePr>
        <p:xfrm>
          <a:off x="5580880" y="305879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数式" r:id="rId6" imgW="152280" imgH="164880" progId="Equation.3">
                  <p:embed/>
                </p:oleObj>
              </mc:Choice>
              <mc:Fallback>
                <p:oleObj name="数式" r:id="rId6" imgW="152280" imgH="164880" progId="Equation.3">
                  <p:embed/>
                  <p:pic>
                    <p:nvPicPr>
                      <p:cNvPr id="4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880" y="3058790"/>
                        <a:ext cx="422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/>
          <p:cNvGraphicFramePr>
            <a:graphicFrameLocks noChangeAspect="1"/>
          </p:cNvGraphicFramePr>
          <p:nvPr>
            <p:extLst/>
          </p:nvPr>
        </p:nvGraphicFramePr>
        <p:xfrm>
          <a:off x="8316416" y="3006278"/>
          <a:ext cx="6096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8" imgW="177480" imgH="164880" progId="Equation.3">
                  <p:embed/>
                </p:oleObj>
              </mc:Choice>
              <mc:Fallback>
                <p:oleObj name="Equation" r:id="rId8" imgW="177480" imgH="164880" progId="Equation.3">
                  <p:embed/>
                  <p:pic>
                    <p:nvPicPr>
                      <p:cNvPr id="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3006278"/>
                        <a:ext cx="6096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6834583" y="2874640"/>
            <a:ext cx="914400" cy="914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5" name="Object 18"/>
          <p:cNvGraphicFramePr>
            <a:graphicFrameLocks noChangeAspect="1"/>
          </p:cNvGraphicFramePr>
          <p:nvPr>
            <p:extLst/>
          </p:nvPr>
        </p:nvGraphicFramePr>
        <p:xfrm>
          <a:off x="5436096" y="1910183"/>
          <a:ext cx="3968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数式" r:id="rId10" imgW="203040" imgH="228600" progId="Equation.3">
                  <p:embed/>
                </p:oleObj>
              </mc:Choice>
              <mc:Fallback>
                <p:oleObj name="数式" r:id="rId10" imgW="203040" imgH="228600" progId="Equation.3">
                  <p:embed/>
                  <p:pic>
                    <p:nvPicPr>
                      <p:cNvPr id="4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10183"/>
                        <a:ext cx="3968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図 33" descr="%pptTeX&#10;\begin{document}&#10;\begin{eqnarray*}&#10;q^2=-Q^2&#10;\end{eqnarray*}&#10;\end{document}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59" y="2356270"/>
            <a:ext cx="1219143" cy="316543"/>
          </a:xfrm>
          <a:prstGeom prst="rect">
            <a:avLst/>
          </a:prstGeom>
        </p:spPr>
      </p:pic>
      <p:pic>
        <p:nvPicPr>
          <p:cNvPr id="5" name="図 4" descr="%pptTeX&#10;\begin{document}&#10;\begin{eqnarray*}&#10;A_{LL} &amp; =&amp; \frac{\mu^\uparrow p^\downarrow -\mu^\uparrow p^\uparrow}{\mu^\uparrow p^\uparrow+\mu^\uparrow p^\downarrow} \\ &amp;\sim&amp;&#10;\left(1+\frac{\sigma_L}{\sigma_T}\right)\frac{ 2x {\color{red} g_1}}{F_2}&#10;\end{eqnarray*} &#10;\end{document}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2" y="2001986"/>
            <a:ext cx="3737323" cy="1683210"/>
          </a:xfrm>
          <a:prstGeom prst="rect">
            <a:avLst/>
          </a:prstGeom>
        </p:spPr>
      </p:pic>
      <p:pic>
        <p:nvPicPr>
          <p:cNvPr id="7" name="図 6" descr="%pptTeX&#10;\begin{document}&#10;\begin{eqnarray*}&#10;\int_0^1 dx\, g_1(x,Q^2) &amp;=&amp; \frac{1}{2}\sum_f  e_f^2 \int_0^1 dx\, \Delta q_f(x,Q^2) \\&#10;&amp;=&amp; \frac{1}{9} {\color{red}\Delta \Sigma} + \frac{1}{6}F+\frac{1}{18}D+{\mathcal O}(\alpha_s) &#10;\end{eqnarray*}&#10;\end{document}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0" y="4660577"/>
            <a:ext cx="7015462" cy="17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4343" y="2994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Gluon polarization </a:t>
            </a:r>
            <a:endParaRPr kumimoji="1" lang="ja-JP" altLang="en-US" dirty="0"/>
          </a:p>
        </p:txBody>
      </p:sp>
      <p:pic>
        <p:nvPicPr>
          <p:cNvPr id="4" name="コンテンツ プレースホルダー 3" descr="%pptTeX&#10;\begin{document}&#10;\begin{eqnarray*}&#10;\Delta G&#10;\end{eqnarray*}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52" y="375388"/>
            <a:ext cx="888891" cy="425601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6" y="2837377"/>
            <a:ext cx="4177956" cy="40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320934" y="2611535"/>
            <a:ext cx="460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DeFlorian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Sassot</a:t>
            </a:r>
            <a:r>
              <a:rPr kumimoji="1" lang="en-US" altLang="ja-JP" dirty="0" smtClean="0">
                <a:solidFill>
                  <a:srgbClr val="002060"/>
                </a:solidFill>
              </a:rPr>
              <a:t>,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</a:rPr>
              <a:t>Stratmann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Vogelsang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(2014)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003" y="5426533"/>
            <a:ext cx="4594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HUGE</a:t>
            </a:r>
            <a:r>
              <a:rPr kumimoji="1" lang="en-US" altLang="ja-JP" sz="2000" dirty="0" smtClean="0"/>
              <a:t> uncertainty </a:t>
            </a:r>
            <a:r>
              <a:rPr lang="en-US" altLang="ja-JP" sz="2000" dirty="0" smtClean="0"/>
              <a:t>from </a:t>
            </a:r>
            <a:r>
              <a:rPr kumimoji="1" lang="en-US" altLang="ja-JP" sz="2000" dirty="0" smtClean="0"/>
              <a:t>the small-x region</a:t>
            </a:r>
            <a:r>
              <a:rPr lang="en-US" altLang="ja-JP" sz="2000" dirty="0" smtClean="0"/>
              <a:t> </a:t>
            </a:r>
            <a:endParaRPr kumimoji="1"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003" y="2274714"/>
            <a:ext cx="391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</a:t>
            </a:r>
            <a:r>
              <a:rPr kumimoji="1" lang="en-US" altLang="ja-JP" sz="2000" dirty="0" smtClean="0"/>
              <a:t>esult from the NLO global analysis </a:t>
            </a:r>
          </a:p>
          <a:p>
            <a:r>
              <a:rPr kumimoji="1" lang="en-US" altLang="ja-JP" sz="2000" dirty="0" smtClean="0"/>
              <a:t>after the RHIC 200 GeV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pp</a:t>
            </a:r>
            <a:r>
              <a:rPr kumimoji="1" lang="en-US" altLang="ja-JP" sz="2000" dirty="0" smtClean="0"/>
              <a:t> data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eqnarray*}&#10;(Q^2=10{\rm GeV}^2)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32" y="4325817"/>
            <a:ext cx="1761738" cy="309129"/>
          </a:xfrm>
          <a:prstGeom prst="rect">
            <a:avLst/>
          </a:prstGeom>
        </p:spPr>
      </p:pic>
      <p:pic>
        <p:nvPicPr>
          <p:cNvPr id="12" name="図 11" descr="%pptTeX&#10;\begin{document}&#10;\begin{eqnarray*}&#10;\int^1_{0.05} dx \Delta G(x,Q^2) \approx 0.2\pm^{0.06}_{0.07}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4" y="3416956"/>
            <a:ext cx="4103757" cy="810434"/>
          </a:xfrm>
          <a:prstGeom prst="rect">
            <a:avLst/>
          </a:prstGeom>
        </p:spPr>
      </p:pic>
      <p:pic>
        <p:nvPicPr>
          <p:cNvPr id="14" name="図 13" descr="%pptTeX&#10;\begin{document}&#10;\begin{eqnarray*}&#10;\Delta G=\int_0^1 dx \Delta G(x)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77" y="1207324"/>
            <a:ext cx="2742933" cy="810434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 rot="18836345">
            <a:off x="8028583" y="4290108"/>
            <a:ext cx="668266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4343" y="6010502"/>
            <a:ext cx="24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RHIC 510GeV,</a:t>
            </a:r>
          </a:p>
          <a:p>
            <a:r>
              <a:rPr lang="ja-JP" alt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 Electron-Ion Collider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585" y="-5403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QCD angular momentum tensor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841" y="1402258"/>
            <a:ext cx="477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 </a:t>
            </a:r>
            <a:r>
              <a:rPr kumimoji="1" lang="en-US" altLang="ja-JP" sz="2400" dirty="0" err="1" smtClean="0"/>
              <a:t>Lagrangian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>
                <a:sym typeface="Wingdings"/>
              </a:rPr>
              <a:t></a:t>
            </a:r>
            <a:r>
              <a:rPr kumimoji="1" lang="en-US" altLang="ja-JP" sz="2400" dirty="0" smtClean="0">
                <a:sym typeface="Wingdings"/>
              </a:rPr>
              <a:t> Lorentz invariant </a:t>
            </a:r>
          </a:p>
          <a:p>
            <a:endParaRPr kumimoji="1" lang="en-US" altLang="ja-JP" sz="2400" dirty="0" smtClean="0">
              <a:sym typeface="Wingdings"/>
            </a:endParaRPr>
          </a:p>
          <a:p>
            <a:r>
              <a:rPr kumimoji="1" lang="ja-JP" altLang="en-US" sz="2400" dirty="0" smtClean="0">
                <a:sym typeface="Wingdings"/>
              </a:rPr>
              <a:t>                              </a:t>
            </a:r>
            <a:r>
              <a:rPr kumimoji="1" lang="en-US" altLang="ja-JP" sz="2400" dirty="0" smtClean="0">
                <a:sym typeface="Wingdings"/>
              </a:rPr>
              <a:t> </a:t>
            </a:r>
            <a:r>
              <a:rPr kumimoji="1" lang="en-US" altLang="ja-JP" sz="2400" dirty="0" err="1" smtClean="0">
                <a:sym typeface="Wingdings"/>
              </a:rPr>
              <a:t>Noether</a:t>
            </a:r>
            <a:r>
              <a:rPr kumimoji="1" lang="en-US" altLang="ja-JP" sz="2400" dirty="0" smtClean="0">
                <a:sym typeface="Wingdings"/>
              </a:rPr>
              <a:t> current</a:t>
            </a:r>
            <a:endParaRPr kumimoji="1" lang="ja-JP" altLang="en-US" sz="2400" dirty="0"/>
          </a:p>
        </p:txBody>
      </p:sp>
      <p:pic>
        <p:nvPicPr>
          <p:cNvPr id="19458" name="Picture 2" descr="http://www.sciweavers.org/upload/Tex2Img_1346645725/eqn.png"/>
          <p:cNvPicPr>
            <a:picLocks noChangeAspect="1" noChangeArrowheads="1"/>
          </p:cNvPicPr>
          <p:nvPr/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5905941" y="1473596"/>
            <a:ext cx="2547643" cy="340374"/>
          </a:xfrm>
          <a:prstGeom prst="rect">
            <a:avLst/>
          </a:prstGeom>
          <a:noFill/>
        </p:spPr>
      </p:pic>
      <p:pic>
        <p:nvPicPr>
          <p:cNvPr id="19470" name="Picture 14" descr="http://www.sciweavers.org/upload/Tex2Img_1346646156/eqn.png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5905941" y="2165960"/>
            <a:ext cx="1666875" cy="400050"/>
          </a:xfrm>
          <a:prstGeom prst="rect">
            <a:avLst/>
          </a:prstGeom>
          <a:noFill/>
        </p:spPr>
      </p:pic>
      <p:grpSp>
        <p:nvGrpSpPr>
          <p:cNvPr id="9" name="グループ化 8"/>
          <p:cNvGrpSpPr/>
          <p:nvPr/>
        </p:nvGrpSpPr>
        <p:grpSpPr>
          <a:xfrm>
            <a:off x="212841" y="2942705"/>
            <a:ext cx="8607630" cy="1720698"/>
            <a:chOff x="212841" y="2942705"/>
            <a:chExt cx="8607630" cy="1720698"/>
          </a:xfrm>
        </p:grpSpPr>
        <p:pic>
          <p:nvPicPr>
            <p:cNvPr id="19468" name="Picture 12" descr="http://www.sciweavers.org/upload/Tex2Img_1346646079/eqn.png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</a:blip>
            <a:srcRect/>
            <a:stretch>
              <a:fillRect/>
            </a:stretch>
          </p:blipFill>
          <p:spPr bwMode="auto">
            <a:xfrm>
              <a:off x="323528" y="3526384"/>
              <a:ext cx="8496943" cy="717210"/>
            </a:xfrm>
            <a:prstGeom prst="rect">
              <a:avLst/>
            </a:prstGeom>
            <a:noFill/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355976" y="4201738"/>
              <a:ext cx="4229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C00000"/>
                  </a:solidFill>
                </a:rPr>
                <a:t>quark helicity        gluon helicity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2841" y="2942705"/>
              <a:ext cx="4171527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QCD angular momentum tensor</a:t>
              </a:r>
              <a:endParaRPr kumimoji="1" lang="ja-JP" altLang="en-US" sz="24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201961" y="4233155"/>
            <a:ext cx="6370855" cy="2292189"/>
            <a:chOff x="1201961" y="4233155"/>
            <a:chExt cx="6370855" cy="229218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201961" y="4994773"/>
              <a:ext cx="4703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canonical </a:t>
              </a:r>
              <a:r>
                <a:rPr lang="en-US" altLang="ja-JP" sz="2400" dirty="0" smtClean="0"/>
                <a:t>energy momentum tensor</a:t>
              </a:r>
              <a:endParaRPr kumimoji="1" lang="ja-JP" altLang="en-US" sz="2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77782" y="6156012"/>
              <a:ext cx="363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00000"/>
                  </a:solidFill>
                  <a:sym typeface="Wingdings" pitchFamily="2" charset="2"/>
                </a:rPr>
                <a:t> Quark OAM            Gluon OAM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2137050" y="4233155"/>
              <a:ext cx="75570" cy="7253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%pptTeX&#10;\begin{document}&#10;\begin{eqnarray*}&#10;T^{\mu\nu}_{can} = \bar{\psi}i \gamma^\mu \overleftrightarrow{{\color{red} \partial}}^\nu \psi -F^{\mu\alpha}{\color{red} \partial}^\nu A^\alpha - g^{\mu\nu}{\mathcal L}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475" y="5546141"/>
              <a:ext cx="5907341" cy="520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3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6557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Jaffe-Manohar decomposition </a:t>
            </a:r>
            <a:endParaRPr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752" y="3259822"/>
            <a:ext cx="64875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Based on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canonical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angular</a:t>
            </a:r>
            <a:r>
              <a:rPr kumimoji="1" lang="en-US" altLang="ja-JP" sz="2400" dirty="0" smtClean="0"/>
              <a:t> momentum tensor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Operators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gauge invariant.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err="1" smtClean="0"/>
              <a:t>Partonic</a:t>
            </a:r>
            <a:r>
              <a:rPr kumimoji="1" lang="en-US" altLang="ja-JP" sz="2400" dirty="0" smtClean="0"/>
              <a:t> interpretation in the light-cone gauge  </a:t>
            </a:r>
            <a:endParaRPr kumimoji="1" lang="ja-JP" altLang="en-US" sz="2400" dirty="0"/>
          </a:p>
        </p:txBody>
      </p:sp>
      <p:pic>
        <p:nvPicPr>
          <p:cNvPr id="2" name="図 1" descr="%pptTeX&#10;\begin{document}&#10;\begin{eqnarray*}&#10;A^+=0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04" y="5882573"/>
            <a:ext cx="1128950" cy="309425"/>
          </a:xfrm>
          <a:prstGeom prst="rect">
            <a:avLst/>
          </a:prstGeom>
        </p:spPr>
      </p:pic>
      <p:pic>
        <p:nvPicPr>
          <p:cNvPr id="3" name="図 2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6" y="1508915"/>
            <a:ext cx="7018079" cy="1057887"/>
          </a:xfrm>
          <a:prstGeom prst="rect">
            <a:avLst/>
          </a:prstGeom>
        </p:spPr>
      </p:pic>
      <p:pic>
        <p:nvPicPr>
          <p:cNvPr id="6146" name="Picture 2" descr="\newcommand{\nn}{\nonumber \\}&#10;\begin{eqnarray*}&#10;L_{can}^q \sim \bar{\psi} x\times i\partial \psi&#10;\end{eqnarray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65" y="4640945"/>
            <a:ext cx="2649682" cy="4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newcommand{\nn}{\nonumber \\}&#10;\begin{eqnarray*}&#10;M_{can}^{\mu\nu\lambda}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70" y="3299497"/>
            <a:ext cx="802934" cy="3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572308" y="4558956"/>
            <a:ext cx="274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lang="en-US" altLang="ja-JP" sz="2400" dirty="0" smtClean="0"/>
              <a:t>f.</a:t>
            </a:r>
            <a:r>
              <a:rPr lang="en-US" altLang="ja-JP" sz="2400" dirty="0" smtClean="0">
                <a:solidFill>
                  <a:srgbClr val="002060"/>
                </a:solidFill>
              </a:rPr>
              <a:t> kinetic</a:t>
            </a:r>
            <a:r>
              <a:rPr lang="en-US" altLang="ja-JP" sz="2400" dirty="0" smtClean="0"/>
              <a:t> OAM  by Ji</a:t>
            </a:r>
            <a:endParaRPr kumimoji="1" lang="ja-JP" altLang="en-US" sz="2400" dirty="0"/>
          </a:p>
        </p:txBody>
      </p:sp>
      <p:pic>
        <p:nvPicPr>
          <p:cNvPr id="1030" name="Picture 6" descr="\newcommand{\nn}{\nonumber \\}&#10;\begin{eqnarray*}&#10;L_\text{Ji}^q \sim \bar{\psi} x\times iD \psi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78" y="5040300"/>
            <a:ext cx="2290723" cy="3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begin{align*}&#10;L^g_{can} \sim F x\times \partial A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5227613"/>
            <a:ext cx="2597727" cy="3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418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Complete decomposition</a:t>
            </a:r>
            <a:endParaRPr kumimoji="1" lang="ja-JP" alt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1" y="1416551"/>
            <a:ext cx="7663417" cy="27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39036" y="1039316"/>
            <a:ext cx="3798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Chen, Lu, Sun, Wang, Goldman (2008)</a:t>
            </a:r>
          </a:p>
          <a:p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</a:rPr>
              <a:t>　　　　　　　　　　   </a:t>
            </a:r>
            <a:r>
              <a:rPr lang="en-US" altLang="ja-JP" dirty="0" smtClean="0">
                <a:solidFill>
                  <a:srgbClr val="002060"/>
                </a:solidFill>
              </a:rPr>
              <a:t>Wakamatsu (2010)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                                                 YH (2011)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2404" y="5949725"/>
            <a:ext cx="584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Gauge invariant completion of Jaffe-</a:t>
            </a:r>
            <a:r>
              <a:rPr kumimoji="1" lang="en-US" altLang="ja-JP" sz="2400" dirty="0" err="1" smtClean="0"/>
              <a:t>Manohar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456" y="4526451"/>
            <a:ext cx="1447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where</a:t>
            </a:r>
          </a:p>
          <a:p>
            <a:r>
              <a:rPr kumimoji="1" lang="en-US" altLang="ja-JP" sz="2000" dirty="0" smtClean="0"/>
              <a:t> (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my</a:t>
            </a:r>
            <a:r>
              <a:rPr kumimoji="1" lang="en-US" altLang="ja-JP" sz="2000" dirty="0" smtClean="0"/>
              <a:t> choice)</a:t>
            </a:r>
            <a:endParaRPr kumimoji="1" lang="ja-JP" altLang="en-US" sz="2000" dirty="0"/>
          </a:p>
        </p:txBody>
      </p:sp>
      <p:pic>
        <p:nvPicPr>
          <p:cNvPr id="6" name="図 5" descr="%pptTeX&#10;\begin{document}&#10;\begin{eqnarray*}&#10;\color{red} A^\mu_{phys} = \frac{1}{D^+}F^{+\mu} \qquad D_{pure}^\mu=D^\mu-iA_{phys}^\mu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43" y="4653136"/>
            <a:ext cx="4993685" cy="5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632" y="0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Can we measure</a:t>
            </a:r>
            <a:r>
              <a:rPr kumimoji="1" lang="en-US" altLang="ja-JP" dirty="0" smtClean="0"/>
              <a:t>         ?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432" y="1365205"/>
            <a:ext cx="86719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 big challenge for the whole community.</a:t>
            </a:r>
          </a:p>
          <a:p>
            <a:r>
              <a:rPr kumimoji="1" lang="en-US" altLang="ja-JP" sz="2000" dirty="0" smtClean="0"/>
              <a:t>No observable proposed so far…although OAM is the future of spin physics!</a:t>
            </a:r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Hint1: We need to introduce the x-distribution                                      for OAMs</a:t>
            </a:r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Hint2:             is related to the Wigner distribution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gluon</a:t>
            </a:r>
            <a:r>
              <a:rPr lang="en-US" altLang="ja-JP" sz="2000" dirty="0" smtClean="0"/>
              <a:t> Wigner distribution is measurable at low-x.   </a:t>
            </a:r>
            <a:r>
              <a:rPr lang="en-US" altLang="ja-JP" dirty="0" smtClean="0">
                <a:solidFill>
                  <a:srgbClr val="0070C0"/>
                </a:solidFill>
              </a:rPr>
              <a:t>YH, Xiao, Yuan (2016)</a:t>
            </a: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kumimoji="1" lang="en-US" altLang="ja-JP" dirty="0">
              <a:solidFill>
                <a:srgbClr val="0070C0"/>
              </a:solidFill>
            </a:endParaRPr>
          </a:p>
        </p:txBody>
      </p:sp>
      <p:pic>
        <p:nvPicPr>
          <p:cNvPr id="1026" name="Picture 2" descr="\newcommand{\nn}{\nonumber \\}&#10;\begin{eqnarray*}&#10;L_{can}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3" y="495870"/>
            <a:ext cx="922020" cy="3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newcommand{\nn}{\nonumber \\}&#10;\begin{eqnarray*}&#10;L_{can}=\int dx L_{can}(x)&#10;\end{eqnarray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51" y="2546780"/>
            <a:ext cx="1973217" cy="5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87470" y="3022274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cf</a:t>
            </a:r>
            <a:r>
              <a:rPr lang="en-US" altLang="ja-JP" dirty="0"/>
              <a:t>.</a:t>
            </a:r>
            <a:r>
              <a:rPr kumimoji="1" lang="en-US" altLang="ja-JP" dirty="0" smtClean="0"/>
              <a:t>                                  ,</a:t>
            </a:r>
            <a:endParaRPr kumimoji="1" lang="ja-JP" altLang="en-US" dirty="0"/>
          </a:p>
        </p:txBody>
      </p:sp>
      <p:pic>
        <p:nvPicPr>
          <p:cNvPr id="14" name="Picture 2" descr="\newcommand{\nn}{\nonumber \\}&#10;\begin{eqnarray*}&#10;L_{can}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24" y="3586090"/>
            <a:ext cx="520456" cy="2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372803" y="4472216"/>
            <a:ext cx="6786559" cy="1997798"/>
            <a:chOff x="372803" y="4472216"/>
            <a:chExt cx="6786559" cy="1997798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71935" y="5762128"/>
              <a:ext cx="6287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s</a:t>
              </a:r>
              <a:r>
                <a:rPr kumimoji="1" lang="en-US" altLang="ja-JP" sz="2000" dirty="0" smtClean="0"/>
                <a:t>mall-x </a:t>
              </a:r>
              <a:r>
                <a:rPr lang="en-US" altLang="ja-JP" sz="2000" dirty="0">
                  <a:sym typeface="Wingdings" panose="05000000000000000000" pitchFamily="2" charset="2"/>
                </a:rPr>
                <a:t> </a:t>
              </a:r>
              <a:r>
                <a:rPr lang="en-US" altLang="ja-JP" sz="2000" dirty="0" smtClean="0">
                  <a:sym typeface="Wingdings" panose="05000000000000000000" pitchFamily="2" charset="2"/>
                </a:rPr>
                <a:t>    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YH, Nakagawa, Yuan, Zhao   </a:t>
              </a:r>
              <a:r>
                <a:rPr kumimoji="1" lang="en-US" altLang="ja-JP" sz="2000" dirty="0" smtClean="0"/>
                <a:t>arXiv:</a:t>
              </a:r>
              <a:r>
                <a:rPr lang="en-US" altLang="ja-JP" sz="2000" dirty="0" smtClean="0"/>
                <a:t>1612.02445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 </a:t>
              </a:r>
              <a:endParaRPr kumimoji="1" lang="en-US" altLang="ja-JP" sz="2000" dirty="0" smtClean="0"/>
            </a:p>
            <a:p>
              <a:r>
                <a:rPr lang="en-US" altLang="ja-JP" sz="2000" dirty="0" smtClean="0"/>
                <a:t>moderate-x</a:t>
              </a:r>
              <a:r>
                <a:rPr lang="en-US" altLang="ja-JP" sz="2000" dirty="0" smtClean="0">
                  <a:sym typeface="Wingdings" panose="05000000000000000000" pitchFamily="2" charset="2"/>
                </a:rPr>
                <a:t>   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Ji, Yuan, Zhao       </a:t>
              </a:r>
              <a:r>
                <a:rPr lang="en-US" altLang="ja-JP" sz="2000" dirty="0" smtClean="0"/>
                <a:t>arXiv:1612.02438  </a:t>
              </a:r>
              <a:endParaRPr kumimoji="1" lang="ja-JP" altLang="en-US" sz="20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72803" y="5068590"/>
              <a:ext cx="2381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Recent</a:t>
              </a:r>
              <a:r>
                <a:rPr kumimoji="1" lang="en-US" altLang="ja-JP" sz="2000" dirty="0" smtClean="0"/>
                <a:t> breakthrough</a:t>
              </a:r>
              <a:endParaRPr kumimoji="1" lang="ja-JP" altLang="en-US" sz="2000" dirty="0"/>
            </a:p>
          </p:txBody>
        </p:sp>
        <p:pic>
          <p:nvPicPr>
            <p:cNvPr id="1032" name="Picture 8" descr="「new」の画像検索結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974" y="4472216"/>
              <a:ext cx="2346968" cy="1284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\newcommand{\nn}{\nonumber \\}&#10;\begin{eqnarray*}&#10;\Delta G=\int dx \Delta G(x)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94" y="3023954"/>
            <a:ext cx="1642311" cy="4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newcommand{\nn}{\nonumber \\}&#10;\begin{eqnarray*}&#10;\Delta \Sigma=\int dx \Delta q(x)&#10;\end{eqnarray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08" y="3010414"/>
            <a:ext cx="1559218" cy="4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Sigma =0.12 \pm 0.09 \pm 0.14  template TPT1  env TPENV1  fore 0  back 16777215  eqnno 1"/>
  <p:tag name="FILENAME" val="TP_tmp"/>
  <p:tag name="ORIGWIDTH" val="106"/>
  <p:tag name="PICTUREFILESIZE" val="617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831</Words>
  <Application>Microsoft Office PowerPoint</Application>
  <PresentationFormat>画面に合わせる (4:3)</PresentationFormat>
  <Paragraphs>192</Paragraphs>
  <Slides>27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Equation</vt:lpstr>
      <vt:lpstr>数式</vt:lpstr>
      <vt:lpstr>How to measure the gluon  orbital angular momentum </vt:lpstr>
      <vt:lpstr>Contents</vt:lpstr>
      <vt:lpstr>The proton spin problem</vt:lpstr>
      <vt:lpstr>PowerPoint プレゼンテーション</vt:lpstr>
      <vt:lpstr>Gluon polarization </vt:lpstr>
      <vt:lpstr> QCD angular momentum tensor</vt:lpstr>
      <vt:lpstr>Jaffe-Manohar decomposition </vt:lpstr>
      <vt:lpstr>Complete decomposition</vt:lpstr>
      <vt:lpstr>Can we measure         ?</vt:lpstr>
      <vt:lpstr>OAM at small-x: Does it matter?</vt:lpstr>
      <vt:lpstr>OAM from the Wigner distribution</vt:lpstr>
      <vt:lpstr>PowerPoint プレゼンテーション</vt:lpstr>
      <vt:lpstr> OAM parton distribution distribution</vt:lpstr>
      <vt:lpstr>Deconstructing OAM </vt:lpstr>
      <vt:lpstr>PowerPoint プレゼンテーション</vt:lpstr>
      <vt:lpstr>Twist structure of OAM distributions</vt:lpstr>
      <vt:lpstr>Gluon Wigner distribution</vt:lpstr>
      <vt:lpstr>Dipole gluon Wigner distribution at small-x</vt:lpstr>
      <vt:lpstr>Probing Wigner in Diffractive dijet production</vt:lpstr>
      <vt:lpstr>Where is spin dependence?</vt:lpstr>
      <vt:lpstr>OAM as a next-to-eikonal effect</vt:lpstr>
      <vt:lpstr>Dijet production at next-to-eikonal </vt:lpstr>
      <vt:lpstr>PowerPoint プレゼンテーション</vt:lpstr>
      <vt:lpstr>PowerPoint プレゼンテーション</vt:lpstr>
      <vt:lpstr>PowerPoint プレゼンテーション</vt:lpstr>
      <vt:lpstr>Expected    -dependence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Gluon spin and orbital angular momentum</dc:title>
  <dc:creator>Yoshitaka</dc:creator>
  <cp:lastModifiedBy>八田佳孝</cp:lastModifiedBy>
  <cp:revision>85</cp:revision>
  <dcterms:created xsi:type="dcterms:W3CDTF">2016-12-09T01:11:04Z</dcterms:created>
  <dcterms:modified xsi:type="dcterms:W3CDTF">2017-01-08T07:39:03Z</dcterms:modified>
</cp:coreProperties>
</file>