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0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23943-E4C3-0F48-AC70-091D7922A2E6}" type="datetimeFigureOut">
              <a:rPr lang="en-US" smtClean="0"/>
              <a:t>3/10/15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75C81-8F91-3442-93B2-DACA4A45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4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In the original power counting analysis, the contribution from the S-wave state was considered only. However, after taking into account the non-zero orbital angular momentum component of the proton wave function, we found the negative quark helicity distirbution will receive logarithmic enhancement </a:t>
            </a: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8C553D-4FE3-4C44-9428-045026FF5D61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5337-D741-8C4B-8522-6C20E8BD6AF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7CA-C3B9-9543-BF92-33A2667B1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5337-D741-8C4B-8522-6C20E8BD6AF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7CA-C3B9-9543-BF92-33A2667B1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4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5337-D741-8C4B-8522-6C20E8BD6AF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7CA-C3B9-9543-BF92-33A2667B1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41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5337-D741-8C4B-8522-6C20E8BD6AF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7CA-C3B9-9543-BF92-33A2667B1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9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5337-D741-8C4B-8522-6C20E8BD6AF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7CA-C3B9-9543-BF92-33A2667B1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5337-D741-8C4B-8522-6C20E8BD6AF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7CA-C3B9-9543-BF92-33A2667B1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04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5337-D741-8C4B-8522-6C20E8BD6AF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7CA-C3B9-9543-BF92-33A2667B1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9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5337-D741-8C4B-8522-6C20E8BD6AF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7CA-C3B9-9543-BF92-33A2667B1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5337-D741-8C4B-8522-6C20E8BD6AF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7CA-C3B9-9543-BF92-33A2667B1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79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5337-D741-8C4B-8522-6C20E8BD6AF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7CA-C3B9-9543-BF92-33A2667B1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4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5337-D741-8C4B-8522-6C20E8BD6AF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FD7CA-C3B9-9543-BF92-33A2667B1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15337-D741-8C4B-8522-6C20E8BD6AF7}" type="datetimeFigureOut">
              <a:rPr lang="en-US" smtClean="0"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D7CA-C3B9-9543-BF92-33A2667B1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3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 at JPARC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Large-x quark distributions, power counting</a:t>
            </a:r>
          </a:p>
          <a:p>
            <a:r>
              <a:rPr lang="en-US" dirty="0" smtClean="0"/>
              <a:t>Longitudinal polarized quark distributions</a:t>
            </a:r>
          </a:p>
          <a:p>
            <a:r>
              <a:rPr lang="en-US" dirty="0" err="1" smtClean="0"/>
              <a:t>Transversity</a:t>
            </a:r>
            <a:r>
              <a:rPr lang="en-US" dirty="0" smtClean="0"/>
              <a:t> distributions at large-x</a:t>
            </a:r>
          </a:p>
          <a:p>
            <a:r>
              <a:rPr lang="en-US" dirty="0" smtClean="0"/>
              <a:t>Complementary to </a:t>
            </a:r>
            <a:r>
              <a:rPr lang="en-US" dirty="0" err="1" smtClean="0"/>
              <a:t>JLab</a:t>
            </a:r>
            <a:r>
              <a:rPr lang="en-US" smtClean="0"/>
              <a:t> Program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9323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1"/>
          </p:nvPr>
        </p:nvSpPr>
        <p:spPr bwMode="auto">
          <a:xfrm>
            <a:off x="2971800" y="6400800"/>
            <a:ext cx="16002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F5178C3-F57A-4361-8A0F-61067AA50ABE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Date Placeholder 4"/>
          <p:cNvSpPr>
            <a:spLocks noGrp="1"/>
          </p:cNvSpPr>
          <p:nvPr>
            <p:ph type="dt" sz="quarter" idx="10"/>
          </p:nvPr>
        </p:nvSpPr>
        <p:spPr bwMode="auto">
          <a:xfrm>
            <a:off x="4648200" y="6400800"/>
            <a:ext cx="2895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8822C25-6622-40E3-8C08-FDEA3C05584A}" type="datetime1">
              <a:rPr lang="en-US" smtClean="0">
                <a:latin typeface="Arial" pitchFamily="34" charset="0"/>
                <a:cs typeface="Arial" pitchFamily="34" charset="0"/>
              </a:rPr>
              <a:pPr/>
              <a:t>3/10/15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Quark polarization at large-x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4267200"/>
          </a:xfrm>
        </p:spPr>
        <p:txBody>
          <a:bodyPr/>
          <a:lstStyle/>
          <a:p>
            <a:r>
              <a:rPr lang="en-US" sz="2600" dirty="0" smtClean="0">
                <a:solidFill>
                  <a:srgbClr val="0000FF"/>
                </a:solidFill>
                <a:latin typeface="Comic Sans MS" pitchFamily="66" charset="0"/>
              </a:rPr>
              <a:t>The QCD configuration of the proton wave function becomes far off-shell and can be treated from </a:t>
            </a:r>
            <a:r>
              <a:rPr lang="en-US" sz="2600" dirty="0" err="1" smtClean="0">
                <a:solidFill>
                  <a:srgbClr val="0000FF"/>
                </a:solidFill>
                <a:latin typeface="Comic Sans MS" pitchFamily="66" charset="0"/>
              </a:rPr>
              <a:t>perturbative</a:t>
            </a:r>
            <a:r>
              <a:rPr lang="en-US" sz="2600" dirty="0" smtClean="0">
                <a:solidFill>
                  <a:srgbClr val="0000FF"/>
                </a:solidFill>
                <a:latin typeface="Comic Sans MS" pitchFamily="66" charset="0"/>
              </a:rPr>
              <a:t> QCD</a:t>
            </a:r>
          </a:p>
          <a:p>
            <a:r>
              <a:rPr lang="en-US" sz="2600" dirty="0" smtClean="0">
                <a:solidFill>
                  <a:srgbClr val="FF0000"/>
                </a:solidFill>
                <a:latin typeface="Comic Sans MS" pitchFamily="66" charset="0"/>
              </a:rPr>
              <a:t>Power counting rule: </a:t>
            </a:r>
          </a:p>
          <a:p>
            <a:pPr>
              <a:buFont typeface="Wingdings" pitchFamily="2" charset="2"/>
              <a:buNone/>
            </a:pPr>
            <a:r>
              <a:rPr lang="en-US" sz="2600" dirty="0" smtClean="0">
                <a:solidFill>
                  <a:srgbClr val="FF0000"/>
                </a:solidFill>
                <a:latin typeface="Comic Sans MS" pitchFamily="66" charset="0"/>
              </a:rPr>
              <a:t>   q</a:t>
            </a:r>
            <a:r>
              <a:rPr lang="en-US" sz="2600" baseline="30000" dirty="0" smtClean="0">
                <a:solidFill>
                  <a:srgbClr val="FF0000"/>
                </a:solidFill>
                <a:latin typeface="Comic Sans MS" pitchFamily="66" charset="0"/>
              </a:rPr>
              <a:t>+</a:t>
            </a:r>
            <a:r>
              <a:rPr lang="en-US" sz="2600" dirty="0" smtClean="0">
                <a:solidFill>
                  <a:srgbClr val="FF0000"/>
                </a:solidFill>
                <a:latin typeface="Comic Sans MS" pitchFamily="66" charset="0"/>
              </a:rPr>
              <a:t>~(1-x)</a:t>
            </a:r>
            <a:r>
              <a:rPr lang="en-US" sz="2600" baseline="300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2600" dirty="0" smtClean="0">
                <a:solidFill>
                  <a:srgbClr val="FF0000"/>
                </a:solidFill>
                <a:latin typeface="Comic Sans MS" pitchFamily="66" charset="0"/>
              </a:rPr>
              <a:t>, q</a:t>
            </a:r>
            <a:r>
              <a:rPr lang="en-US" sz="2600" baseline="30000" dirty="0" smtClean="0">
                <a:solidFill>
                  <a:srgbClr val="FF0000"/>
                </a:solidFill>
                <a:latin typeface="Comic Sans MS" pitchFamily="66" charset="0"/>
              </a:rPr>
              <a:t>-</a:t>
            </a:r>
            <a:r>
              <a:rPr lang="en-US" sz="2600" dirty="0" smtClean="0">
                <a:solidFill>
                  <a:srgbClr val="FF0000"/>
                </a:solidFill>
                <a:latin typeface="cmsy10" charset="0"/>
              </a:rPr>
              <a:t>~</a:t>
            </a:r>
            <a:r>
              <a:rPr lang="en-US" sz="2600" dirty="0" smtClean="0">
                <a:solidFill>
                  <a:srgbClr val="FF0000"/>
                </a:solidFill>
                <a:latin typeface="Comic Sans MS" pitchFamily="66" charset="0"/>
              </a:rPr>
              <a:t> (1-x)</a:t>
            </a:r>
            <a:r>
              <a:rPr lang="en-US" sz="2600" baseline="30000" dirty="0" smtClean="0">
                <a:solidFill>
                  <a:srgbClr val="FF0000"/>
                </a:solidFill>
                <a:latin typeface="Comic Sans MS" pitchFamily="66" charset="0"/>
              </a:rPr>
              <a:t>5</a:t>
            </a:r>
            <a:endParaRPr lang="en-US" sz="2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1"/>
            <a:r>
              <a:rPr lang="en-US" sz="2000" dirty="0" smtClean="0">
                <a:latin typeface="Comic Sans MS" pitchFamily="66" charset="0"/>
              </a:rPr>
              <a:t>Farrar-Jackson, 75</a:t>
            </a:r>
          </a:p>
          <a:p>
            <a:pPr lvl="1"/>
            <a:r>
              <a:rPr lang="en-US" sz="2000" dirty="0" smtClean="0">
                <a:latin typeface="Comic Sans MS" pitchFamily="66" charset="0"/>
              </a:rPr>
              <a:t>Brodsky-</a:t>
            </a:r>
            <a:r>
              <a:rPr lang="en-US" sz="2000" dirty="0" err="1" smtClean="0">
                <a:latin typeface="Comic Sans MS" pitchFamily="66" charset="0"/>
              </a:rPr>
              <a:t>Lepage</a:t>
            </a:r>
            <a:r>
              <a:rPr lang="en-US" sz="2000" dirty="0" smtClean="0">
                <a:latin typeface="Comic Sans MS" pitchFamily="66" charset="0"/>
              </a:rPr>
              <a:t>, 80</a:t>
            </a:r>
          </a:p>
          <a:p>
            <a:pPr lvl="1"/>
            <a:r>
              <a:rPr lang="en-US" sz="2000" dirty="0" smtClean="0">
                <a:latin typeface="Comic Sans MS" pitchFamily="66" charset="0"/>
              </a:rPr>
              <a:t>Brodsky-</a:t>
            </a:r>
            <a:r>
              <a:rPr lang="en-US" sz="2000" dirty="0" err="1" smtClean="0">
                <a:latin typeface="Comic Sans MS" pitchFamily="66" charset="0"/>
              </a:rPr>
              <a:t>Burkardt</a:t>
            </a:r>
            <a:r>
              <a:rPr lang="en-US" sz="2000" dirty="0" smtClean="0">
                <a:latin typeface="Comic Sans MS" pitchFamily="66" charset="0"/>
              </a:rPr>
              <a:t>-Schmidt, 95</a:t>
            </a:r>
          </a:p>
        </p:txBody>
      </p:sp>
      <p:pic>
        <p:nvPicPr>
          <p:cNvPr id="270340" name="Picture 4" descr="deltau_deltad_6Ge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828800"/>
            <a:ext cx="32543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0341" name="Line 5"/>
          <p:cNvSpPr>
            <a:spLocks noChangeShapeType="1"/>
          </p:cNvSpPr>
          <p:nvPr/>
        </p:nvSpPr>
        <p:spPr bwMode="auto">
          <a:xfrm flipV="1">
            <a:off x="5105400" y="4800600"/>
            <a:ext cx="2743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0342" name="Text Box 6"/>
          <p:cNvSpPr txBox="1">
            <a:spLocks noChangeArrowheads="1"/>
          </p:cNvSpPr>
          <p:nvPr/>
        </p:nvSpPr>
        <p:spPr bwMode="auto">
          <a:xfrm>
            <a:off x="6553200" y="1447800"/>
            <a:ext cx="2233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JLab Hall A, PRL04</a:t>
            </a:r>
          </a:p>
        </p:txBody>
      </p:sp>
      <p:pic>
        <p:nvPicPr>
          <p:cNvPr id="270343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191000" y="5867400"/>
            <a:ext cx="182880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44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1981200"/>
            <a:ext cx="2633663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9912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70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0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0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1" grpId="0" animBg="1"/>
      <p:bldP spid="2703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527685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0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2971800" y="6400800"/>
            <a:ext cx="16002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DBA4BB-3EA0-EB43-A0B1-F960ADCF2F18}" type="slidenum">
              <a:rPr lang="en-US" sz="1800"/>
              <a:pPr/>
              <a:t>3</a:t>
            </a:fld>
            <a:endParaRPr lang="en-US" sz="1800"/>
          </a:p>
        </p:txBody>
      </p:sp>
      <p:sp>
        <p:nvSpPr>
          <p:cNvPr id="63491" name="Date Placeholder 4"/>
          <p:cNvSpPr>
            <a:spLocks noGrp="1"/>
          </p:cNvSpPr>
          <p:nvPr>
            <p:ph type="dt" sz="quarter" idx="4294967295"/>
          </p:nvPr>
        </p:nvSpPr>
        <p:spPr bwMode="auto">
          <a:xfrm>
            <a:off x="4648200" y="6400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5A2D003-716D-F347-AAD5-0C7B893D7AE2}" type="datetime1">
              <a:rPr lang="en-US" sz="1800"/>
              <a:pPr/>
              <a:t>3/10/15</a:t>
            </a:fld>
            <a:endParaRPr lang="en-US" sz="180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latin typeface="Comic Sans MS" charset="0"/>
              </a:rPr>
              <a:t>Quark orbital angular momentum contribution at large-x </a:t>
            </a:r>
          </a:p>
        </p:txBody>
      </p:sp>
      <p:sp>
        <p:nvSpPr>
          <p:cNvPr id="63493" name="Text Box 8"/>
          <p:cNvSpPr txBox="1">
            <a:spLocks noChangeArrowheads="1"/>
          </p:cNvSpPr>
          <p:nvPr/>
        </p:nvSpPr>
        <p:spPr bwMode="auto">
          <a:xfrm>
            <a:off x="6400800" y="2133600"/>
            <a:ext cx="2743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Power counting rule</a:t>
            </a:r>
          </a:p>
          <a:p>
            <a:pPr eaLnBrk="1" hangingPunct="1"/>
            <a:r>
              <a:rPr lang="en-US" sz="1800">
                <a:solidFill>
                  <a:srgbClr val="0000FF"/>
                </a:solidFill>
              </a:rPr>
              <a:t>Brodsky-Burkardt-</a:t>
            </a:r>
          </a:p>
          <a:p>
            <a:pPr eaLnBrk="1" hangingPunct="1"/>
            <a:r>
              <a:rPr lang="en-US" sz="1800">
                <a:solidFill>
                  <a:srgbClr val="0000FF"/>
                </a:solidFill>
              </a:rPr>
              <a:t>Schmidt 95</a:t>
            </a:r>
          </a:p>
          <a:p>
            <a:pPr eaLnBrk="1" hangingPunct="1"/>
            <a:r>
              <a:rPr lang="en-US" sz="1800">
                <a:solidFill>
                  <a:srgbClr val="FF6600"/>
                </a:solidFill>
              </a:rPr>
              <a:t>q</a:t>
            </a:r>
            <a:r>
              <a:rPr lang="en-US" sz="1800" baseline="30000">
                <a:solidFill>
                  <a:srgbClr val="FF6600"/>
                </a:solidFill>
              </a:rPr>
              <a:t>-</a:t>
            </a:r>
            <a:r>
              <a:rPr lang="en-US" sz="1800">
                <a:solidFill>
                  <a:srgbClr val="FF6600"/>
                </a:solidFill>
              </a:rPr>
              <a:t>/q</a:t>
            </a:r>
            <a:r>
              <a:rPr lang="en-US" sz="1800" baseline="30000">
                <a:solidFill>
                  <a:srgbClr val="FF6600"/>
                </a:solidFill>
              </a:rPr>
              <a:t>+</a:t>
            </a:r>
            <a:r>
              <a:rPr lang="en-US" sz="1800">
                <a:solidFill>
                  <a:srgbClr val="FF6600"/>
                </a:solidFill>
                <a:latin typeface="cmsy10" charset="0"/>
              </a:rPr>
              <a:t>~</a:t>
            </a:r>
            <a:r>
              <a:rPr lang="en-US" sz="1800">
                <a:solidFill>
                  <a:srgbClr val="FF6600"/>
                </a:solidFill>
              </a:rPr>
              <a:t> (1-x)</a:t>
            </a:r>
            <a:r>
              <a:rPr lang="en-US" sz="1800" baseline="30000"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63494" name="Text Box 12"/>
          <p:cNvSpPr txBox="1">
            <a:spLocks noChangeArrowheads="1"/>
          </p:cNvSpPr>
          <p:nvPr/>
        </p:nvSpPr>
        <p:spPr bwMode="auto">
          <a:xfrm>
            <a:off x="6324600" y="3581400"/>
            <a:ext cx="2971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Quark-orbital-angular</a:t>
            </a:r>
          </a:p>
          <a:p>
            <a:pPr eaLnBrk="1" hangingPunct="1"/>
            <a:r>
              <a:rPr lang="en-US" sz="1800"/>
              <a:t>Momentum contribution</a:t>
            </a:r>
          </a:p>
          <a:p>
            <a:pPr eaLnBrk="1" hangingPunct="1"/>
            <a:r>
              <a:rPr lang="en-US" sz="1800">
                <a:solidFill>
                  <a:srgbClr val="0000FF"/>
                </a:solidFill>
              </a:rPr>
              <a:t>Avakian-Brodsky-Deur-Yuan,07</a:t>
            </a:r>
          </a:p>
          <a:p>
            <a:pPr eaLnBrk="1" hangingPunct="1"/>
            <a:r>
              <a:rPr lang="en-US" sz="1800">
                <a:solidFill>
                  <a:srgbClr val="FF6600"/>
                </a:solidFill>
              </a:rPr>
              <a:t>q</a:t>
            </a:r>
            <a:r>
              <a:rPr lang="en-US" sz="1800" baseline="30000">
                <a:solidFill>
                  <a:srgbClr val="FF6600"/>
                </a:solidFill>
              </a:rPr>
              <a:t>-</a:t>
            </a:r>
            <a:r>
              <a:rPr lang="en-US" sz="1800">
                <a:solidFill>
                  <a:srgbClr val="FF6600"/>
                </a:solidFill>
              </a:rPr>
              <a:t>/q</a:t>
            </a:r>
            <a:r>
              <a:rPr lang="en-US" sz="1800" baseline="30000">
                <a:solidFill>
                  <a:srgbClr val="FF6600"/>
                </a:solidFill>
              </a:rPr>
              <a:t>+</a:t>
            </a:r>
            <a:r>
              <a:rPr lang="en-US" sz="1800">
                <a:solidFill>
                  <a:srgbClr val="FF6600"/>
                </a:solidFill>
                <a:latin typeface="cmsy10" charset="0"/>
              </a:rPr>
              <a:t>~</a:t>
            </a:r>
            <a:r>
              <a:rPr lang="en-US" sz="1800">
                <a:solidFill>
                  <a:srgbClr val="FF6600"/>
                </a:solidFill>
              </a:rPr>
              <a:t>(1-x)</a:t>
            </a:r>
            <a:r>
              <a:rPr lang="en-US" sz="1800" baseline="30000">
                <a:solidFill>
                  <a:srgbClr val="FF6600"/>
                </a:solidFill>
              </a:rPr>
              <a:t>2</a:t>
            </a:r>
            <a:r>
              <a:rPr lang="en-US" sz="1800">
                <a:solidFill>
                  <a:srgbClr val="FF6600"/>
                </a:solidFill>
              </a:rPr>
              <a:t> log</a:t>
            </a:r>
            <a:r>
              <a:rPr lang="en-US" sz="1800" baseline="30000">
                <a:solidFill>
                  <a:srgbClr val="FF6600"/>
                </a:solidFill>
              </a:rPr>
              <a:t>2</a:t>
            </a:r>
            <a:r>
              <a:rPr lang="en-US" sz="1800">
                <a:solidFill>
                  <a:srgbClr val="FF6600"/>
                </a:solidFill>
              </a:rPr>
              <a:t>(1-x)</a:t>
            </a:r>
            <a:r>
              <a:rPr lang="en-US" sz="180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63495" name="Text Box 16"/>
          <p:cNvSpPr txBox="1">
            <a:spLocks noChangeArrowheads="1"/>
          </p:cNvSpPr>
          <p:nvPr/>
        </p:nvSpPr>
        <p:spPr bwMode="auto">
          <a:xfrm>
            <a:off x="1828800" y="5638800"/>
            <a:ext cx="52498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</a:rPr>
              <a:t>It will be interested to see how this compares with</a:t>
            </a:r>
          </a:p>
          <a:p>
            <a:pPr eaLnBrk="1" hangingPunct="1"/>
            <a:r>
              <a:rPr lang="en-US" sz="1800">
                <a:solidFill>
                  <a:srgbClr val="FF0000"/>
                </a:solidFill>
              </a:rPr>
              <a:t>the future data from RHIC and JLab</a:t>
            </a:r>
          </a:p>
        </p:txBody>
      </p:sp>
    </p:spTree>
    <p:extLst>
      <p:ext uri="{BB962C8B-B14F-4D97-AF65-F5344CB8AC3E}">
        <p14:creationId xmlns:p14="http://schemas.microsoft.com/office/powerpoint/2010/main" val="211822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\Delta q=q^+-q^-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6"/>
  <p:tag name="PICTUREFILESIZE" val="449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233</Words>
  <Application>Microsoft Macintosh PowerPoint</Application>
  <PresentationFormat>On-screen Show (4:3)</PresentationFormat>
  <Paragraphs>30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Opportunities at JPARC</vt:lpstr>
      <vt:lpstr>Quark polarization at large-x</vt:lpstr>
      <vt:lpstr>Quark orbital angular momentum contribution at large-x </vt:lpstr>
    </vt:vector>
  </TitlesOfParts>
  <Company>Lawrence Berkeley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Quark polarization at large-x</dc:title>
  <dc:creator>Feng Yuan</dc:creator>
  <cp:lastModifiedBy>Feng Yuan</cp:lastModifiedBy>
  <cp:revision>2</cp:revision>
  <dcterms:created xsi:type="dcterms:W3CDTF">2015-03-10T22:30:00Z</dcterms:created>
  <dcterms:modified xsi:type="dcterms:W3CDTF">2015-03-11T06:27:30Z</dcterms:modified>
</cp:coreProperties>
</file>